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ctiveX/activeX1.xml" ContentType="application/vnd.ms-office.activeX+xml"/>
  <Override PartName="/ppt/activeX/activeX1.bin" ContentType="application/vnd.ms-office.activeX"/>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ctiveX/activeX2.xml" ContentType="application/vnd.ms-office.activeX+xml"/>
  <Override PartName="/ppt/activeX/activeX2.bin" ContentType="application/vnd.ms-office.activeX"/>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69"/>
  </p:notesMasterIdLst>
  <p:handoutMasterIdLst>
    <p:handoutMasterId r:id="rId70"/>
  </p:handoutMasterIdLst>
  <p:sldIdLst>
    <p:sldId id="420" r:id="rId2"/>
    <p:sldId id="443" r:id="rId3"/>
    <p:sldId id="423" r:id="rId4"/>
    <p:sldId id="258" r:id="rId5"/>
    <p:sldId id="259" r:id="rId6"/>
    <p:sldId id="260" r:id="rId7"/>
    <p:sldId id="261" r:id="rId8"/>
    <p:sldId id="262" r:id="rId9"/>
    <p:sldId id="263" r:id="rId10"/>
    <p:sldId id="264" r:id="rId11"/>
    <p:sldId id="265" r:id="rId12"/>
    <p:sldId id="266" r:id="rId13"/>
    <p:sldId id="267" r:id="rId14"/>
    <p:sldId id="431" r:id="rId15"/>
    <p:sldId id="268" r:id="rId16"/>
    <p:sldId id="269" r:id="rId17"/>
    <p:sldId id="424" r:id="rId18"/>
    <p:sldId id="270" r:id="rId19"/>
    <p:sldId id="272" r:id="rId20"/>
    <p:sldId id="434" r:id="rId21"/>
    <p:sldId id="422" r:id="rId22"/>
    <p:sldId id="284" r:id="rId23"/>
    <p:sldId id="285" r:id="rId24"/>
    <p:sldId id="286" r:id="rId25"/>
    <p:sldId id="433" r:id="rId26"/>
    <p:sldId id="289" r:id="rId27"/>
    <p:sldId id="426" r:id="rId28"/>
    <p:sldId id="297" r:id="rId29"/>
    <p:sldId id="340" r:id="rId30"/>
    <p:sldId id="299" r:id="rId31"/>
    <p:sldId id="345" r:id="rId32"/>
    <p:sldId id="427" r:id="rId33"/>
    <p:sldId id="377" r:id="rId34"/>
    <p:sldId id="378" r:id="rId35"/>
    <p:sldId id="379" r:id="rId36"/>
    <p:sldId id="380" r:id="rId37"/>
    <p:sldId id="432" r:id="rId38"/>
    <p:sldId id="382" r:id="rId39"/>
    <p:sldId id="435" r:id="rId40"/>
    <p:sldId id="436" r:id="rId41"/>
    <p:sldId id="437" r:id="rId42"/>
    <p:sldId id="438" r:id="rId43"/>
    <p:sldId id="439" r:id="rId44"/>
    <p:sldId id="440" r:id="rId45"/>
    <p:sldId id="441" r:id="rId46"/>
    <p:sldId id="442" r:id="rId47"/>
    <p:sldId id="394" r:id="rId48"/>
    <p:sldId id="395" r:id="rId49"/>
    <p:sldId id="396" r:id="rId50"/>
    <p:sldId id="397" r:id="rId51"/>
    <p:sldId id="398" r:id="rId52"/>
    <p:sldId id="399" r:id="rId53"/>
    <p:sldId id="400" r:id="rId54"/>
    <p:sldId id="401" r:id="rId55"/>
    <p:sldId id="402" r:id="rId56"/>
    <p:sldId id="404" r:id="rId57"/>
    <p:sldId id="405" r:id="rId58"/>
    <p:sldId id="406" r:id="rId59"/>
    <p:sldId id="407" r:id="rId60"/>
    <p:sldId id="408" r:id="rId61"/>
    <p:sldId id="409" r:id="rId62"/>
    <p:sldId id="410" r:id="rId63"/>
    <p:sldId id="411" r:id="rId64"/>
    <p:sldId id="417" r:id="rId65"/>
    <p:sldId id="418" r:id="rId66"/>
    <p:sldId id="419" r:id="rId67"/>
    <p:sldId id="421" r:id="rId6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Verdana" pitchFamily="34" charset="0"/>
        <a:ea typeface="宋体" charset="-122"/>
        <a:cs typeface="+mn-cs"/>
      </a:defRPr>
    </a:lvl1pPr>
    <a:lvl2pPr marL="457200" algn="l" rtl="0" fontAlgn="base">
      <a:spcBef>
        <a:spcPct val="0"/>
      </a:spcBef>
      <a:spcAft>
        <a:spcPct val="0"/>
      </a:spcAft>
      <a:defRPr kern="1200">
        <a:solidFill>
          <a:schemeClr val="tx1"/>
        </a:solidFill>
        <a:latin typeface="Verdana" pitchFamily="34" charset="0"/>
        <a:ea typeface="宋体" charset="-122"/>
        <a:cs typeface="+mn-cs"/>
      </a:defRPr>
    </a:lvl2pPr>
    <a:lvl3pPr marL="914400" algn="l" rtl="0" fontAlgn="base">
      <a:spcBef>
        <a:spcPct val="0"/>
      </a:spcBef>
      <a:spcAft>
        <a:spcPct val="0"/>
      </a:spcAft>
      <a:defRPr kern="1200">
        <a:solidFill>
          <a:schemeClr val="tx1"/>
        </a:solidFill>
        <a:latin typeface="Verdana" pitchFamily="34" charset="0"/>
        <a:ea typeface="宋体" charset="-122"/>
        <a:cs typeface="+mn-cs"/>
      </a:defRPr>
    </a:lvl3pPr>
    <a:lvl4pPr marL="1371600" algn="l" rtl="0" fontAlgn="base">
      <a:spcBef>
        <a:spcPct val="0"/>
      </a:spcBef>
      <a:spcAft>
        <a:spcPct val="0"/>
      </a:spcAft>
      <a:defRPr kern="1200">
        <a:solidFill>
          <a:schemeClr val="tx1"/>
        </a:solidFill>
        <a:latin typeface="Verdana" pitchFamily="34" charset="0"/>
        <a:ea typeface="宋体" charset="-122"/>
        <a:cs typeface="+mn-cs"/>
      </a:defRPr>
    </a:lvl4pPr>
    <a:lvl5pPr marL="1828800" algn="l" rtl="0" fontAlgn="base">
      <a:spcBef>
        <a:spcPct val="0"/>
      </a:spcBef>
      <a:spcAft>
        <a:spcPct val="0"/>
      </a:spcAft>
      <a:defRPr kern="1200">
        <a:solidFill>
          <a:schemeClr val="tx1"/>
        </a:solidFill>
        <a:latin typeface="Verdana" pitchFamily="34" charset="0"/>
        <a:ea typeface="宋体" charset="-122"/>
        <a:cs typeface="+mn-cs"/>
      </a:defRPr>
    </a:lvl5pPr>
    <a:lvl6pPr marL="2286000" algn="l" defTabSz="914400" rtl="0" eaLnBrk="1" latinLnBrk="0" hangingPunct="1">
      <a:defRPr kern="1200">
        <a:solidFill>
          <a:schemeClr val="tx1"/>
        </a:solidFill>
        <a:latin typeface="Verdana" pitchFamily="34" charset="0"/>
        <a:ea typeface="宋体" charset="-122"/>
        <a:cs typeface="+mn-cs"/>
      </a:defRPr>
    </a:lvl6pPr>
    <a:lvl7pPr marL="2743200" algn="l" defTabSz="914400" rtl="0" eaLnBrk="1" latinLnBrk="0" hangingPunct="1">
      <a:defRPr kern="1200">
        <a:solidFill>
          <a:schemeClr val="tx1"/>
        </a:solidFill>
        <a:latin typeface="Verdana" pitchFamily="34" charset="0"/>
        <a:ea typeface="宋体" charset="-122"/>
        <a:cs typeface="+mn-cs"/>
      </a:defRPr>
    </a:lvl7pPr>
    <a:lvl8pPr marL="3200400" algn="l" defTabSz="914400" rtl="0" eaLnBrk="1" latinLnBrk="0" hangingPunct="1">
      <a:defRPr kern="1200">
        <a:solidFill>
          <a:schemeClr val="tx1"/>
        </a:solidFill>
        <a:latin typeface="Verdana" pitchFamily="34" charset="0"/>
        <a:ea typeface="宋体" charset="-122"/>
        <a:cs typeface="+mn-cs"/>
      </a:defRPr>
    </a:lvl8pPr>
    <a:lvl9pPr marL="3657600" algn="l" defTabSz="914400" rtl="0" eaLnBrk="1" latinLnBrk="0" hangingPunct="1">
      <a:defRPr kern="1200">
        <a:solidFill>
          <a:schemeClr val="tx1"/>
        </a:solidFill>
        <a:latin typeface="Verdana" pitchFamily="34"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66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59" autoAdjust="0"/>
    <p:restoredTop sz="72212" autoAdjust="0"/>
  </p:normalViewPr>
  <p:slideViewPr>
    <p:cSldViewPr>
      <p:cViewPr varScale="1">
        <p:scale>
          <a:sx n="63" d="100"/>
          <a:sy n="63" d="100"/>
        </p:scale>
        <p:origin x="207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45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B86ADC-2B6C-470E-AC5C-D9D80DDDB2F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EFCF1A96-71CA-488E-A700-F2083EF746FF}">
      <dgm:prSet custT="1">
        <dgm:style>
          <a:lnRef idx="1">
            <a:schemeClr val="accent2"/>
          </a:lnRef>
          <a:fillRef idx="2">
            <a:schemeClr val="accent2"/>
          </a:fillRef>
          <a:effectRef idx="1">
            <a:schemeClr val="accent2"/>
          </a:effectRef>
          <a:fontRef idx="minor">
            <a:schemeClr val="dk1"/>
          </a:fontRef>
        </dgm:style>
      </dgm:prSet>
      <dgm:spPr>
        <a:ln/>
      </dgm:spPr>
      <dgm:t>
        <a:bodyPr/>
        <a:lstStyle/>
        <a:p>
          <a:pPr rtl="0"/>
          <a:r>
            <a:rPr lang="zh-CN" sz="2800" dirty="0" smtClean="0">
              <a:latin typeface="黑体" pitchFamily="49" charset="-122"/>
              <a:ea typeface="黑体" pitchFamily="49" charset="-122"/>
            </a:rPr>
            <a:t>时分复用 </a:t>
          </a:r>
          <a:endParaRPr lang="en-US" altLang="zh-CN" sz="2800" dirty="0" smtClean="0">
            <a:latin typeface="黑体" pitchFamily="49" charset="-122"/>
            <a:ea typeface="黑体" pitchFamily="49" charset="-122"/>
          </a:endParaRPr>
        </a:p>
        <a:p>
          <a:pPr rtl="0"/>
          <a:r>
            <a:rPr lang="en-US" sz="2400" dirty="0" smtClean="0"/>
            <a:t>TDM ( Time Division Multiplexing）</a:t>
          </a:r>
          <a:endParaRPr lang="zh-CN" sz="2400" dirty="0"/>
        </a:p>
      </dgm:t>
    </dgm:pt>
    <dgm:pt modelId="{A5F98087-DF81-4E18-82FA-8BA7AFC97F9E}" type="parTrans" cxnId="{31C82DB4-003D-4648-884B-4AD917C23412}">
      <dgm:prSet/>
      <dgm:spPr/>
      <dgm:t>
        <a:bodyPr/>
        <a:lstStyle/>
        <a:p>
          <a:endParaRPr lang="zh-CN" altLang="en-US" sz="2400"/>
        </a:p>
      </dgm:t>
    </dgm:pt>
    <dgm:pt modelId="{CE2AA9D0-ED79-4A03-AD2C-5A61022D6C64}" type="sibTrans" cxnId="{31C82DB4-003D-4648-884B-4AD917C23412}">
      <dgm:prSet/>
      <dgm:spPr/>
      <dgm:t>
        <a:bodyPr/>
        <a:lstStyle/>
        <a:p>
          <a:endParaRPr lang="zh-CN" altLang="en-US" sz="2400"/>
        </a:p>
      </dgm:t>
    </dgm:pt>
    <dgm:pt modelId="{3B82D229-0579-487B-A1FB-1FC6ADD134B5}">
      <dgm:prSet custT="1">
        <dgm:style>
          <a:lnRef idx="1">
            <a:schemeClr val="accent2"/>
          </a:lnRef>
          <a:fillRef idx="2">
            <a:schemeClr val="accent2"/>
          </a:fillRef>
          <a:effectRef idx="1">
            <a:schemeClr val="accent2"/>
          </a:effectRef>
          <a:fontRef idx="minor">
            <a:schemeClr val="dk1"/>
          </a:fontRef>
        </dgm:style>
      </dgm:prSet>
      <dgm:spPr>
        <a:ln/>
      </dgm:spPr>
      <dgm:t>
        <a:bodyPr/>
        <a:lstStyle/>
        <a:p>
          <a:pPr rtl="0"/>
          <a:r>
            <a:rPr lang="zh-CN" sz="2800" dirty="0" smtClean="0">
              <a:latin typeface="黑体" pitchFamily="49" charset="-122"/>
              <a:ea typeface="黑体" pitchFamily="49" charset="-122"/>
            </a:rPr>
            <a:t>频分复用 </a:t>
          </a:r>
          <a:endParaRPr lang="en-US" altLang="zh-CN" sz="2800" dirty="0" smtClean="0">
            <a:latin typeface="黑体" pitchFamily="49" charset="-122"/>
            <a:ea typeface="黑体" pitchFamily="49" charset="-122"/>
          </a:endParaRPr>
        </a:p>
        <a:p>
          <a:pPr rtl="0"/>
          <a:r>
            <a:rPr lang="en-US" sz="2400" dirty="0" smtClean="0"/>
            <a:t>FDM ( Frequency Division Multiplexing)</a:t>
          </a:r>
          <a:endParaRPr lang="zh-CN" sz="2400" dirty="0"/>
        </a:p>
      </dgm:t>
    </dgm:pt>
    <dgm:pt modelId="{F8134873-6987-483E-9C3A-1C27EEBF3007}" type="parTrans" cxnId="{ABC64BE0-821E-474E-BC38-153F6220E348}">
      <dgm:prSet/>
      <dgm:spPr/>
      <dgm:t>
        <a:bodyPr/>
        <a:lstStyle/>
        <a:p>
          <a:endParaRPr lang="zh-CN" altLang="en-US" sz="2400"/>
        </a:p>
      </dgm:t>
    </dgm:pt>
    <dgm:pt modelId="{9EE13857-C1E7-42C3-9B39-C564FA21533B}" type="sibTrans" cxnId="{ABC64BE0-821E-474E-BC38-153F6220E348}">
      <dgm:prSet/>
      <dgm:spPr/>
      <dgm:t>
        <a:bodyPr/>
        <a:lstStyle/>
        <a:p>
          <a:endParaRPr lang="zh-CN" altLang="en-US" sz="2400"/>
        </a:p>
      </dgm:t>
    </dgm:pt>
    <dgm:pt modelId="{6D5C5090-2605-41EE-87F8-C0B08E6DFFDD}">
      <dgm:prSet custT="1">
        <dgm:style>
          <a:lnRef idx="1">
            <a:schemeClr val="accent2"/>
          </a:lnRef>
          <a:fillRef idx="2">
            <a:schemeClr val="accent2"/>
          </a:fillRef>
          <a:effectRef idx="1">
            <a:schemeClr val="accent2"/>
          </a:effectRef>
          <a:fontRef idx="minor">
            <a:schemeClr val="dk1"/>
          </a:fontRef>
        </dgm:style>
      </dgm:prSet>
      <dgm:spPr>
        <a:ln/>
      </dgm:spPr>
      <dgm:t>
        <a:bodyPr/>
        <a:lstStyle/>
        <a:p>
          <a:pPr rtl="0"/>
          <a:r>
            <a:rPr lang="zh-CN" sz="2800" dirty="0" smtClean="0">
              <a:latin typeface="黑体" pitchFamily="49" charset="-122"/>
              <a:ea typeface="黑体" pitchFamily="49" charset="-122"/>
            </a:rPr>
            <a:t>波分复用 </a:t>
          </a:r>
          <a:endParaRPr lang="en-US" altLang="zh-CN" sz="2800" dirty="0" smtClean="0">
            <a:latin typeface="黑体" pitchFamily="49" charset="-122"/>
            <a:ea typeface="黑体" pitchFamily="49" charset="-122"/>
          </a:endParaRPr>
        </a:p>
        <a:p>
          <a:pPr rtl="0"/>
          <a:r>
            <a:rPr lang="en-US" sz="2400" dirty="0" smtClean="0"/>
            <a:t>WDM ( Wavelength Division Multiplexing)</a:t>
          </a:r>
          <a:endParaRPr lang="zh-CN" sz="2400" dirty="0"/>
        </a:p>
      </dgm:t>
    </dgm:pt>
    <dgm:pt modelId="{0314B73C-1B78-4C5F-B751-0F9D271EC659}" type="parTrans" cxnId="{B84DB2A4-6172-48EC-B446-979E151EBDB1}">
      <dgm:prSet/>
      <dgm:spPr/>
      <dgm:t>
        <a:bodyPr/>
        <a:lstStyle/>
        <a:p>
          <a:endParaRPr lang="zh-CN" altLang="en-US" sz="2400"/>
        </a:p>
      </dgm:t>
    </dgm:pt>
    <dgm:pt modelId="{15B55525-CEDB-49B8-9A22-EA4B7C5F897B}" type="sibTrans" cxnId="{B84DB2A4-6172-48EC-B446-979E151EBDB1}">
      <dgm:prSet/>
      <dgm:spPr/>
      <dgm:t>
        <a:bodyPr/>
        <a:lstStyle/>
        <a:p>
          <a:endParaRPr lang="zh-CN" altLang="en-US" sz="2400"/>
        </a:p>
      </dgm:t>
    </dgm:pt>
    <dgm:pt modelId="{A261CFB9-B8ED-41B9-9DE6-D72D7FBEE07E}">
      <dgm:prSet custT="1">
        <dgm:style>
          <a:lnRef idx="1">
            <a:schemeClr val="accent2"/>
          </a:lnRef>
          <a:fillRef idx="2">
            <a:schemeClr val="accent2"/>
          </a:fillRef>
          <a:effectRef idx="1">
            <a:schemeClr val="accent2"/>
          </a:effectRef>
          <a:fontRef idx="minor">
            <a:schemeClr val="dk1"/>
          </a:fontRef>
        </dgm:style>
      </dgm:prSet>
      <dgm:spPr>
        <a:ln/>
      </dgm:spPr>
      <dgm:t>
        <a:bodyPr/>
        <a:lstStyle/>
        <a:p>
          <a:pPr rtl="0"/>
          <a:r>
            <a:rPr lang="zh-CN" sz="2800" dirty="0" smtClean="0">
              <a:latin typeface="黑体" pitchFamily="49" charset="-122"/>
              <a:ea typeface="黑体" pitchFamily="49" charset="-122"/>
            </a:rPr>
            <a:t>码分复用</a:t>
          </a:r>
          <a:endParaRPr lang="en-US" altLang="zh-CN" sz="2800" dirty="0" smtClean="0">
            <a:latin typeface="黑体" pitchFamily="49" charset="-122"/>
            <a:ea typeface="黑体" pitchFamily="49" charset="-122"/>
          </a:endParaRPr>
        </a:p>
        <a:p>
          <a:pPr rtl="0"/>
          <a:r>
            <a:rPr lang="en-US" sz="2400" dirty="0" smtClean="0"/>
            <a:t>CDM (Code Division Multiplexing )</a:t>
          </a:r>
          <a:endParaRPr lang="zh-CN" sz="2400" dirty="0"/>
        </a:p>
      </dgm:t>
    </dgm:pt>
    <dgm:pt modelId="{4B6920D1-DB09-4668-B59F-55D39D43310A}" type="parTrans" cxnId="{C1CBB7DE-76EF-4A1C-9516-0033E310716F}">
      <dgm:prSet/>
      <dgm:spPr/>
      <dgm:t>
        <a:bodyPr/>
        <a:lstStyle/>
        <a:p>
          <a:endParaRPr lang="zh-CN" altLang="en-US" sz="2400"/>
        </a:p>
      </dgm:t>
    </dgm:pt>
    <dgm:pt modelId="{259C5760-294F-4332-B272-3C6054597C38}" type="sibTrans" cxnId="{C1CBB7DE-76EF-4A1C-9516-0033E310716F}">
      <dgm:prSet/>
      <dgm:spPr/>
      <dgm:t>
        <a:bodyPr/>
        <a:lstStyle/>
        <a:p>
          <a:endParaRPr lang="zh-CN" altLang="en-US" sz="2400"/>
        </a:p>
      </dgm:t>
    </dgm:pt>
    <dgm:pt modelId="{08547FA8-E805-4C86-874E-64EF2D4A173D}" type="pres">
      <dgm:prSet presAssocID="{67B86ADC-2B6C-470E-AC5C-D9D80DDDB2FB}" presName="Name0" presStyleCnt="0">
        <dgm:presLayoutVars>
          <dgm:dir/>
          <dgm:animLvl val="lvl"/>
          <dgm:resizeHandles val="exact"/>
        </dgm:presLayoutVars>
      </dgm:prSet>
      <dgm:spPr/>
      <dgm:t>
        <a:bodyPr/>
        <a:lstStyle/>
        <a:p>
          <a:endParaRPr lang="zh-CN" altLang="en-US"/>
        </a:p>
      </dgm:t>
    </dgm:pt>
    <dgm:pt modelId="{BFF4FE7C-D52B-42A9-8632-18A5A43F1641}" type="pres">
      <dgm:prSet presAssocID="{EFCF1A96-71CA-488E-A700-F2083EF746FF}" presName="linNode" presStyleCnt="0"/>
      <dgm:spPr/>
    </dgm:pt>
    <dgm:pt modelId="{861DFAC7-52D9-4E4A-A9E8-95E1B6E7E17A}" type="pres">
      <dgm:prSet presAssocID="{EFCF1A96-71CA-488E-A700-F2083EF746FF}" presName="parentText" presStyleLbl="node1" presStyleIdx="0" presStyleCnt="4" custScaleX="214270">
        <dgm:presLayoutVars>
          <dgm:chMax val="1"/>
          <dgm:bulletEnabled val="1"/>
        </dgm:presLayoutVars>
      </dgm:prSet>
      <dgm:spPr/>
      <dgm:t>
        <a:bodyPr/>
        <a:lstStyle/>
        <a:p>
          <a:endParaRPr lang="zh-CN" altLang="en-US"/>
        </a:p>
      </dgm:t>
    </dgm:pt>
    <dgm:pt modelId="{174E4264-D246-40C6-8260-7795EB53BC53}" type="pres">
      <dgm:prSet presAssocID="{CE2AA9D0-ED79-4A03-AD2C-5A61022D6C64}" presName="sp" presStyleCnt="0"/>
      <dgm:spPr/>
    </dgm:pt>
    <dgm:pt modelId="{F4224FB0-E300-478A-A5CD-8F44481DFB71}" type="pres">
      <dgm:prSet presAssocID="{3B82D229-0579-487B-A1FB-1FC6ADD134B5}" presName="linNode" presStyleCnt="0"/>
      <dgm:spPr/>
    </dgm:pt>
    <dgm:pt modelId="{64F9DA36-F5B5-4B35-BB13-F73DBC0D5874}" type="pres">
      <dgm:prSet presAssocID="{3B82D229-0579-487B-A1FB-1FC6ADD134B5}" presName="parentText" presStyleLbl="node1" presStyleIdx="1" presStyleCnt="4" custScaleX="214270">
        <dgm:presLayoutVars>
          <dgm:chMax val="1"/>
          <dgm:bulletEnabled val="1"/>
        </dgm:presLayoutVars>
      </dgm:prSet>
      <dgm:spPr/>
      <dgm:t>
        <a:bodyPr/>
        <a:lstStyle/>
        <a:p>
          <a:endParaRPr lang="zh-CN" altLang="en-US"/>
        </a:p>
      </dgm:t>
    </dgm:pt>
    <dgm:pt modelId="{5D507CD9-8392-48C9-AF4B-4FA14167DCFE}" type="pres">
      <dgm:prSet presAssocID="{9EE13857-C1E7-42C3-9B39-C564FA21533B}" presName="sp" presStyleCnt="0"/>
      <dgm:spPr/>
    </dgm:pt>
    <dgm:pt modelId="{A0288DFA-D229-48FA-89BE-E13D2BE4C009}" type="pres">
      <dgm:prSet presAssocID="{6D5C5090-2605-41EE-87F8-C0B08E6DFFDD}" presName="linNode" presStyleCnt="0"/>
      <dgm:spPr/>
    </dgm:pt>
    <dgm:pt modelId="{E3B94886-D72E-4F52-B5F4-5405C5302434}" type="pres">
      <dgm:prSet presAssocID="{6D5C5090-2605-41EE-87F8-C0B08E6DFFDD}" presName="parentText" presStyleLbl="node1" presStyleIdx="2" presStyleCnt="4" custScaleX="214270">
        <dgm:presLayoutVars>
          <dgm:chMax val="1"/>
          <dgm:bulletEnabled val="1"/>
        </dgm:presLayoutVars>
      </dgm:prSet>
      <dgm:spPr/>
      <dgm:t>
        <a:bodyPr/>
        <a:lstStyle/>
        <a:p>
          <a:endParaRPr lang="zh-CN" altLang="en-US"/>
        </a:p>
      </dgm:t>
    </dgm:pt>
    <dgm:pt modelId="{4C7F3352-386D-4002-B0C4-ED216A7942B5}" type="pres">
      <dgm:prSet presAssocID="{15B55525-CEDB-49B8-9A22-EA4B7C5F897B}" presName="sp" presStyleCnt="0"/>
      <dgm:spPr/>
    </dgm:pt>
    <dgm:pt modelId="{ABFF35C6-491F-4E33-B8A9-AB2A4D68122F}" type="pres">
      <dgm:prSet presAssocID="{A261CFB9-B8ED-41B9-9DE6-D72D7FBEE07E}" presName="linNode" presStyleCnt="0"/>
      <dgm:spPr/>
    </dgm:pt>
    <dgm:pt modelId="{43CD2DE8-99FB-4D12-B7D8-6A421D750CF2}" type="pres">
      <dgm:prSet presAssocID="{A261CFB9-B8ED-41B9-9DE6-D72D7FBEE07E}" presName="parentText" presStyleLbl="node1" presStyleIdx="3" presStyleCnt="4" custScaleX="214270">
        <dgm:presLayoutVars>
          <dgm:chMax val="1"/>
          <dgm:bulletEnabled val="1"/>
        </dgm:presLayoutVars>
      </dgm:prSet>
      <dgm:spPr/>
      <dgm:t>
        <a:bodyPr/>
        <a:lstStyle/>
        <a:p>
          <a:endParaRPr lang="zh-CN" altLang="en-US"/>
        </a:p>
      </dgm:t>
    </dgm:pt>
  </dgm:ptLst>
  <dgm:cxnLst>
    <dgm:cxn modelId="{ABC64BE0-821E-474E-BC38-153F6220E348}" srcId="{67B86ADC-2B6C-470E-AC5C-D9D80DDDB2FB}" destId="{3B82D229-0579-487B-A1FB-1FC6ADD134B5}" srcOrd="1" destOrd="0" parTransId="{F8134873-6987-483E-9C3A-1C27EEBF3007}" sibTransId="{9EE13857-C1E7-42C3-9B39-C564FA21533B}"/>
    <dgm:cxn modelId="{2216D2E8-CE00-49B5-AC96-0F1EA1974BA7}" type="presOf" srcId="{3B82D229-0579-487B-A1FB-1FC6ADD134B5}" destId="{64F9DA36-F5B5-4B35-BB13-F73DBC0D5874}" srcOrd="0" destOrd="0" presId="urn:microsoft.com/office/officeart/2005/8/layout/vList5"/>
    <dgm:cxn modelId="{B84DB2A4-6172-48EC-B446-979E151EBDB1}" srcId="{67B86ADC-2B6C-470E-AC5C-D9D80DDDB2FB}" destId="{6D5C5090-2605-41EE-87F8-C0B08E6DFFDD}" srcOrd="2" destOrd="0" parTransId="{0314B73C-1B78-4C5F-B751-0F9D271EC659}" sibTransId="{15B55525-CEDB-49B8-9A22-EA4B7C5F897B}"/>
    <dgm:cxn modelId="{31C82DB4-003D-4648-884B-4AD917C23412}" srcId="{67B86ADC-2B6C-470E-AC5C-D9D80DDDB2FB}" destId="{EFCF1A96-71CA-488E-A700-F2083EF746FF}" srcOrd="0" destOrd="0" parTransId="{A5F98087-DF81-4E18-82FA-8BA7AFC97F9E}" sibTransId="{CE2AA9D0-ED79-4A03-AD2C-5A61022D6C64}"/>
    <dgm:cxn modelId="{A58EE3F3-6208-4778-A632-3D3B500B32DC}" type="presOf" srcId="{6D5C5090-2605-41EE-87F8-C0B08E6DFFDD}" destId="{E3B94886-D72E-4F52-B5F4-5405C5302434}" srcOrd="0" destOrd="0" presId="urn:microsoft.com/office/officeart/2005/8/layout/vList5"/>
    <dgm:cxn modelId="{C1CBB7DE-76EF-4A1C-9516-0033E310716F}" srcId="{67B86ADC-2B6C-470E-AC5C-D9D80DDDB2FB}" destId="{A261CFB9-B8ED-41B9-9DE6-D72D7FBEE07E}" srcOrd="3" destOrd="0" parTransId="{4B6920D1-DB09-4668-B59F-55D39D43310A}" sibTransId="{259C5760-294F-4332-B272-3C6054597C38}"/>
    <dgm:cxn modelId="{F8A19BAD-962D-4AFB-9646-1D07AF542E57}" type="presOf" srcId="{A261CFB9-B8ED-41B9-9DE6-D72D7FBEE07E}" destId="{43CD2DE8-99FB-4D12-B7D8-6A421D750CF2}" srcOrd="0" destOrd="0" presId="urn:microsoft.com/office/officeart/2005/8/layout/vList5"/>
    <dgm:cxn modelId="{D28435D4-DB81-4364-822E-610FB49B9BE7}" type="presOf" srcId="{67B86ADC-2B6C-470E-AC5C-D9D80DDDB2FB}" destId="{08547FA8-E805-4C86-874E-64EF2D4A173D}" srcOrd="0" destOrd="0" presId="urn:microsoft.com/office/officeart/2005/8/layout/vList5"/>
    <dgm:cxn modelId="{66B820DB-4AA9-4CF5-90D4-4296B3AC1654}" type="presOf" srcId="{EFCF1A96-71CA-488E-A700-F2083EF746FF}" destId="{861DFAC7-52D9-4E4A-A9E8-95E1B6E7E17A}" srcOrd="0" destOrd="0" presId="urn:microsoft.com/office/officeart/2005/8/layout/vList5"/>
    <dgm:cxn modelId="{B0CC2A28-A330-44D4-80ED-148FDBF50A0E}" type="presParOf" srcId="{08547FA8-E805-4C86-874E-64EF2D4A173D}" destId="{BFF4FE7C-D52B-42A9-8632-18A5A43F1641}" srcOrd="0" destOrd="0" presId="urn:microsoft.com/office/officeart/2005/8/layout/vList5"/>
    <dgm:cxn modelId="{670E9DDC-028E-4574-AFB7-07F681D0892C}" type="presParOf" srcId="{BFF4FE7C-D52B-42A9-8632-18A5A43F1641}" destId="{861DFAC7-52D9-4E4A-A9E8-95E1B6E7E17A}" srcOrd="0" destOrd="0" presId="urn:microsoft.com/office/officeart/2005/8/layout/vList5"/>
    <dgm:cxn modelId="{1B2AAA78-2473-42A2-BE23-0D83A93787E8}" type="presParOf" srcId="{08547FA8-E805-4C86-874E-64EF2D4A173D}" destId="{174E4264-D246-40C6-8260-7795EB53BC53}" srcOrd="1" destOrd="0" presId="urn:microsoft.com/office/officeart/2005/8/layout/vList5"/>
    <dgm:cxn modelId="{07850859-13CD-4D4F-92A8-8DD290DDCA9B}" type="presParOf" srcId="{08547FA8-E805-4C86-874E-64EF2D4A173D}" destId="{F4224FB0-E300-478A-A5CD-8F44481DFB71}" srcOrd="2" destOrd="0" presId="urn:microsoft.com/office/officeart/2005/8/layout/vList5"/>
    <dgm:cxn modelId="{D70DADC0-3F45-4DEA-A61A-C80D13ACBE5B}" type="presParOf" srcId="{F4224FB0-E300-478A-A5CD-8F44481DFB71}" destId="{64F9DA36-F5B5-4B35-BB13-F73DBC0D5874}" srcOrd="0" destOrd="0" presId="urn:microsoft.com/office/officeart/2005/8/layout/vList5"/>
    <dgm:cxn modelId="{05D8D0A7-3641-40A2-94EA-718852F6B5B0}" type="presParOf" srcId="{08547FA8-E805-4C86-874E-64EF2D4A173D}" destId="{5D507CD9-8392-48C9-AF4B-4FA14167DCFE}" srcOrd="3" destOrd="0" presId="urn:microsoft.com/office/officeart/2005/8/layout/vList5"/>
    <dgm:cxn modelId="{4264AFD0-8AF2-4C63-8124-65A50872B51D}" type="presParOf" srcId="{08547FA8-E805-4C86-874E-64EF2D4A173D}" destId="{A0288DFA-D229-48FA-89BE-E13D2BE4C009}" srcOrd="4" destOrd="0" presId="urn:microsoft.com/office/officeart/2005/8/layout/vList5"/>
    <dgm:cxn modelId="{AA227E5B-DDE4-4B96-842A-0FC563CD6BE3}" type="presParOf" srcId="{A0288DFA-D229-48FA-89BE-E13D2BE4C009}" destId="{E3B94886-D72E-4F52-B5F4-5405C5302434}" srcOrd="0" destOrd="0" presId="urn:microsoft.com/office/officeart/2005/8/layout/vList5"/>
    <dgm:cxn modelId="{498784D0-EB6F-4690-98BB-D9032EF41E20}" type="presParOf" srcId="{08547FA8-E805-4C86-874E-64EF2D4A173D}" destId="{4C7F3352-386D-4002-B0C4-ED216A7942B5}" srcOrd="5" destOrd="0" presId="urn:microsoft.com/office/officeart/2005/8/layout/vList5"/>
    <dgm:cxn modelId="{B908AEFC-FC9D-4959-9AE8-CC9F6FB20843}" type="presParOf" srcId="{08547FA8-E805-4C86-874E-64EF2D4A173D}" destId="{ABFF35C6-491F-4E33-B8A9-AB2A4D68122F}" srcOrd="6" destOrd="0" presId="urn:microsoft.com/office/officeart/2005/8/layout/vList5"/>
    <dgm:cxn modelId="{63B9B0B2-1161-4FE5-B369-636DB15D82F4}" type="presParOf" srcId="{ABFF35C6-491F-4E33-B8A9-AB2A4D68122F}" destId="{43CD2DE8-99FB-4D12-B7D8-6A421D750CF2}"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1DFAC7-52D9-4E4A-A9E8-95E1B6E7E17A}">
      <dsp:nvSpPr>
        <dsp:cNvPr id="0" name=""/>
        <dsp:cNvSpPr/>
      </dsp:nvSpPr>
      <dsp:spPr>
        <a:xfrm>
          <a:off x="1000100" y="2059"/>
          <a:ext cx="6748511" cy="990525"/>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sz="2800" kern="1200" dirty="0" smtClean="0">
              <a:latin typeface="黑体" pitchFamily="49" charset="-122"/>
              <a:ea typeface="黑体" pitchFamily="49" charset="-122"/>
            </a:rPr>
            <a:t>时分复用 </a:t>
          </a:r>
          <a:endParaRPr lang="en-US" altLang="zh-CN" sz="2800" kern="1200" dirty="0" smtClean="0">
            <a:latin typeface="黑体" pitchFamily="49" charset="-122"/>
            <a:ea typeface="黑体" pitchFamily="49" charset="-122"/>
          </a:endParaRPr>
        </a:p>
        <a:p>
          <a:pPr lvl="0" algn="ctr" defTabSz="1244600" rtl="0">
            <a:lnSpc>
              <a:spcPct val="90000"/>
            </a:lnSpc>
            <a:spcBef>
              <a:spcPct val="0"/>
            </a:spcBef>
            <a:spcAft>
              <a:spcPct val="35000"/>
            </a:spcAft>
          </a:pPr>
          <a:r>
            <a:rPr lang="en-US" sz="2400" kern="1200" dirty="0" smtClean="0"/>
            <a:t>TDM ( Time Division Multiplexing）</a:t>
          </a:r>
          <a:endParaRPr lang="zh-CN" sz="2400" kern="1200" dirty="0"/>
        </a:p>
      </dsp:txBody>
      <dsp:txXfrm>
        <a:off x="1048453" y="50412"/>
        <a:ext cx="6651805" cy="893819"/>
      </dsp:txXfrm>
    </dsp:sp>
    <dsp:sp modelId="{64F9DA36-F5B5-4B35-BB13-F73DBC0D5874}">
      <dsp:nvSpPr>
        <dsp:cNvPr id="0" name=""/>
        <dsp:cNvSpPr/>
      </dsp:nvSpPr>
      <dsp:spPr>
        <a:xfrm>
          <a:off x="1000100" y="1042111"/>
          <a:ext cx="6748511" cy="990525"/>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sz="2800" kern="1200" dirty="0" smtClean="0">
              <a:latin typeface="黑体" pitchFamily="49" charset="-122"/>
              <a:ea typeface="黑体" pitchFamily="49" charset="-122"/>
            </a:rPr>
            <a:t>频分复用 </a:t>
          </a:r>
          <a:endParaRPr lang="en-US" altLang="zh-CN" sz="2800" kern="1200" dirty="0" smtClean="0">
            <a:latin typeface="黑体" pitchFamily="49" charset="-122"/>
            <a:ea typeface="黑体" pitchFamily="49" charset="-122"/>
          </a:endParaRPr>
        </a:p>
        <a:p>
          <a:pPr lvl="0" algn="ctr" defTabSz="1244600" rtl="0">
            <a:lnSpc>
              <a:spcPct val="90000"/>
            </a:lnSpc>
            <a:spcBef>
              <a:spcPct val="0"/>
            </a:spcBef>
            <a:spcAft>
              <a:spcPct val="35000"/>
            </a:spcAft>
          </a:pPr>
          <a:r>
            <a:rPr lang="en-US" sz="2400" kern="1200" dirty="0" smtClean="0"/>
            <a:t>FDM ( Frequency Division Multiplexing)</a:t>
          </a:r>
          <a:endParaRPr lang="zh-CN" sz="2400" kern="1200" dirty="0"/>
        </a:p>
      </dsp:txBody>
      <dsp:txXfrm>
        <a:off x="1048453" y="1090464"/>
        <a:ext cx="6651805" cy="893819"/>
      </dsp:txXfrm>
    </dsp:sp>
    <dsp:sp modelId="{E3B94886-D72E-4F52-B5F4-5405C5302434}">
      <dsp:nvSpPr>
        <dsp:cNvPr id="0" name=""/>
        <dsp:cNvSpPr/>
      </dsp:nvSpPr>
      <dsp:spPr>
        <a:xfrm>
          <a:off x="1000100" y="2082163"/>
          <a:ext cx="6748511" cy="990525"/>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sz="2800" kern="1200" dirty="0" smtClean="0">
              <a:latin typeface="黑体" pitchFamily="49" charset="-122"/>
              <a:ea typeface="黑体" pitchFamily="49" charset="-122"/>
            </a:rPr>
            <a:t>波分复用 </a:t>
          </a:r>
          <a:endParaRPr lang="en-US" altLang="zh-CN" sz="2800" kern="1200" dirty="0" smtClean="0">
            <a:latin typeface="黑体" pitchFamily="49" charset="-122"/>
            <a:ea typeface="黑体" pitchFamily="49" charset="-122"/>
          </a:endParaRPr>
        </a:p>
        <a:p>
          <a:pPr lvl="0" algn="ctr" defTabSz="1244600" rtl="0">
            <a:lnSpc>
              <a:spcPct val="90000"/>
            </a:lnSpc>
            <a:spcBef>
              <a:spcPct val="0"/>
            </a:spcBef>
            <a:spcAft>
              <a:spcPct val="35000"/>
            </a:spcAft>
          </a:pPr>
          <a:r>
            <a:rPr lang="en-US" sz="2400" kern="1200" dirty="0" smtClean="0"/>
            <a:t>WDM ( Wavelength Division Multiplexing)</a:t>
          </a:r>
          <a:endParaRPr lang="zh-CN" sz="2400" kern="1200" dirty="0"/>
        </a:p>
      </dsp:txBody>
      <dsp:txXfrm>
        <a:off x="1048453" y="2130516"/>
        <a:ext cx="6651805" cy="893819"/>
      </dsp:txXfrm>
    </dsp:sp>
    <dsp:sp modelId="{43CD2DE8-99FB-4D12-B7D8-6A421D750CF2}">
      <dsp:nvSpPr>
        <dsp:cNvPr id="0" name=""/>
        <dsp:cNvSpPr/>
      </dsp:nvSpPr>
      <dsp:spPr>
        <a:xfrm>
          <a:off x="1000100" y="3122215"/>
          <a:ext cx="6748511" cy="990525"/>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sz="2800" kern="1200" dirty="0" smtClean="0">
              <a:latin typeface="黑体" pitchFamily="49" charset="-122"/>
              <a:ea typeface="黑体" pitchFamily="49" charset="-122"/>
            </a:rPr>
            <a:t>码分复用</a:t>
          </a:r>
          <a:endParaRPr lang="en-US" altLang="zh-CN" sz="2800" kern="1200" dirty="0" smtClean="0">
            <a:latin typeface="黑体" pitchFamily="49" charset="-122"/>
            <a:ea typeface="黑体" pitchFamily="49" charset="-122"/>
          </a:endParaRPr>
        </a:p>
        <a:p>
          <a:pPr lvl="0" algn="ctr" defTabSz="1244600" rtl="0">
            <a:lnSpc>
              <a:spcPct val="90000"/>
            </a:lnSpc>
            <a:spcBef>
              <a:spcPct val="0"/>
            </a:spcBef>
            <a:spcAft>
              <a:spcPct val="35000"/>
            </a:spcAft>
          </a:pPr>
          <a:r>
            <a:rPr lang="en-US" sz="2400" kern="1200" dirty="0" smtClean="0"/>
            <a:t>CDM (Code Division Multiplexing )</a:t>
          </a:r>
          <a:endParaRPr lang="zh-CN" sz="2400" kern="1200" dirty="0"/>
        </a:p>
      </dsp:txBody>
      <dsp:txXfrm>
        <a:off x="1048453" y="3170568"/>
        <a:ext cx="6651805" cy="8938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image" Target="../media/image13.png"/><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34" charset="0"/>
                <a:ea typeface="宋体" charset="-122"/>
              </a:defRPr>
            </a:lvl1pPr>
          </a:lstStyle>
          <a:p>
            <a:pPr>
              <a:defRPr/>
            </a:pPr>
            <a:endParaRPr lang="zh-CN" altLang="en-US"/>
          </a:p>
        </p:txBody>
      </p:sp>
      <p:sp>
        <p:nvSpPr>
          <p:cNvPr id="12083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宋体" charset="-122"/>
              </a:defRPr>
            </a:lvl1pPr>
          </a:lstStyle>
          <a:p>
            <a:pPr>
              <a:defRPr/>
            </a:pPr>
            <a:endParaRPr lang="en-US" altLang="zh-CN"/>
          </a:p>
        </p:txBody>
      </p:sp>
      <p:sp>
        <p:nvSpPr>
          <p:cNvPr id="12083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34" charset="0"/>
                <a:ea typeface="宋体" charset="-122"/>
              </a:defRPr>
            </a:lvl1pPr>
          </a:lstStyle>
          <a:p>
            <a:pPr>
              <a:defRPr/>
            </a:pPr>
            <a:endParaRPr lang="en-US" altLang="zh-CN"/>
          </a:p>
        </p:txBody>
      </p:sp>
      <p:sp>
        <p:nvSpPr>
          <p:cNvPr id="12083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宋体" charset="-122"/>
              </a:defRPr>
            </a:lvl1pPr>
          </a:lstStyle>
          <a:p>
            <a:pPr>
              <a:defRPr/>
            </a:pPr>
            <a:fld id="{D878A0EC-8819-458F-9ED8-ABAC5A6BEAF7}" type="slidenum">
              <a:rPr lang="zh-CN" altLang="en-US"/>
              <a:pPr>
                <a:defRPr/>
              </a:pPr>
              <a:t>‹#›</a:t>
            </a:fld>
            <a:endParaRPr lang="en-US" altLang="zh-CN"/>
          </a:p>
        </p:txBody>
      </p:sp>
    </p:spTree>
    <p:extLst>
      <p:ext uri="{BB962C8B-B14F-4D97-AF65-F5344CB8AC3E}">
        <p14:creationId xmlns:p14="http://schemas.microsoft.com/office/powerpoint/2010/main" val="130496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34" charset="0"/>
                <a:ea typeface="宋体" charset="-122"/>
              </a:defRPr>
            </a:lvl1pPr>
          </a:lstStyle>
          <a:p>
            <a:pPr>
              <a:defRPr/>
            </a:pPr>
            <a:endParaRPr lang="zh-CN" altLang="en-US"/>
          </a:p>
        </p:txBody>
      </p:sp>
      <p:sp>
        <p:nvSpPr>
          <p:cNvPr id="11981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宋体" charset="-122"/>
              </a:defRPr>
            </a:lvl1pPr>
          </a:lstStyle>
          <a:p>
            <a:pPr>
              <a:defRPr/>
            </a:pPr>
            <a:endParaRPr lang="en-US" altLang="zh-CN"/>
          </a:p>
        </p:txBody>
      </p:sp>
      <p:sp>
        <p:nvSpPr>
          <p:cNvPr id="788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1981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34" charset="0"/>
                <a:ea typeface="宋体" charset="-122"/>
              </a:defRPr>
            </a:lvl1pPr>
          </a:lstStyle>
          <a:p>
            <a:pPr>
              <a:defRPr/>
            </a:pPr>
            <a:endParaRPr lang="en-US" altLang="zh-CN"/>
          </a:p>
        </p:txBody>
      </p:sp>
      <p:sp>
        <p:nvSpPr>
          <p:cNvPr id="11981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宋体" charset="-122"/>
              </a:defRPr>
            </a:lvl1pPr>
          </a:lstStyle>
          <a:p>
            <a:pPr>
              <a:defRPr/>
            </a:pPr>
            <a:fld id="{86DD3FCF-CBC2-49DF-A1A6-49AE789DDAEE}" type="slidenum">
              <a:rPr lang="zh-CN" altLang="en-US"/>
              <a:pPr>
                <a:defRPr/>
              </a:pPr>
              <a:t>‹#›</a:t>
            </a:fld>
            <a:endParaRPr lang="en-US" altLang="zh-CN"/>
          </a:p>
        </p:txBody>
      </p:sp>
    </p:spTree>
    <p:extLst>
      <p:ext uri="{BB962C8B-B14F-4D97-AF65-F5344CB8AC3E}">
        <p14:creationId xmlns:p14="http://schemas.microsoft.com/office/powerpoint/2010/main" val="30284630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baike.baidu.com/view/628441.htm" TargetMode="External"/><Relationship Id="rId2" Type="http://schemas.openxmlformats.org/officeDocument/2006/relationships/slide" Target="../slides/slide63.xml"/><Relationship Id="rId1" Type="http://schemas.openxmlformats.org/officeDocument/2006/relationships/notesMaster" Target="../notesMasters/notesMaster1.xml"/><Relationship Id="rId5" Type="http://schemas.openxmlformats.org/officeDocument/2006/relationships/hyperlink" Target="http://baike.baidu.com/view/106766.htm" TargetMode="External"/><Relationship Id="rId4" Type="http://schemas.openxmlformats.org/officeDocument/2006/relationships/hyperlink" Target="http://baike.baidu.com/view/30964.htm"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smtClean="0"/>
          </a:p>
        </p:txBody>
      </p:sp>
      <p:sp>
        <p:nvSpPr>
          <p:cNvPr id="798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497DA2E-6ED0-4F70-9DA4-8C2B001A00F5}" type="slidenum">
              <a:rPr lang="zh-CN" altLang="en-US" smtClean="0">
                <a:latin typeface="Tahoma" pitchFamily="34" charset="0"/>
              </a:rPr>
              <a:pPr eaLnBrk="1" hangingPunct="1"/>
              <a:t>1</a:t>
            </a:fld>
            <a:endParaRPr lang="zh-CN" altLang="en-US" smtClean="0">
              <a:latin typeface="Tahoma" pitchFamily="34" charset="0"/>
            </a:endParaRPr>
          </a:p>
        </p:txBody>
      </p:sp>
    </p:spTree>
    <p:extLst>
      <p:ext uri="{BB962C8B-B14F-4D97-AF65-F5344CB8AC3E}">
        <p14:creationId xmlns:p14="http://schemas.microsoft.com/office/powerpoint/2010/main" val="1380056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BE03952-2D40-4814-8301-B943836D5F97}" type="slidenum">
              <a:rPr lang="zh-CN" altLang="en-US" smtClean="0">
                <a:latin typeface="Tahoma" pitchFamily="34" charset="0"/>
              </a:rPr>
              <a:pPr eaLnBrk="1" hangingPunct="1"/>
              <a:t>11</a:t>
            </a:fld>
            <a:endParaRPr lang="en-US" altLang="zh-CN" smtClean="0">
              <a:latin typeface="Tahoma" pitchFamily="3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物理特性</a:t>
            </a:r>
            <a:endParaRPr lang="en-US" altLang="zh-CN" dirty="0" smtClean="0"/>
          </a:p>
          <a:p>
            <a:pPr eaLnBrk="1" hangingPunct="1"/>
            <a:r>
              <a:rPr lang="zh-CN" altLang="en-US" dirty="0" smtClean="0"/>
              <a:t>传输特性：信号、容量、频率范围</a:t>
            </a:r>
            <a:endParaRPr lang="en-US" altLang="zh-CN" dirty="0" smtClean="0"/>
          </a:p>
          <a:p>
            <a:pPr eaLnBrk="1" hangingPunct="1"/>
            <a:r>
              <a:rPr lang="zh-CN" altLang="en-US" dirty="0" smtClean="0"/>
              <a:t>连通特性</a:t>
            </a:r>
            <a:endParaRPr lang="en-US" altLang="zh-CN" dirty="0" smtClean="0"/>
          </a:p>
          <a:p>
            <a:pPr eaLnBrk="1" hangingPunct="1"/>
            <a:r>
              <a:rPr lang="zh-CN" altLang="en-US" dirty="0" smtClean="0"/>
              <a:t>范围</a:t>
            </a:r>
            <a:endParaRPr lang="en-US" altLang="zh-CN" dirty="0" smtClean="0"/>
          </a:p>
          <a:p>
            <a:pPr eaLnBrk="1" hangingPunct="1"/>
            <a:r>
              <a:rPr lang="zh-CN" altLang="en-US" dirty="0" smtClean="0"/>
              <a:t>抗干扰性</a:t>
            </a:r>
            <a:endParaRPr lang="en-US" altLang="zh-CN" dirty="0" smtClean="0"/>
          </a:p>
          <a:p>
            <a:pPr eaLnBrk="1" hangingPunct="1"/>
            <a:r>
              <a:rPr lang="zh-CN" altLang="en-US" dirty="0" smtClean="0"/>
              <a:t>价格</a:t>
            </a:r>
            <a:endParaRPr lang="en-US" altLang="zh-CN" dirty="0" smtClean="0"/>
          </a:p>
          <a:p>
            <a:pPr eaLnBrk="1" hangingPunct="1"/>
            <a:endParaRPr lang="zh-CN" altLang="en-US" dirty="0" smtClean="0"/>
          </a:p>
        </p:txBody>
      </p:sp>
    </p:spTree>
    <p:extLst>
      <p:ext uri="{BB962C8B-B14F-4D97-AF65-F5344CB8AC3E}">
        <p14:creationId xmlns:p14="http://schemas.microsoft.com/office/powerpoint/2010/main" val="1181470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328FFB8-D2BD-4B61-AB61-8136EADEB73D}" type="slidenum">
              <a:rPr lang="zh-CN" altLang="en-US" smtClean="0">
                <a:latin typeface="Tahoma" pitchFamily="34" charset="0"/>
              </a:rPr>
              <a:pPr eaLnBrk="1" hangingPunct="1"/>
              <a:t>12</a:t>
            </a:fld>
            <a:endParaRPr lang="en-US" altLang="zh-CN" smtClean="0">
              <a:latin typeface="Tahoma"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物理特性</a:t>
            </a:r>
            <a:endParaRPr lang="en-US" altLang="zh-CN" dirty="0" smtClean="0"/>
          </a:p>
          <a:p>
            <a:pPr eaLnBrk="1" hangingPunct="1"/>
            <a:r>
              <a:rPr lang="zh-CN" altLang="en-US" dirty="0" smtClean="0"/>
              <a:t>传输特性：信号、容量、频率范围</a:t>
            </a:r>
            <a:endParaRPr lang="en-US" altLang="zh-CN" dirty="0" smtClean="0"/>
          </a:p>
          <a:p>
            <a:pPr eaLnBrk="1" hangingPunct="1"/>
            <a:r>
              <a:rPr lang="zh-CN" altLang="en-US" dirty="0" smtClean="0"/>
              <a:t>连通特性</a:t>
            </a:r>
            <a:endParaRPr lang="en-US" altLang="zh-CN" dirty="0" smtClean="0"/>
          </a:p>
          <a:p>
            <a:pPr eaLnBrk="1" hangingPunct="1"/>
            <a:r>
              <a:rPr lang="zh-CN" altLang="en-US" dirty="0" smtClean="0"/>
              <a:t>范围</a:t>
            </a:r>
            <a:endParaRPr lang="en-US" altLang="zh-CN" dirty="0" smtClean="0"/>
          </a:p>
          <a:p>
            <a:pPr eaLnBrk="1" hangingPunct="1"/>
            <a:r>
              <a:rPr lang="zh-CN" altLang="en-US" dirty="0" smtClean="0"/>
              <a:t>抗干扰性</a:t>
            </a:r>
            <a:endParaRPr lang="en-US" altLang="zh-CN" dirty="0" smtClean="0"/>
          </a:p>
          <a:p>
            <a:pPr eaLnBrk="1" hangingPunct="1"/>
            <a:r>
              <a:rPr lang="zh-CN" altLang="en-US" dirty="0" smtClean="0"/>
              <a:t>价格</a:t>
            </a:r>
            <a:endParaRPr lang="en-US" altLang="zh-CN" dirty="0" smtClean="0"/>
          </a:p>
          <a:p>
            <a:pPr eaLnBrk="1" hangingPunct="1"/>
            <a:r>
              <a:rPr lang="en-US" altLang="zh-CN" dirty="0" smtClean="0"/>
              <a:t>70</a:t>
            </a:r>
            <a:r>
              <a:rPr lang="zh-CN" altLang="en-US" dirty="0" smtClean="0"/>
              <a:t>年代</a:t>
            </a:r>
            <a:r>
              <a:rPr lang="en-US" altLang="zh-CN" dirty="0" smtClean="0"/>
              <a:t>56K</a:t>
            </a:r>
          </a:p>
          <a:p>
            <a:pPr eaLnBrk="1" hangingPunct="1"/>
            <a:r>
              <a:rPr lang="zh-CN" altLang="en-US" dirty="0" smtClean="0"/>
              <a:t>可见光频度：</a:t>
            </a:r>
            <a:r>
              <a:rPr lang="en-US" altLang="zh-CN" dirty="0" smtClean="0"/>
              <a:t>108Mhz</a:t>
            </a:r>
            <a:endParaRPr lang="zh-CN" altLang="en-US" dirty="0" smtClean="0"/>
          </a:p>
        </p:txBody>
      </p:sp>
    </p:spTree>
    <p:extLst>
      <p:ext uri="{BB962C8B-B14F-4D97-AF65-F5344CB8AC3E}">
        <p14:creationId xmlns:p14="http://schemas.microsoft.com/office/powerpoint/2010/main" val="1408386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E71DCEB-9830-4356-8084-6A18A0D8C93A}" type="slidenum">
              <a:rPr lang="zh-CN" altLang="en-US" smtClean="0">
                <a:latin typeface="Tahoma" pitchFamily="34" charset="0"/>
              </a:rPr>
              <a:pPr eaLnBrk="1" hangingPunct="1"/>
              <a:t>13</a:t>
            </a:fld>
            <a:endParaRPr lang="en-US" altLang="zh-CN" smtClean="0">
              <a:latin typeface="Tahoma" pitchFamily="34"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b="0" i="0" kern="1200" dirty="0" smtClean="0">
                <a:solidFill>
                  <a:schemeClr val="tx1"/>
                </a:solidFill>
                <a:effectLst/>
                <a:latin typeface="Arial" charset="0"/>
                <a:ea typeface="宋体" charset="-122"/>
                <a:cs typeface="+mn-cs"/>
              </a:rPr>
              <a:t>注入型激光二级管</a:t>
            </a:r>
            <a:r>
              <a:rPr lang="en-US" altLang="zh-CN" sz="1200" b="0" i="0" kern="1200" dirty="0" smtClean="0">
                <a:solidFill>
                  <a:schemeClr val="tx1"/>
                </a:solidFill>
                <a:effectLst/>
                <a:latin typeface="Arial" charset="0"/>
                <a:ea typeface="宋体" charset="-122"/>
                <a:cs typeface="+mn-cs"/>
              </a:rPr>
              <a:t>(Injection laser Diode)</a:t>
            </a:r>
          </a:p>
          <a:p>
            <a:pPr eaLnBrk="1" hangingPunct="1"/>
            <a:r>
              <a:rPr lang="en-US" altLang="zh-CN" sz="1200" b="0" i="0" kern="1200" dirty="0" smtClean="0">
                <a:solidFill>
                  <a:schemeClr val="tx1"/>
                </a:solidFill>
                <a:effectLst/>
                <a:latin typeface="Arial" charset="0"/>
                <a:ea typeface="宋体" charset="-122"/>
                <a:cs typeface="+mn-cs"/>
              </a:rPr>
              <a:t>LED = Light Emitting Diode</a:t>
            </a:r>
            <a:r>
              <a:rPr lang="zh-CN" altLang="en-US" sz="1200" b="0" i="0" kern="1200" dirty="0" smtClean="0">
                <a:solidFill>
                  <a:schemeClr val="tx1"/>
                </a:solidFill>
                <a:effectLst/>
                <a:latin typeface="Arial" charset="0"/>
                <a:ea typeface="宋体" charset="-122"/>
                <a:cs typeface="+mn-cs"/>
              </a:rPr>
              <a:t>，发光二极管，是一种能够将电能转化为可见光的固态的半导体器件，它可以直接把电转化为光</a:t>
            </a:r>
            <a:endParaRPr lang="en-US" altLang="zh-CN" sz="1200" b="0" i="0" kern="1200" dirty="0" smtClean="0">
              <a:solidFill>
                <a:schemeClr val="tx1"/>
              </a:solidFill>
              <a:effectLst/>
              <a:latin typeface="Arial" charset="0"/>
              <a:ea typeface="宋体" charset="-122"/>
              <a:cs typeface="+mn-cs"/>
            </a:endParaRPr>
          </a:p>
          <a:p>
            <a:pPr eaLnBrk="1" hangingPunct="1"/>
            <a:r>
              <a:rPr lang="zh-CN" altLang="en-US" dirty="0" smtClean="0"/>
              <a:t>非轴对称，受到更大的分散</a:t>
            </a:r>
          </a:p>
        </p:txBody>
      </p:sp>
    </p:spTree>
    <p:extLst>
      <p:ext uri="{BB962C8B-B14F-4D97-AF65-F5344CB8AC3E}">
        <p14:creationId xmlns:p14="http://schemas.microsoft.com/office/powerpoint/2010/main" val="138506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952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FB30BA7-D624-48C4-8035-3EC59CD4D9A6}" type="slidenum">
              <a:rPr lang="zh-CN" altLang="en-US" smtClean="0">
                <a:latin typeface="Tahoma" pitchFamily="34" charset="0"/>
              </a:rPr>
              <a:pPr eaLnBrk="1" hangingPunct="1"/>
              <a:t>14</a:t>
            </a:fld>
            <a:endParaRPr lang="en-US" altLang="zh-CN" smtClean="0">
              <a:latin typeface="Tahoma" pitchFamily="34" charset="0"/>
            </a:endParaRPr>
          </a:p>
        </p:txBody>
      </p:sp>
    </p:spTree>
    <p:extLst>
      <p:ext uri="{BB962C8B-B14F-4D97-AF65-F5344CB8AC3E}">
        <p14:creationId xmlns:p14="http://schemas.microsoft.com/office/powerpoint/2010/main" val="4236798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2EDA232-AD71-45B3-B568-D1618CE08260}" type="slidenum">
              <a:rPr lang="zh-CN" altLang="en-US" smtClean="0">
                <a:latin typeface="Tahoma" pitchFamily="34" charset="0"/>
              </a:rPr>
              <a:pPr eaLnBrk="1" hangingPunct="1"/>
              <a:t>15</a:t>
            </a:fld>
            <a:endParaRPr lang="en-US" altLang="zh-CN" smtClean="0">
              <a:latin typeface="Tahoma" pitchFamily="34"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dirty="0" smtClean="0">
                <a:latin typeface="Tahoma" pitchFamily="34" charset="0"/>
              </a:rPr>
              <a:t>frequency multiplexing</a:t>
            </a:r>
            <a:r>
              <a:rPr lang="zh-CN" altLang="en-US" sz="1200" dirty="0" smtClean="0">
                <a:latin typeface="Tahoma" pitchFamily="34" charset="0"/>
              </a:rPr>
              <a:t>：频率复用</a:t>
            </a:r>
            <a:endParaRPr lang="zh-CN" altLang="en-US" dirty="0" smtClean="0"/>
          </a:p>
        </p:txBody>
      </p:sp>
    </p:spTree>
    <p:extLst>
      <p:ext uri="{BB962C8B-B14F-4D97-AF65-F5344CB8AC3E}">
        <p14:creationId xmlns:p14="http://schemas.microsoft.com/office/powerpoint/2010/main" val="3430543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E323A0B-A015-479B-A47C-84F3FF535DF4}" type="slidenum">
              <a:rPr lang="zh-CN" altLang="en-US" smtClean="0">
                <a:latin typeface="Tahoma" pitchFamily="34" charset="0"/>
              </a:rPr>
              <a:pPr eaLnBrk="1" hangingPunct="1"/>
              <a:t>16</a:t>
            </a:fld>
            <a:endParaRPr lang="en-US" altLang="zh-CN" smtClean="0">
              <a:latin typeface="Tahoma" pitchFamily="34"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kern="1200" dirty="0" smtClean="0">
                <a:solidFill>
                  <a:schemeClr val="tx1"/>
                </a:solidFill>
                <a:latin typeface="Arial" charset="0"/>
                <a:ea typeface="宋体" charset="-122"/>
                <a:cs typeface="+mn-cs"/>
              </a:rPr>
              <a:t>输出一个连贯的电磁场波都是相同的频率和相位一致</a:t>
            </a:r>
            <a:endParaRPr lang="en-US" altLang="zh-CN" sz="1200" kern="1200" dirty="0" smtClean="0">
              <a:solidFill>
                <a:schemeClr val="tx1"/>
              </a:solidFill>
              <a:latin typeface="Arial" charset="0"/>
              <a:ea typeface="宋体" charset="-122"/>
              <a:cs typeface="+mn-cs"/>
            </a:endParaRPr>
          </a:p>
          <a:p>
            <a:pPr eaLnBrk="1" hangingPunct="1"/>
            <a:r>
              <a:rPr lang="zh-CN" altLang="en-US" sz="1200" kern="1200" dirty="0" smtClean="0">
                <a:solidFill>
                  <a:schemeClr val="tx1"/>
                </a:solidFill>
                <a:latin typeface="Arial" charset="0"/>
                <a:ea typeface="宋体" charset="-122"/>
                <a:cs typeface="+mn-cs"/>
              </a:rPr>
              <a:t>通常视距技术但可以反弹或重定向</a:t>
            </a:r>
            <a:r>
              <a:rPr lang="en-US" altLang="zh-CN" sz="1200" kern="1200" dirty="0" smtClean="0">
                <a:solidFill>
                  <a:schemeClr val="tx1"/>
                </a:solidFill>
                <a:latin typeface="Arial" charset="0"/>
                <a:ea typeface="宋体" charset="-122"/>
                <a:cs typeface="+mn-cs"/>
              </a:rPr>
              <a:t>,</a:t>
            </a:r>
            <a:r>
              <a:rPr lang="zh-CN" altLang="en-US" sz="1200" kern="1200" dirty="0" smtClean="0">
                <a:solidFill>
                  <a:schemeClr val="tx1"/>
                </a:solidFill>
                <a:latin typeface="Arial" charset="0"/>
                <a:ea typeface="宋体" charset="-122"/>
                <a:cs typeface="+mn-cs"/>
              </a:rPr>
              <a:t>不能通过不透明的物体</a:t>
            </a:r>
            <a:endParaRPr lang="en-US" altLang="zh-CN" sz="1200" dirty="0" smtClean="0"/>
          </a:p>
          <a:p>
            <a:pPr eaLnBrk="1" hangingPunct="1"/>
            <a:r>
              <a:rPr lang="en-US" altLang="zh-CN" sz="1200" dirty="0" smtClean="0"/>
              <a:t>Terrestrial</a:t>
            </a:r>
            <a:r>
              <a:rPr lang="zh-CN" altLang="en-US" sz="1200" dirty="0" smtClean="0"/>
              <a:t>：陆生</a:t>
            </a:r>
            <a:endParaRPr lang="zh-CN" altLang="en-US" dirty="0" smtClean="0"/>
          </a:p>
        </p:txBody>
      </p:sp>
    </p:spTree>
    <p:extLst>
      <p:ext uri="{BB962C8B-B14F-4D97-AF65-F5344CB8AC3E}">
        <p14:creationId xmlns:p14="http://schemas.microsoft.com/office/powerpoint/2010/main" val="1328714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B379A48-B041-4EDE-A563-8614FEAEBB57}" type="slidenum">
              <a:rPr lang="zh-CN" altLang="en-US" smtClean="0">
                <a:latin typeface="Tahoma" pitchFamily="34" charset="0"/>
              </a:rPr>
              <a:pPr eaLnBrk="1" hangingPunct="1"/>
              <a:t>17</a:t>
            </a:fld>
            <a:endParaRPr lang="en-US" altLang="zh-CN" smtClean="0">
              <a:latin typeface="Tahoma" pitchFamily="3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696534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BEB0D5B-0B02-4C2E-A41E-4ADC6E28C56F}" type="slidenum">
              <a:rPr lang="zh-CN" altLang="en-US" smtClean="0">
                <a:latin typeface="Tahoma" pitchFamily="34" charset="0"/>
              </a:rPr>
              <a:pPr eaLnBrk="1" hangingPunct="1"/>
              <a:t>18</a:t>
            </a:fld>
            <a:endParaRPr lang="en-US" altLang="zh-CN" smtClean="0">
              <a:latin typeface="Tahoma" pitchFamily="34"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dirty="0" smtClean="0"/>
              <a:t>IEEE</a:t>
            </a:r>
            <a:r>
              <a:rPr lang="zh-CN" altLang="en-US" b="1" dirty="0" smtClean="0"/>
              <a:t>：美国电气和电子工程师协会</a:t>
            </a:r>
            <a:endParaRPr lang="en-US" altLang="zh-CN" b="1" dirty="0" smtClean="0"/>
          </a:p>
          <a:p>
            <a:pPr eaLnBrk="1" hangingPunct="1"/>
            <a:r>
              <a:rPr lang="en-US" altLang="zh-CN" b="1" dirty="0" smtClean="0"/>
              <a:t>IEEE</a:t>
            </a:r>
            <a:r>
              <a:rPr lang="zh-CN" altLang="en-US" b="1" dirty="0" smtClean="0"/>
              <a:t>主要关注以太网技术标准的制订。</a:t>
            </a:r>
            <a:r>
              <a:rPr lang="en-US" altLang="zh-CN" b="1" dirty="0" smtClean="0"/>
              <a:t>IEEE</a:t>
            </a:r>
            <a:r>
              <a:rPr lang="zh-CN" altLang="en-US" b="1" dirty="0" smtClean="0"/>
              <a:t>的工作重点是以传统以太网为基础，研究制定应用于城域网的新型以太网技术标准。</a:t>
            </a:r>
          </a:p>
          <a:p>
            <a:pPr eaLnBrk="1" hangingPunct="1"/>
            <a:r>
              <a:rPr lang="en-US" altLang="zh-CN" b="1" dirty="0" smtClean="0"/>
              <a:t>UL</a:t>
            </a:r>
            <a:r>
              <a:rPr lang="zh-CN" altLang="en-US" b="1" dirty="0" smtClean="0"/>
              <a:t>：美国保险商安全标准</a:t>
            </a:r>
            <a:endParaRPr lang="en-US" altLang="zh-CN" b="1" dirty="0" smtClean="0"/>
          </a:p>
          <a:p>
            <a:pPr eaLnBrk="1" hangingPunct="1"/>
            <a:r>
              <a:rPr lang="en-US" altLang="zh-CN" b="1" dirty="0" smtClean="0"/>
              <a:t>EIA</a:t>
            </a:r>
            <a:r>
              <a:rPr lang="zh-CN" altLang="en-US" b="1" dirty="0" smtClean="0"/>
              <a:t>：电子工业协会</a:t>
            </a:r>
            <a:endParaRPr lang="en-US" altLang="zh-CN" b="1"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1" dirty="0" smtClean="0"/>
              <a:t>TIA</a:t>
            </a:r>
            <a:r>
              <a:rPr lang="zh-CN" altLang="en-US" b="1" dirty="0" smtClean="0"/>
              <a:t>：美国通信工业协会</a:t>
            </a:r>
            <a:endParaRPr lang="en-US" altLang="zh-CN" b="1"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1" dirty="0" smtClean="0"/>
              <a:t>ANSI</a:t>
            </a:r>
            <a:r>
              <a:rPr lang="zh-CN" altLang="en-US" b="1" dirty="0" smtClean="0"/>
              <a:t>：美国国家标准学会</a:t>
            </a:r>
            <a:endParaRPr lang="en-US" altLang="zh-CN" b="1" dirty="0" smtClean="0"/>
          </a:p>
          <a:p>
            <a:pPr eaLnBrk="1" hangingPunct="1"/>
            <a:r>
              <a:rPr lang="zh-CN" altLang="en-US" b="1" dirty="0" smtClean="0"/>
              <a:t>国际电信联盟电信标准化部（</a:t>
            </a:r>
            <a:r>
              <a:rPr lang="en-US" altLang="zh-CN" b="1" dirty="0" smtClean="0"/>
              <a:t>ITU-T</a:t>
            </a:r>
            <a:r>
              <a:rPr lang="zh-CN" altLang="en-US" b="1" dirty="0" smtClean="0"/>
              <a:t>）</a:t>
            </a:r>
          </a:p>
        </p:txBody>
      </p:sp>
    </p:spTree>
    <p:extLst>
      <p:ext uri="{BB962C8B-B14F-4D97-AF65-F5344CB8AC3E}">
        <p14:creationId xmlns:p14="http://schemas.microsoft.com/office/powerpoint/2010/main" val="48393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8E1BDB9-0A1F-4C6B-A9E3-7ADAE4E2539F}" type="slidenum">
              <a:rPr lang="zh-CN" altLang="en-US" smtClean="0">
                <a:latin typeface="Tahoma" pitchFamily="34" charset="0"/>
              </a:rPr>
              <a:pPr eaLnBrk="1" hangingPunct="1"/>
              <a:t>19</a:t>
            </a:fld>
            <a:endParaRPr lang="en-US" altLang="zh-CN" smtClean="0">
              <a:latin typeface="Tahoma" pitchFamily="34"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ANSI/TIA/EIA-568-B</a:t>
            </a:r>
            <a:r>
              <a:rPr lang="zh-CN" altLang="en-US" smtClean="0"/>
              <a:t>： 商业建筑电信布线标准 </a:t>
            </a:r>
            <a:endParaRPr lang="en-US" altLang="zh-CN" smtClean="0"/>
          </a:p>
          <a:p>
            <a:pPr eaLnBrk="1" hangingPunct="1"/>
            <a:r>
              <a:rPr lang="en-US" altLang="zh-CN" smtClean="0"/>
              <a:t>ANSI/TIA/EIA-569-A</a:t>
            </a:r>
            <a:r>
              <a:rPr lang="zh-CN" altLang="en-US" smtClean="0"/>
              <a:t>： 商业建筑电信路径和空间标准 </a:t>
            </a:r>
            <a:endParaRPr lang="en-US" altLang="zh-CN" smtClean="0"/>
          </a:p>
          <a:p>
            <a:pPr eaLnBrk="1" hangingPunct="1"/>
            <a:r>
              <a:rPr lang="en-US" altLang="zh-CN" smtClean="0"/>
              <a:t>ANSI/EIA/TIA-570-A</a:t>
            </a:r>
            <a:r>
              <a:rPr lang="zh-CN" altLang="en-US" smtClean="0"/>
              <a:t>： 住宅电信布线标准 </a:t>
            </a:r>
            <a:endParaRPr lang="en-US" altLang="zh-CN" smtClean="0"/>
          </a:p>
          <a:p>
            <a:pPr eaLnBrk="1" hangingPunct="1"/>
            <a:r>
              <a:rPr lang="en-US" altLang="zh-CN" smtClean="0"/>
              <a:t>ANSI/TIA/EIA-606</a:t>
            </a:r>
            <a:r>
              <a:rPr lang="zh-CN" altLang="en-US" smtClean="0"/>
              <a:t>： 商业建筑电信基础结构管理标准 </a:t>
            </a:r>
            <a:endParaRPr lang="en-US" altLang="zh-CN" smtClean="0"/>
          </a:p>
          <a:p>
            <a:pPr eaLnBrk="1" hangingPunct="1"/>
            <a:r>
              <a:rPr lang="en-US" altLang="zh-CN" smtClean="0"/>
              <a:t>ANSI/TIA/EIA-607</a:t>
            </a:r>
            <a:r>
              <a:rPr lang="zh-CN" altLang="en-US" smtClean="0"/>
              <a:t>： 商业建筑电信接地和接线要求</a:t>
            </a:r>
          </a:p>
        </p:txBody>
      </p:sp>
    </p:spTree>
    <p:extLst>
      <p:ext uri="{BB962C8B-B14F-4D97-AF65-F5344CB8AC3E}">
        <p14:creationId xmlns:p14="http://schemas.microsoft.com/office/powerpoint/2010/main" val="1713422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5</a:t>
            </a:r>
            <a:r>
              <a:rPr lang="zh-CN" altLang="en-US" dirty="0" smtClean="0"/>
              <a:t>类线比</a:t>
            </a:r>
            <a:r>
              <a:rPr lang="en-US" altLang="zh-CN" dirty="0" smtClean="0"/>
              <a:t>3</a:t>
            </a:r>
            <a:r>
              <a:rPr lang="zh-CN" altLang="en-US" dirty="0" smtClean="0"/>
              <a:t>类线有更高的绞合度  </a:t>
            </a:r>
            <a:r>
              <a:rPr lang="en-US" altLang="zh-CN" smtClean="0"/>
              <a:t>100M</a:t>
            </a:r>
            <a:endParaRPr lang="zh-CN" altLang="en-US" dirty="0"/>
          </a:p>
        </p:txBody>
      </p:sp>
      <p:sp>
        <p:nvSpPr>
          <p:cNvPr id="4" name="灯片编号占位符 3"/>
          <p:cNvSpPr>
            <a:spLocks noGrp="1"/>
          </p:cNvSpPr>
          <p:nvPr>
            <p:ph type="sldNum" sz="quarter" idx="10"/>
          </p:nvPr>
        </p:nvSpPr>
        <p:spPr/>
        <p:txBody>
          <a:bodyPr/>
          <a:lstStyle/>
          <a:p>
            <a:pPr>
              <a:defRPr/>
            </a:pPr>
            <a:fld id="{86DD3FCF-CBC2-49DF-A1A6-49AE789DDAEE}" type="slidenum">
              <a:rPr lang="zh-CN" altLang="en-US" smtClean="0"/>
              <a:pPr>
                <a:defRPr/>
              </a:pPr>
              <a:t>20</a:t>
            </a:fld>
            <a:endParaRPr lang="en-US" altLang="zh-CN"/>
          </a:p>
        </p:txBody>
      </p:sp>
    </p:spTree>
    <p:extLst>
      <p:ext uri="{BB962C8B-B14F-4D97-AF65-F5344CB8AC3E}">
        <p14:creationId xmlns:p14="http://schemas.microsoft.com/office/powerpoint/2010/main" val="916453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EF21BBB-DD8B-4EF8-823B-0ACEE766AADC}" type="slidenum">
              <a:rPr lang="zh-CN" altLang="en-US" smtClean="0">
                <a:latin typeface="Tahoma" pitchFamily="34" charset="0"/>
              </a:rPr>
              <a:pPr eaLnBrk="1" hangingPunct="1"/>
              <a:t>3</a:t>
            </a:fld>
            <a:endParaRPr lang="en-US" altLang="zh-CN" smtClean="0">
              <a:latin typeface="Tahoma" pitchFamily="3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规程（</a:t>
            </a:r>
            <a:r>
              <a:rPr lang="en-US" altLang="zh-CN" dirty="0" smtClean="0"/>
              <a:t>Procedure</a:t>
            </a:r>
            <a:r>
              <a:rPr lang="zh-CN" altLang="en-US" dirty="0" smtClean="0"/>
              <a:t>）：用于物理层，用于协议之前。</a:t>
            </a:r>
            <a:endParaRPr lang="en-US" altLang="zh-CN" dirty="0" smtClean="0"/>
          </a:p>
          <a:p>
            <a:pPr eaLnBrk="1" hangingPunct="1"/>
            <a:r>
              <a:rPr lang="zh-CN" altLang="en-US" dirty="0" smtClean="0"/>
              <a:t>机械特性：引脚，固定、装置。</a:t>
            </a:r>
            <a:endParaRPr lang="en-US" altLang="zh-CN" dirty="0" smtClean="0"/>
          </a:p>
          <a:p>
            <a:pPr eaLnBrk="1" hangingPunct="1"/>
            <a:r>
              <a:rPr lang="zh-CN" altLang="en-US" dirty="0" smtClean="0"/>
              <a:t>电气特性：电压范围。</a:t>
            </a:r>
            <a:endParaRPr lang="en-US" altLang="zh-CN" dirty="0" smtClean="0"/>
          </a:p>
          <a:p>
            <a:pPr eaLnBrk="1" hangingPunct="1"/>
            <a:r>
              <a:rPr lang="zh-CN" altLang="en-US" dirty="0" smtClean="0"/>
              <a:t>功能特性：电压的意思。</a:t>
            </a:r>
            <a:endParaRPr lang="en-US" altLang="zh-CN" dirty="0" smtClean="0"/>
          </a:p>
          <a:p>
            <a:pPr eaLnBrk="1" hangingPunct="1"/>
            <a:r>
              <a:rPr lang="zh-CN" altLang="en-US" dirty="0" smtClean="0"/>
              <a:t>过程特性：可能事件的顺序。</a:t>
            </a:r>
            <a:endParaRPr lang="en-US" altLang="zh-CN" dirty="0" smtClean="0"/>
          </a:p>
        </p:txBody>
      </p:sp>
    </p:spTree>
    <p:extLst>
      <p:ext uri="{BB962C8B-B14F-4D97-AF65-F5344CB8AC3E}">
        <p14:creationId xmlns:p14="http://schemas.microsoft.com/office/powerpoint/2010/main" val="3192585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01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1959127-2E40-48A5-9AE3-B678160A01D2}" type="slidenum">
              <a:rPr lang="zh-CN" altLang="en-US" smtClean="0">
                <a:latin typeface="Tahoma" pitchFamily="34" charset="0"/>
              </a:rPr>
              <a:pPr eaLnBrk="1" hangingPunct="1"/>
              <a:t>21</a:t>
            </a:fld>
            <a:endParaRPr lang="en-US" altLang="zh-CN" smtClean="0">
              <a:latin typeface="Tahoma" pitchFamily="34" charset="0"/>
            </a:endParaRPr>
          </a:p>
        </p:txBody>
      </p:sp>
    </p:spTree>
    <p:extLst>
      <p:ext uri="{BB962C8B-B14F-4D97-AF65-F5344CB8AC3E}">
        <p14:creationId xmlns:p14="http://schemas.microsoft.com/office/powerpoint/2010/main" val="2151098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6072166-0A96-4B27-92CA-22C69962FE31}" type="slidenum">
              <a:rPr lang="zh-CN" altLang="en-US" smtClean="0">
                <a:latin typeface="Tahoma" pitchFamily="34" charset="0"/>
              </a:rPr>
              <a:pPr eaLnBrk="1" hangingPunct="1"/>
              <a:t>22</a:t>
            </a:fld>
            <a:endParaRPr lang="en-US" altLang="zh-CN" smtClean="0">
              <a:latin typeface="Tahoma" pitchFamily="34"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603351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EF50456-2922-45D4-89C1-6C7AD1638FB1}" type="slidenum">
              <a:rPr lang="zh-CN" altLang="en-US" smtClean="0">
                <a:latin typeface="Tahoma" pitchFamily="34" charset="0"/>
              </a:rPr>
              <a:pPr eaLnBrk="1" hangingPunct="1"/>
              <a:t>23</a:t>
            </a:fld>
            <a:endParaRPr lang="en-US" altLang="zh-CN" smtClean="0">
              <a:latin typeface="Tahoma" pitchFamily="34"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电信插座</a:t>
            </a:r>
            <a:r>
              <a:rPr lang="en-US" altLang="zh-CN" dirty="0" smtClean="0"/>
              <a:t>/</a:t>
            </a:r>
            <a:r>
              <a:rPr lang="zh-CN" altLang="en-US" dirty="0" smtClean="0"/>
              <a:t>连接器</a:t>
            </a:r>
            <a:endParaRPr lang="en-US" altLang="zh-CN" dirty="0" smtClean="0"/>
          </a:p>
          <a:p>
            <a:pPr eaLnBrk="1" hangingPunct="1"/>
            <a:r>
              <a:rPr lang="zh-CN" altLang="en-US" smtClean="0"/>
              <a:t>不同颜色对的线有编号</a:t>
            </a:r>
            <a:endParaRPr lang="zh-CN" altLang="en-US" dirty="0" smtClean="0"/>
          </a:p>
        </p:txBody>
      </p:sp>
    </p:spTree>
    <p:extLst>
      <p:ext uri="{BB962C8B-B14F-4D97-AF65-F5344CB8AC3E}">
        <p14:creationId xmlns:p14="http://schemas.microsoft.com/office/powerpoint/2010/main" val="1387309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860105A-0428-4AD6-8034-860C6CFC9D76}" type="slidenum">
              <a:rPr lang="zh-CN" altLang="en-US" smtClean="0">
                <a:latin typeface="Tahoma" pitchFamily="34" charset="0"/>
              </a:rPr>
              <a:pPr eaLnBrk="1" hangingPunct="1"/>
              <a:t>24</a:t>
            </a:fld>
            <a:endParaRPr lang="en-US" altLang="zh-CN" smtClean="0">
              <a:latin typeface="Tahoma" pitchFamily="34"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362298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3C939B7-EA51-475E-8B98-541D23F75B8C}" type="slidenum">
              <a:rPr lang="zh-CN" altLang="en-US" smtClean="0">
                <a:latin typeface="Tahoma" pitchFamily="34" charset="0"/>
              </a:rPr>
              <a:pPr eaLnBrk="1" hangingPunct="1"/>
              <a:t>25</a:t>
            </a:fld>
            <a:endParaRPr lang="en-US" altLang="zh-CN" smtClean="0">
              <a:latin typeface="Tahoma" pitchFamily="34" charset="0"/>
            </a:endParaRPr>
          </a:p>
        </p:txBody>
      </p:sp>
    </p:spTree>
    <p:extLst>
      <p:ext uri="{BB962C8B-B14F-4D97-AF65-F5344CB8AC3E}">
        <p14:creationId xmlns:p14="http://schemas.microsoft.com/office/powerpoint/2010/main" val="6958504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9EDD4800-A2DC-4750-95C1-B00C887D446F}" type="slidenum">
              <a:rPr lang="zh-CN" altLang="en-US" smtClean="0">
                <a:latin typeface="Tahoma" pitchFamily="34" charset="0"/>
              </a:rPr>
              <a:pPr eaLnBrk="1" hangingPunct="1"/>
              <a:t>26</a:t>
            </a:fld>
            <a:endParaRPr lang="en-US" altLang="zh-CN" smtClean="0">
              <a:latin typeface="Tahoma" pitchFamily="34"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506806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19A0384-64E6-453A-9596-CB3BDBE4C4AA}" type="slidenum">
              <a:rPr lang="zh-CN" altLang="en-US" smtClean="0">
                <a:latin typeface="Tahoma" pitchFamily="34" charset="0"/>
              </a:rPr>
              <a:pPr eaLnBrk="1" hangingPunct="1"/>
              <a:t>27</a:t>
            </a:fld>
            <a:endParaRPr lang="en-US" altLang="zh-CN" smtClean="0">
              <a:latin typeface="Tahoma" pitchFamily="34"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129340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295D59A-ACCB-4F9F-9DAF-B6F6F3426D70}" type="slidenum">
              <a:rPr lang="zh-CN" altLang="en-US" smtClean="0">
                <a:latin typeface="Tahoma" pitchFamily="34" charset="0"/>
              </a:rPr>
              <a:pPr eaLnBrk="1" hangingPunct="1"/>
              <a:t>28</a:t>
            </a:fld>
            <a:endParaRPr lang="en-US" altLang="zh-CN" smtClean="0">
              <a:latin typeface="Tahoma" pitchFamily="34"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466035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832CB7D-457D-4901-B057-D9C260D955DC}" type="slidenum">
              <a:rPr lang="zh-CN" altLang="en-US" smtClean="0">
                <a:latin typeface="Tahoma" pitchFamily="34" charset="0"/>
              </a:rPr>
              <a:pPr eaLnBrk="1" hangingPunct="1"/>
              <a:t>29</a:t>
            </a:fld>
            <a:endParaRPr lang="en-US" altLang="zh-CN" smtClean="0">
              <a:latin typeface="Tahoma" pitchFamily="34"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555515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C5BC3AD-141E-4A59-92DE-4C0E1D0FDF8E}" type="slidenum">
              <a:rPr lang="zh-CN" altLang="en-US" smtClean="0">
                <a:latin typeface="Tahoma" pitchFamily="34" charset="0"/>
              </a:rPr>
              <a:pPr eaLnBrk="1" hangingPunct="1"/>
              <a:t>30</a:t>
            </a:fld>
            <a:endParaRPr lang="en-US" altLang="zh-CN" smtClean="0">
              <a:latin typeface="Tahoma" pitchFamily="34"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smtClean="0"/>
              <a:t>Latecollision</a:t>
            </a:r>
            <a:r>
              <a:rPr lang="zh-CN" altLang="en-US" dirty="0" smtClean="0"/>
              <a:t>：</a:t>
            </a:r>
          </a:p>
          <a:p>
            <a:r>
              <a:rPr lang="zh-CN" altLang="en-US" dirty="0" smtClean="0"/>
              <a:t>　　</a:t>
            </a:r>
            <a:r>
              <a:rPr lang="en-US" altLang="zh-CN" dirty="0" smtClean="0"/>
              <a:t>----</a:t>
            </a:r>
            <a:r>
              <a:rPr lang="zh-CN" altLang="en-US" dirty="0" smtClean="0"/>
              <a:t>含义：</a:t>
            </a:r>
            <a:r>
              <a:rPr lang="en-US" altLang="zh-CN" dirty="0" smtClean="0"/>
              <a:t>64byte</a:t>
            </a:r>
            <a:r>
              <a:rPr lang="zh-CN" altLang="en-US" dirty="0" smtClean="0"/>
              <a:t>帧发送后发生的错误，它将影响网络性能。在一个健康的网络中极少发生此类错误。</a:t>
            </a:r>
          </a:p>
          <a:p>
            <a:r>
              <a:rPr lang="zh-CN" altLang="en-US" dirty="0" smtClean="0"/>
              <a:t>　　</a:t>
            </a:r>
            <a:r>
              <a:rPr lang="en-US" altLang="zh-CN" dirty="0" smtClean="0"/>
              <a:t>----</a:t>
            </a:r>
            <a:r>
              <a:rPr lang="zh-CN" altLang="en-US" dirty="0" smtClean="0"/>
              <a:t>原因：产生的典型原因是：</a:t>
            </a:r>
            <a:r>
              <a:rPr lang="en-US" altLang="zh-CN" dirty="0" smtClean="0"/>
              <a:t>(1)</a:t>
            </a:r>
            <a:r>
              <a:rPr lang="zh-CN" altLang="en-US" dirty="0" smtClean="0"/>
              <a:t>不正确的</a:t>
            </a:r>
            <a:r>
              <a:rPr lang="en-US" altLang="zh-CN" dirty="0" smtClean="0"/>
              <a:t>Duplex</a:t>
            </a:r>
            <a:r>
              <a:rPr lang="zh-CN" altLang="en-US" dirty="0" smtClean="0"/>
              <a:t>模式设置</a:t>
            </a:r>
            <a:r>
              <a:rPr lang="en-US" altLang="zh-CN" dirty="0" smtClean="0"/>
              <a:t>;(2)</a:t>
            </a:r>
            <a:r>
              <a:rPr lang="zh-CN" altLang="en-US" dirty="0" smtClean="0"/>
              <a:t>电缆超长</a:t>
            </a:r>
            <a:r>
              <a:rPr lang="en-US" altLang="zh-CN" dirty="0" smtClean="0"/>
              <a:t>(</a:t>
            </a:r>
            <a:r>
              <a:rPr lang="zh-CN" altLang="en-US" dirty="0" smtClean="0"/>
              <a:t>信号传输中延时过大</a:t>
            </a:r>
            <a:r>
              <a:rPr lang="en-US" altLang="zh-CN" dirty="0" smtClean="0"/>
              <a:t>);(3)</a:t>
            </a:r>
            <a:r>
              <a:rPr lang="zh-CN" altLang="en-US" dirty="0" smtClean="0"/>
              <a:t>工作站间超过了</a:t>
            </a:r>
            <a:r>
              <a:rPr lang="en-US" altLang="zh-CN" dirty="0" smtClean="0"/>
              <a:t>4</a:t>
            </a:r>
            <a:r>
              <a:rPr lang="zh-CN" altLang="en-US" dirty="0" smtClean="0"/>
              <a:t>中继原则</a:t>
            </a:r>
            <a:r>
              <a:rPr lang="en-US" altLang="zh-CN" dirty="0" smtClean="0"/>
              <a:t>;(4)</a:t>
            </a:r>
            <a:r>
              <a:rPr lang="zh-CN" altLang="en-US" dirty="0" smtClean="0"/>
              <a:t>网络工作站的硬件错误。</a:t>
            </a:r>
          </a:p>
          <a:p>
            <a:pPr eaLnBrk="1" hangingPunct="1"/>
            <a:endParaRPr lang="zh-CN" altLang="en-US" dirty="0" smtClean="0"/>
          </a:p>
        </p:txBody>
      </p:sp>
    </p:spTree>
    <p:extLst>
      <p:ext uri="{BB962C8B-B14F-4D97-AF65-F5344CB8AC3E}">
        <p14:creationId xmlns:p14="http://schemas.microsoft.com/office/powerpoint/2010/main" val="2823114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06A2159-044F-4171-8FA7-03AE26A2FA27}" type="slidenum">
              <a:rPr lang="zh-CN" altLang="en-US" smtClean="0">
                <a:latin typeface="Tahoma" pitchFamily="34" charset="0"/>
              </a:rPr>
              <a:pPr eaLnBrk="1" hangingPunct="1"/>
              <a:t>4</a:t>
            </a:fld>
            <a:endParaRPr lang="en-US" altLang="zh-CN" smtClean="0">
              <a:latin typeface="Tahoma" pitchFamily="34"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调制是调节振幅、频率以及无线电或光波的相位，将数据信号混合到载波中以完成网络传送。</a:t>
            </a:r>
            <a:br>
              <a:rPr lang="zh-CN" altLang="en-US" dirty="0" smtClean="0"/>
            </a:br>
            <a:r>
              <a:rPr lang="zh-CN" altLang="en-US" dirty="0" smtClean="0"/>
              <a:t>最常见的调制方式如下：调幅</a:t>
            </a:r>
            <a:r>
              <a:rPr lang="en-US" altLang="zh-CN" dirty="0" smtClean="0"/>
              <a:t>(AM)</a:t>
            </a:r>
            <a:r>
              <a:rPr lang="zh-CN" altLang="en-US" dirty="0" smtClean="0"/>
              <a:t>、调频</a:t>
            </a:r>
            <a:r>
              <a:rPr lang="en-US" altLang="zh-CN" dirty="0" smtClean="0"/>
              <a:t>(FM)</a:t>
            </a:r>
            <a:r>
              <a:rPr lang="zh-CN" altLang="en-US" dirty="0" smtClean="0"/>
              <a:t>、调相</a:t>
            </a:r>
            <a:r>
              <a:rPr lang="en-US" altLang="zh-CN" dirty="0" smtClean="0"/>
              <a:t>(PM)</a:t>
            </a:r>
            <a:r>
              <a:rPr lang="zh-CN" altLang="en-US" dirty="0" smtClean="0"/>
              <a:t>。</a:t>
            </a:r>
            <a:br>
              <a:rPr lang="zh-CN" altLang="en-US" dirty="0" smtClean="0"/>
            </a:br>
            <a:r>
              <a:rPr lang="zh-CN" altLang="en-US" dirty="0" smtClean="0"/>
              <a:t>传输方式或调制方案</a:t>
            </a:r>
            <a:r>
              <a:rPr lang="en-US" altLang="zh-CN" dirty="0" smtClean="0"/>
              <a:t>(</a:t>
            </a:r>
            <a:r>
              <a:rPr lang="zh-CN" altLang="en-US" dirty="0" smtClean="0"/>
              <a:t>压缩</a:t>
            </a:r>
            <a:r>
              <a:rPr lang="en-US" altLang="zh-CN" dirty="0" smtClean="0"/>
              <a:t>)</a:t>
            </a:r>
            <a:r>
              <a:rPr lang="zh-CN" altLang="en-US" dirty="0" smtClean="0"/>
              <a:t>越复杂，数据传输速率越高，抗噪声的能力也越弱，因此距离也越短</a:t>
            </a:r>
            <a:endParaRPr lang="en-US" altLang="zh-CN" dirty="0" smtClean="0"/>
          </a:p>
          <a:p>
            <a:pPr eaLnBrk="1" hangingPunct="1"/>
            <a:endParaRPr lang="en-US" altLang="zh-CN" dirty="0" smtClean="0"/>
          </a:p>
          <a:p>
            <a:pPr eaLnBrk="1" hangingPunct="1"/>
            <a:r>
              <a:rPr lang="zh-CN" altLang="en-US" dirty="0" smtClean="0"/>
              <a:t>计算机并行，通讯串行（成本）；转换</a:t>
            </a:r>
            <a:endParaRPr lang="en-US" altLang="zh-CN" dirty="0" smtClean="0"/>
          </a:p>
          <a:p>
            <a:pPr eaLnBrk="1" hangingPunct="1"/>
            <a:r>
              <a:rPr lang="zh-CN" altLang="en-US" dirty="0" smtClean="0"/>
              <a:t>无线技术的趋势</a:t>
            </a:r>
          </a:p>
        </p:txBody>
      </p:sp>
    </p:spTree>
    <p:extLst>
      <p:ext uri="{BB962C8B-B14F-4D97-AF65-F5344CB8AC3E}">
        <p14:creationId xmlns:p14="http://schemas.microsoft.com/office/powerpoint/2010/main" val="4065847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282940C-DFA0-47B7-AA2B-8D3A36E6B4A7}" type="slidenum">
              <a:rPr lang="zh-CN" altLang="en-US" smtClean="0">
                <a:latin typeface="Tahoma" pitchFamily="34" charset="0"/>
              </a:rPr>
              <a:pPr eaLnBrk="1" hangingPunct="1"/>
              <a:t>31</a:t>
            </a:fld>
            <a:endParaRPr lang="en-US" altLang="zh-CN" smtClean="0">
              <a:latin typeface="Tahoma" pitchFamily="34"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141090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EB5A688-8715-4608-AE6E-43CF467D918D}" type="slidenum">
              <a:rPr lang="zh-CN" altLang="en-US" smtClean="0">
                <a:latin typeface="Tahoma" pitchFamily="34" charset="0"/>
              </a:rPr>
              <a:pPr eaLnBrk="1" hangingPunct="1"/>
              <a:t>32</a:t>
            </a:fld>
            <a:endParaRPr lang="en-US" altLang="zh-CN" smtClean="0">
              <a:latin typeface="Tahoma" pitchFamily="34"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176272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AC14BF5-A11D-4DD5-8C7E-C431E81B0D8E}" type="slidenum">
              <a:rPr lang="zh-CN" altLang="en-US" smtClean="0">
                <a:latin typeface="Tahoma" pitchFamily="34" charset="0"/>
              </a:rPr>
              <a:pPr eaLnBrk="1" hangingPunct="1"/>
              <a:t>33</a:t>
            </a:fld>
            <a:endParaRPr lang="en-US" altLang="zh-CN" smtClean="0">
              <a:latin typeface="Tahoma" pitchFamily="34"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095831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97003A8-830F-4DC1-B665-4DF4C00CAE6B}" type="slidenum">
              <a:rPr lang="zh-CN" altLang="en-US" smtClean="0">
                <a:latin typeface="Tahoma" pitchFamily="34" charset="0"/>
              </a:rPr>
              <a:pPr eaLnBrk="1" hangingPunct="1"/>
              <a:t>34</a:t>
            </a:fld>
            <a:endParaRPr lang="en-US" altLang="zh-CN" smtClean="0">
              <a:latin typeface="Tahoma" pitchFamily="34"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通信是为了传输信息；数据时传送消息的实体</a:t>
            </a:r>
            <a:endParaRPr lang="en-US" altLang="zh-CN" dirty="0" smtClean="0"/>
          </a:p>
          <a:p>
            <a:pPr eaLnBrk="1" hangingPunct="1"/>
            <a:r>
              <a:rPr lang="zh-CN" altLang="en-US" dirty="0" smtClean="0"/>
              <a:t>使用二进制编码时，只有两种不同的码元，</a:t>
            </a:r>
            <a:r>
              <a:rPr lang="en-US" altLang="zh-CN" dirty="0" smtClean="0"/>
              <a:t>0,1</a:t>
            </a:r>
            <a:endParaRPr lang="zh-CN" altLang="en-US" dirty="0" smtClean="0"/>
          </a:p>
        </p:txBody>
      </p:sp>
    </p:spTree>
    <p:extLst>
      <p:ext uri="{BB962C8B-B14F-4D97-AF65-F5344CB8AC3E}">
        <p14:creationId xmlns:p14="http://schemas.microsoft.com/office/powerpoint/2010/main" val="953700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7E3E780-7F57-4FFB-81ED-998BAB32AA3F}" type="slidenum">
              <a:rPr lang="zh-CN" altLang="en-US" smtClean="0">
                <a:latin typeface="Tahoma" pitchFamily="34" charset="0"/>
              </a:rPr>
              <a:pPr eaLnBrk="1" hangingPunct="1"/>
              <a:t>35</a:t>
            </a:fld>
            <a:endParaRPr lang="en-US" altLang="zh-CN" smtClean="0">
              <a:latin typeface="Tahoma" pitchFamily="34"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76096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79AC589-280D-4695-A35D-8E2773AB5DB4}" type="slidenum">
              <a:rPr lang="zh-CN" altLang="en-US" smtClean="0">
                <a:latin typeface="Tahoma" pitchFamily="34" charset="0"/>
              </a:rPr>
              <a:pPr eaLnBrk="1" hangingPunct="1"/>
              <a:t>36</a:t>
            </a:fld>
            <a:endParaRPr lang="en-US" altLang="zh-CN" smtClean="0">
              <a:latin typeface="Tahoma" pitchFamily="34"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方波和正弦波从波形上看，最大的区别就是：方波在任一瞬间的幅值，只可能是正向最大值、</a:t>
            </a:r>
            <a:r>
              <a:rPr lang="en-US" altLang="zh-CN" dirty="0" smtClean="0"/>
              <a:t>0</a:t>
            </a:r>
            <a:r>
              <a:rPr lang="zh-CN" altLang="en-US" smtClean="0"/>
              <a:t>、反向最大值。理论上波形上升率、下降率为无穷大。而正弦波在任一瞬间的幅值，满足与时间（频率）对应相角的正弦关系。</a:t>
            </a:r>
            <a:endParaRPr lang="zh-CN" altLang="en-US" dirty="0" smtClean="0"/>
          </a:p>
        </p:txBody>
      </p:sp>
    </p:spTree>
    <p:extLst>
      <p:ext uri="{BB962C8B-B14F-4D97-AF65-F5344CB8AC3E}">
        <p14:creationId xmlns:p14="http://schemas.microsoft.com/office/powerpoint/2010/main" val="1291555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a:ln/>
        </p:spPr>
      </p:sp>
      <p:sp>
        <p:nvSpPr>
          <p:cNvPr id="1218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方波和正弦波从波形上看，最大的区别就是：方波在任一瞬间的幅值，只可能是正向最大值、</a:t>
            </a:r>
            <a:r>
              <a:rPr lang="en-US" altLang="zh-CN" dirty="0" smtClean="0"/>
              <a:t>0</a:t>
            </a:r>
            <a:r>
              <a:rPr lang="zh-CN" altLang="en-US" dirty="0" smtClean="0"/>
              <a:t>、反向最大值。理论上波形上升率、下降率为无穷大。而正弦波在任一瞬间的幅值，满足与时间（频率）对应相角的正弦关系。</a:t>
            </a:r>
          </a:p>
        </p:txBody>
      </p:sp>
      <p:sp>
        <p:nvSpPr>
          <p:cNvPr id="1218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59D2ACA-8636-4CEC-9F7E-614A0A3F7BA7}" type="slidenum">
              <a:rPr lang="zh-CN" altLang="en-US" smtClean="0">
                <a:latin typeface="Tahoma" pitchFamily="34" charset="0"/>
              </a:rPr>
              <a:pPr eaLnBrk="1" hangingPunct="1"/>
              <a:t>37</a:t>
            </a:fld>
            <a:endParaRPr lang="en-US" altLang="zh-CN" smtClean="0">
              <a:latin typeface="Tahoma" pitchFamily="34" charset="0"/>
            </a:endParaRPr>
          </a:p>
        </p:txBody>
      </p:sp>
    </p:spTree>
    <p:extLst>
      <p:ext uri="{BB962C8B-B14F-4D97-AF65-F5344CB8AC3E}">
        <p14:creationId xmlns:p14="http://schemas.microsoft.com/office/powerpoint/2010/main" val="159904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74B77AD-47A0-4250-9DD3-911F333C6394}" type="slidenum">
              <a:rPr lang="zh-CN" altLang="en-US" smtClean="0">
                <a:latin typeface="Tahoma" pitchFamily="34" charset="0"/>
              </a:rPr>
              <a:pPr eaLnBrk="1" hangingPunct="1"/>
              <a:t>38</a:t>
            </a:fld>
            <a:endParaRPr lang="en-US" altLang="zh-CN" smtClean="0">
              <a:latin typeface="Tahoma" pitchFamily="34"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提高数据传输速率的困扰</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像图所示的发送信号是一种典型的矩形脉冲信号，它包含很丰富的高频分量。如果信号中的高频分量在传输时受到衰减，那么在接收端收到的波形前沿和后沿就变得不那么陡峭了，每一个码元所占的时间界限也不再是很明确的，而是前后都拖了</a:t>
            </a:r>
            <a:r>
              <a:rPr lang="en-US" altLang="zh-CN" dirty="0" smtClean="0"/>
              <a:t>"</a:t>
            </a:r>
            <a:r>
              <a:rPr lang="zh-CN" altLang="en-US" dirty="0" smtClean="0"/>
              <a:t>尾巴</a:t>
            </a:r>
            <a:r>
              <a:rPr lang="en-US" altLang="zh-CN" dirty="0" smtClean="0"/>
              <a:t>"</a:t>
            </a:r>
            <a:r>
              <a:rPr lang="zh-CN" altLang="en-US" dirty="0" smtClean="0"/>
              <a:t>。也就是说，扩散了的码元波形所占的时间也变得更宽了。这样，在接收端收到的信号波形就失去了码元之间的清晰界限。这种现象叫做码间串扰</a:t>
            </a:r>
            <a:endParaRPr lang="en-US" altLang="zh-CN" dirty="0" smtClean="0"/>
          </a:p>
        </p:txBody>
      </p:sp>
    </p:spTree>
    <p:extLst>
      <p:ext uri="{BB962C8B-B14F-4D97-AF65-F5344CB8AC3E}">
        <p14:creationId xmlns:p14="http://schemas.microsoft.com/office/powerpoint/2010/main" val="778459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7D04E45-A80E-4971-B0F0-3CABC99A74BD}" type="slidenum">
              <a:rPr lang="zh-CN" altLang="en-US" smtClean="0">
                <a:latin typeface="Tahoma" pitchFamily="34" charset="0"/>
              </a:rPr>
              <a:pPr eaLnBrk="1" hangingPunct="1"/>
              <a:t>39</a:t>
            </a:fld>
            <a:endParaRPr lang="en-US" altLang="zh-CN" smtClean="0">
              <a:latin typeface="Tahoma" pitchFamily="34"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理论带宽</a:t>
            </a:r>
            <a:endParaRPr lang="en-US" altLang="zh-CN" dirty="0" smtClean="0"/>
          </a:p>
          <a:p>
            <a:pPr eaLnBrk="1" hangingPunct="1"/>
            <a:r>
              <a:rPr lang="en-US" altLang="zh-CN" dirty="0" smtClean="0"/>
              <a:t>C</a:t>
            </a:r>
            <a:r>
              <a:rPr lang="zh-CN" altLang="en-US" dirty="0" smtClean="0"/>
              <a:t>：比特率</a:t>
            </a:r>
            <a:endParaRPr lang="en-US" altLang="zh-CN" dirty="0" smtClean="0"/>
          </a:p>
          <a:p>
            <a:pPr eaLnBrk="1" hangingPunct="1"/>
            <a:r>
              <a:rPr lang="en-US" altLang="zh-CN" dirty="0" smtClean="0"/>
              <a:t>W</a:t>
            </a:r>
            <a:r>
              <a:rPr lang="zh-CN" altLang="en-US" dirty="0" smtClean="0"/>
              <a:t>：波特率</a:t>
            </a:r>
            <a:endParaRPr lang="en-US" altLang="zh-CN" dirty="0" smtClean="0"/>
          </a:p>
        </p:txBody>
      </p:sp>
    </p:spTree>
    <p:extLst>
      <p:ext uri="{BB962C8B-B14F-4D97-AF65-F5344CB8AC3E}">
        <p14:creationId xmlns:p14="http://schemas.microsoft.com/office/powerpoint/2010/main" val="2030224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F11AE42-3AD3-4FCF-9B78-420DCC405E98}" type="slidenum">
              <a:rPr lang="zh-CN" altLang="en-US" smtClean="0">
                <a:latin typeface="Tahoma" pitchFamily="34" charset="0"/>
              </a:rPr>
              <a:pPr eaLnBrk="1" hangingPunct="1"/>
              <a:t>40</a:t>
            </a:fld>
            <a:endParaRPr lang="en-US" altLang="zh-CN" smtClean="0">
              <a:latin typeface="Tahoma" pitchFamily="34"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charset="-122"/>
                <a:cs typeface="+mn-cs"/>
              </a:rPr>
              <a:t>噪声存在于所有的电子设备和通信信道中。由于噪声是随机产生的，它的瞬时值有时会很大。因此噪声会使接收端对码元的判决产生错误</a:t>
            </a:r>
            <a:r>
              <a:rPr lang="en-US" altLang="zh-CN" sz="1200" b="0" i="0" u="none" strike="noStrike" kern="1200" baseline="0" dirty="0" smtClean="0">
                <a:solidFill>
                  <a:schemeClr val="tx1"/>
                </a:solidFill>
                <a:latin typeface="Arial" charset="0"/>
                <a:ea typeface="宋体" charset="-122"/>
                <a:cs typeface="+mn-cs"/>
              </a:rPr>
              <a:t>(1</a:t>
            </a:r>
            <a:r>
              <a:rPr lang="zh-CN" altLang="en-US" sz="1200" b="0" i="0" u="none" strike="noStrike" kern="1200" baseline="0" dirty="0" smtClean="0">
                <a:solidFill>
                  <a:schemeClr val="tx1"/>
                </a:solidFill>
                <a:latin typeface="Arial" charset="0"/>
                <a:ea typeface="宋体" charset="-122"/>
                <a:cs typeface="+mn-cs"/>
              </a:rPr>
              <a:t>判决为</a:t>
            </a:r>
            <a:r>
              <a:rPr lang="en-US" altLang="zh-CN" sz="1200" b="0" i="0" u="none" strike="noStrike" kern="1200" baseline="0" dirty="0" smtClean="0">
                <a:solidFill>
                  <a:schemeClr val="tx1"/>
                </a:solidFill>
                <a:latin typeface="Arial" charset="0"/>
                <a:ea typeface="宋体" charset="-122"/>
                <a:cs typeface="+mn-cs"/>
              </a:rPr>
              <a:t>O </a:t>
            </a:r>
            <a:r>
              <a:rPr lang="zh-CN" altLang="en-US" sz="1200" b="0" i="0" u="none" strike="noStrike" kern="1200" baseline="0" dirty="0" smtClean="0">
                <a:solidFill>
                  <a:schemeClr val="tx1"/>
                </a:solidFill>
                <a:latin typeface="Arial" charset="0"/>
                <a:ea typeface="宋体" charset="-122"/>
                <a:cs typeface="+mn-cs"/>
              </a:rPr>
              <a:t>或</a:t>
            </a:r>
            <a:r>
              <a:rPr lang="en-US" altLang="zh-CN" sz="1200" b="0" i="0" u="none" strike="noStrike" kern="1200" baseline="0" dirty="0" smtClean="0">
                <a:solidFill>
                  <a:schemeClr val="tx1"/>
                </a:solidFill>
                <a:latin typeface="Arial" charset="0"/>
                <a:ea typeface="宋体" charset="-122"/>
                <a:cs typeface="+mn-cs"/>
              </a:rPr>
              <a:t>O </a:t>
            </a:r>
            <a:r>
              <a:rPr lang="zh-CN" altLang="en-US" sz="1200" b="0" i="0" u="none" strike="noStrike" kern="1200" baseline="0" dirty="0" smtClean="0">
                <a:solidFill>
                  <a:schemeClr val="tx1"/>
                </a:solidFill>
                <a:latin typeface="Arial" charset="0"/>
                <a:ea typeface="宋体" charset="-122"/>
                <a:cs typeface="+mn-cs"/>
              </a:rPr>
              <a:t>判决为</a:t>
            </a:r>
            <a:r>
              <a:rPr lang="en-US" altLang="zh-CN" sz="1200" b="0" i="0" u="none" strike="noStrike" kern="1200" baseline="0" dirty="0" smtClean="0">
                <a:solidFill>
                  <a:schemeClr val="tx1"/>
                </a:solidFill>
                <a:latin typeface="Arial" charset="0"/>
                <a:ea typeface="宋体" charset="-122"/>
                <a:cs typeface="+mn-cs"/>
              </a:rPr>
              <a:t>1)</a:t>
            </a:r>
            <a:r>
              <a:rPr lang="zh-CN" altLang="en-US" sz="1200" b="0" i="0" u="none" strike="noStrike" kern="1200" baseline="0" dirty="0" smtClean="0">
                <a:solidFill>
                  <a:schemeClr val="tx1"/>
                </a:solidFill>
                <a:latin typeface="Arial" charset="0"/>
                <a:ea typeface="宋体" charset="-122"/>
                <a:cs typeface="+mn-cs"/>
              </a:rPr>
              <a:t>。但噪声的影响是相对的。如果信号相对较强，那么噪声的影响就相对较小。</a:t>
            </a:r>
            <a:endParaRPr lang="en-US" altLang="zh-CN" sz="1200" b="0" i="0" u="none" strike="noStrike" kern="1200" baseline="0" dirty="0" smtClean="0">
              <a:solidFill>
                <a:schemeClr val="tx1"/>
              </a:solidFill>
              <a:latin typeface="Arial" charset="0"/>
              <a:ea typeface="宋体" charset="-122"/>
              <a:cs typeface="+mn-cs"/>
            </a:endParaRPr>
          </a:p>
          <a:p>
            <a:r>
              <a:rPr lang="zh-CN" altLang="en-US" sz="1200" b="0" i="0" u="none" strike="noStrike" kern="1200" baseline="0" dirty="0" smtClean="0">
                <a:solidFill>
                  <a:schemeClr val="tx1"/>
                </a:solidFill>
                <a:latin typeface="Arial" charset="0"/>
                <a:ea typeface="宋体" charset="-122"/>
                <a:cs typeface="+mn-cs"/>
              </a:rPr>
              <a:t>信道的带宽或信道中的信噪比越大，信息的极限传输速率就越高</a:t>
            </a:r>
            <a:endParaRPr lang="zh-CN" altLang="en-US" dirty="0" smtClean="0"/>
          </a:p>
        </p:txBody>
      </p:sp>
    </p:spTree>
    <p:extLst>
      <p:ext uri="{BB962C8B-B14F-4D97-AF65-F5344CB8AC3E}">
        <p14:creationId xmlns:p14="http://schemas.microsoft.com/office/powerpoint/2010/main" val="3974896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1D33B85-EFCF-4EDD-AF33-AAE90BFD1C42}" type="slidenum">
              <a:rPr lang="zh-CN" altLang="en-US" smtClean="0">
                <a:latin typeface="Tahoma" pitchFamily="34" charset="0"/>
              </a:rPr>
              <a:pPr eaLnBrk="1" hangingPunct="1"/>
              <a:t>5</a:t>
            </a:fld>
            <a:endParaRPr lang="en-US" altLang="zh-CN" smtClean="0">
              <a:latin typeface="Tahoma" pitchFamily="34"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双绞：</a:t>
            </a:r>
            <a:endParaRPr lang="en-US" altLang="zh-CN" smtClean="0"/>
          </a:p>
          <a:p>
            <a:pPr eaLnBrk="1" hangingPunct="1"/>
            <a:r>
              <a:rPr lang="zh-CN" altLang="en-US" smtClean="0"/>
              <a:t>每对线电流方向相反，磁场抵消</a:t>
            </a:r>
            <a:endParaRPr lang="en-US" altLang="zh-CN" smtClean="0"/>
          </a:p>
          <a:p>
            <a:pPr eaLnBrk="1" hangingPunct="1"/>
            <a:r>
              <a:rPr lang="zh-CN" altLang="en-US" smtClean="0"/>
              <a:t>每条线一份数据，噪音一样，一份拷贝反转后可以通过比较滤除噪声。</a:t>
            </a:r>
          </a:p>
        </p:txBody>
      </p:sp>
    </p:spTree>
    <p:extLst>
      <p:ext uri="{BB962C8B-B14F-4D97-AF65-F5344CB8AC3E}">
        <p14:creationId xmlns:p14="http://schemas.microsoft.com/office/powerpoint/2010/main" val="19712249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7D42165-9DB8-4721-9EE9-4634E57479D9}" type="slidenum">
              <a:rPr lang="zh-CN" altLang="en-US" smtClean="0">
                <a:latin typeface="Tahoma" pitchFamily="34" charset="0"/>
              </a:rPr>
              <a:pPr eaLnBrk="1" hangingPunct="1"/>
              <a:t>41</a:t>
            </a:fld>
            <a:endParaRPr lang="en-US" altLang="zh-CN" smtClean="0">
              <a:latin typeface="Tahoma" pitchFamily="34"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9550235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19389C8-E6EB-42DD-B244-6BCA677B4C3A}" type="slidenum">
              <a:rPr lang="zh-CN" altLang="en-US" smtClean="0">
                <a:latin typeface="Tahoma" pitchFamily="34" charset="0"/>
              </a:rPr>
              <a:pPr eaLnBrk="1" hangingPunct="1"/>
              <a:t>42</a:t>
            </a:fld>
            <a:endParaRPr lang="en-US" altLang="zh-CN" smtClean="0">
              <a:latin typeface="Tahoma" pitchFamily="34"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charset="-122"/>
                <a:cs typeface="+mn-cs"/>
              </a:rPr>
              <a:t>假定我们的基带信号是：</a:t>
            </a:r>
            <a:r>
              <a:rPr lang="en-US" altLang="zh-CN" sz="1200" b="0" i="0" u="none" strike="noStrike" kern="1200" baseline="0" dirty="0" smtClean="0">
                <a:solidFill>
                  <a:schemeClr val="tx1"/>
                </a:solidFill>
                <a:latin typeface="Arial" charset="0"/>
                <a:ea typeface="宋体" charset="-122"/>
                <a:cs typeface="+mn-cs"/>
              </a:rPr>
              <a:t>101011000110111010...</a:t>
            </a:r>
            <a:r>
              <a:rPr lang="zh-CN" altLang="en-US" sz="1200" b="0" i="0" u="none" strike="noStrike" kern="1200" baseline="0" dirty="0" smtClean="0">
                <a:solidFill>
                  <a:schemeClr val="tx1"/>
                </a:solidFill>
                <a:latin typeface="Arial" charset="0"/>
                <a:ea typeface="宋体" charset="-122"/>
                <a:cs typeface="+mn-cs"/>
              </a:rPr>
              <a:t>如果直接传送，则每一个码元所携带的信息量是</a:t>
            </a:r>
            <a:r>
              <a:rPr lang="en-US" altLang="zh-CN" sz="1200" b="0" i="0" u="none" strike="noStrike" kern="1200" baseline="0" dirty="0" smtClean="0">
                <a:solidFill>
                  <a:schemeClr val="tx1"/>
                </a:solidFill>
                <a:latin typeface="Arial" charset="0"/>
                <a:ea typeface="宋体" charset="-122"/>
                <a:cs typeface="+mn-cs"/>
              </a:rPr>
              <a:t>1 bit</a:t>
            </a:r>
            <a:r>
              <a:rPr lang="zh-CN" altLang="en-US" sz="1200" b="0" i="0" u="none" strike="noStrike" kern="1200" baseline="0" dirty="0" smtClean="0">
                <a:solidFill>
                  <a:schemeClr val="tx1"/>
                </a:solidFill>
                <a:latin typeface="Arial" charset="0"/>
                <a:ea typeface="宋体" charset="-122"/>
                <a:cs typeface="+mn-cs"/>
              </a:rPr>
              <a:t>。</a:t>
            </a:r>
            <a:endParaRPr lang="en-US" altLang="zh-CN" dirty="0" smtClean="0"/>
          </a:p>
          <a:p>
            <a:pPr eaLnBrk="1" hangingPunct="1"/>
            <a:r>
              <a:rPr lang="zh-CN" altLang="en-US" dirty="0" smtClean="0"/>
              <a:t>让一个码元携带更多的信息量</a:t>
            </a:r>
            <a:endParaRPr lang="en-US" altLang="zh-CN" dirty="0" smtClean="0"/>
          </a:p>
          <a:p>
            <a:pPr eaLnBrk="1" hangingPunct="1"/>
            <a:r>
              <a:rPr lang="en-US" altLang="zh-CN" dirty="0" smtClean="0"/>
              <a:t>101</a:t>
            </a:r>
            <a:r>
              <a:rPr lang="zh-CN" altLang="en-US" dirty="0" smtClean="0"/>
              <a:t>，</a:t>
            </a:r>
            <a:r>
              <a:rPr lang="en-US" altLang="zh-CN" dirty="0" smtClean="0"/>
              <a:t>011</a:t>
            </a:r>
            <a:r>
              <a:rPr lang="zh-CN" altLang="en-US" dirty="0" smtClean="0"/>
              <a:t>，</a:t>
            </a:r>
            <a:r>
              <a:rPr lang="en-US" altLang="zh-CN" dirty="0" smtClean="0"/>
              <a:t>000</a:t>
            </a:r>
            <a:r>
              <a:rPr lang="zh-CN" altLang="en-US" dirty="0" smtClean="0"/>
              <a:t>，</a:t>
            </a:r>
            <a:r>
              <a:rPr lang="en-US" altLang="zh-CN" dirty="0" smtClean="0"/>
              <a:t>110</a:t>
            </a:r>
            <a:r>
              <a:rPr lang="zh-CN" altLang="en-US" dirty="0" smtClean="0"/>
              <a:t>，</a:t>
            </a:r>
            <a:r>
              <a:rPr lang="en-US" altLang="zh-CN" dirty="0" smtClean="0"/>
              <a:t>111</a:t>
            </a:r>
            <a:r>
              <a:rPr lang="zh-CN" altLang="en-US" dirty="0" smtClean="0"/>
              <a:t>，</a:t>
            </a:r>
            <a:r>
              <a:rPr lang="en-US" altLang="zh-CN" dirty="0" smtClean="0"/>
              <a:t>010</a:t>
            </a:r>
          </a:p>
          <a:p>
            <a:pPr eaLnBrk="1" hangingPunct="1"/>
            <a:r>
              <a:rPr lang="en-US" altLang="zh-CN" dirty="0" smtClean="0"/>
              <a:t>8</a:t>
            </a:r>
            <a:r>
              <a:rPr lang="zh-CN" altLang="en-US" dirty="0" smtClean="0"/>
              <a:t>种不同的振幅、频率、相位</a:t>
            </a:r>
            <a:endParaRPr lang="en-US" altLang="zh-CN" dirty="0" smtClean="0"/>
          </a:p>
          <a:p>
            <a:r>
              <a:rPr lang="zh-CN" altLang="en-US" sz="1200" b="0" i="0" u="none" strike="noStrike" kern="1200" baseline="0" dirty="0" smtClean="0">
                <a:solidFill>
                  <a:schemeClr val="tx1"/>
                </a:solidFill>
                <a:latin typeface="Arial" charset="0"/>
                <a:ea typeface="宋体" charset="-122"/>
                <a:cs typeface="+mn-cs"/>
              </a:rPr>
              <a:t>相位</a:t>
            </a:r>
            <a:r>
              <a:rPr lang="el-GR" altLang="zh-CN" sz="1200" b="0" i="0" u="none" strike="noStrike" kern="1200" baseline="0" dirty="0" smtClean="0">
                <a:solidFill>
                  <a:schemeClr val="tx1"/>
                </a:solidFill>
                <a:latin typeface="Arial" charset="0"/>
                <a:ea typeface="宋体" charset="-122"/>
                <a:cs typeface="+mn-cs"/>
              </a:rPr>
              <a:t>φ</a:t>
            </a:r>
            <a:r>
              <a:rPr lang="en-US" altLang="zh-CN" sz="1200" b="0" i="0" u="none" strike="noStrike" kern="1200" baseline="0" dirty="0" smtClean="0">
                <a:solidFill>
                  <a:schemeClr val="tx1"/>
                </a:solidFill>
                <a:latin typeface="Arial" charset="0"/>
                <a:ea typeface="宋体" charset="-122"/>
                <a:cs typeface="+mn-cs"/>
              </a:rPr>
              <a:t>0</a:t>
            </a:r>
            <a:r>
              <a:rPr lang="zh-CN" altLang="en-US" sz="1200" b="0" i="0" u="none" strike="noStrike" kern="1200" baseline="0" dirty="0" smtClean="0">
                <a:solidFill>
                  <a:schemeClr val="tx1"/>
                </a:solidFill>
                <a:latin typeface="Arial" charset="0"/>
                <a:ea typeface="宋体" charset="-122"/>
                <a:cs typeface="+mn-cs"/>
              </a:rPr>
              <a:t>表示</a:t>
            </a:r>
            <a:r>
              <a:rPr lang="en-US" altLang="zh-CN" sz="1200" b="0" i="0" u="none" strike="noStrike" kern="1200" baseline="0" dirty="0" smtClean="0">
                <a:solidFill>
                  <a:schemeClr val="tx1"/>
                </a:solidFill>
                <a:latin typeface="Arial" charset="0"/>
                <a:ea typeface="宋体" charset="-122"/>
                <a:cs typeface="+mn-cs"/>
              </a:rPr>
              <a:t>000</a:t>
            </a:r>
            <a:r>
              <a:rPr lang="zh-CN" altLang="en-US" sz="1200" b="0" i="0" u="none" strike="noStrike" kern="1200" baseline="0" dirty="0" smtClean="0">
                <a:solidFill>
                  <a:schemeClr val="tx1"/>
                </a:solidFill>
                <a:latin typeface="Arial" charset="0"/>
                <a:ea typeface="宋体" charset="-122"/>
                <a:cs typeface="+mn-cs"/>
              </a:rPr>
              <a:t>， </a:t>
            </a:r>
            <a:r>
              <a:rPr lang="el-GR" altLang="zh-CN" sz="1200" b="0" i="0" u="none" strike="noStrike" kern="1200" baseline="0" dirty="0" smtClean="0">
                <a:solidFill>
                  <a:schemeClr val="tx1"/>
                </a:solidFill>
                <a:latin typeface="Arial" charset="0"/>
                <a:ea typeface="宋体" charset="-122"/>
                <a:cs typeface="+mn-cs"/>
              </a:rPr>
              <a:t>φ1 </a:t>
            </a:r>
            <a:r>
              <a:rPr lang="zh-CN" altLang="en-US" sz="1200" b="0" i="0" u="none" strike="noStrike" kern="1200" baseline="0" dirty="0" smtClean="0">
                <a:solidFill>
                  <a:schemeClr val="tx1"/>
                </a:solidFill>
                <a:latin typeface="Arial" charset="0"/>
                <a:ea typeface="宋体" charset="-122"/>
                <a:cs typeface="+mn-cs"/>
              </a:rPr>
              <a:t>表示</a:t>
            </a:r>
            <a:r>
              <a:rPr lang="en-US" altLang="zh-CN" sz="1200" b="0" i="0" u="none" strike="noStrike" kern="1200" baseline="0" dirty="0" smtClean="0">
                <a:solidFill>
                  <a:schemeClr val="tx1"/>
                </a:solidFill>
                <a:latin typeface="Arial" charset="0"/>
                <a:ea typeface="宋体" charset="-122"/>
                <a:cs typeface="+mn-cs"/>
              </a:rPr>
              <a:t>001 </a:t>
            </a:r>
            <a:r>
              <a:rPr lang="zh-CN" altLang="en-US" sz="1200" b="0" i="0" u="none" strike="noStrike" kern="1200" baseline="0" dirty="0" smtClean="0">
                <a:solidFill>
                  <a:schemeClr val="tx1"/>
                </a:solidFill>
                <a:latin typeface="Arial" charset="0"/>
                <a:ea typeface="宋体" charset="-122"/>
                <a:cs typeface="+mn-cs"/>
              </a:rPr>
              <a:t>， </a:t>
            </a:r>
            <a:r>
              <a:rPr lang="el-GR" altLang="zh-CN" sz="1200" b="0" i="0" u="none" strike="noStrike" kern="1200" baseline="0" dirty="0" smtClean="0">
                <a:solidFill>
                  <a:schemeClr val="tx1"/>
                </a:solidFill>
                <a:latin typeface="Arial" charset="0"/>
                <a:ea typeface="宋体" charset="-122"/>
                <a:cs typeface="+mn-cs"/>
              </a:rPr>
              <a:t>φ2 </a:t>
            </a:r>
            <a:r>
              <a:rPr lang="zh-CN" altLang="en-US" sz="1200" b="0" i="0" u="none" strike="noStrike" kern="1200" baseline="0" dirty="0" smtClean="0">
                <a:solidFill>
                  <a:schemeClr val="tx1"/>
                </a:solidFill>
                <a:latin typeface="Arial" charset="0"/>
                <a:ea typeface="宋体" charset="-122"/>
                <a:cs typeface="+mn-cs"/>
              </a:rPr>
              <a:t>表示</a:t>
            </a:r>
            <a:r>
              <a:rPr lang="en-US" altLang="zh-CN" sz="1200" b="0" i="0" u="none" strike="noStrike" kern="1200" baseline="0" dirty="0" smtClean="0">
                <a:solidFill>
                  <a:schemeClr val="tx1"/>
                </a:solidFill>
                <a:latin typeface="Arial" charset="0"/>
                <a:ea typeface="宋体" charset="-122"/>
                <a:cs typeface="+mn-cs"/>
              </a:rPr>
              <a:t>010</a:t>
            </a:r>
            <a:r>
              <a:rPr lang="zh-CN" altLang="en-US" sz="1200" b="0" i="0" u="none" strike="noStrike" kern="1200" baseline="0" dirty="0" smtClean="0">
                <a:solidFill>
                  <a:schemeClr val="tx1"/>
                </a:solidFill>
                <a:latin typeface="Arial" charset="0"/>
                <a:ea typeface="宋体" charset="-122"/>
                <a:cs typeface="+mn-cs"/>
              </a:rPr>
              <a:t>，</a:t>
            </a:r>
            <a:r>
              <a:rPr lang="en-US" altLang="zh-CN" sz="1200" b="0" i="0" u="none" strike="noStrike" kern="1200" baseline="0" dirty="0" smtClean="0">
                <a:solidFill>
                  <a:schemeClr val="tx1"/>
                </a:solidFill>
                <a:latin typeface="Arial" charset="0"/>
                <a:ea typeface="宋体" charset="-122"/>
                <a:cs typeface="+mn-cs"/>
              </a:rPr>
              <a:t>. . .</a:t>
            </a:r>
            <a:r>
              <a:rPr lang="zh-CN" altLang="en-US" sz="1200" b="0" i="0" u="none" strike="noStrike" kern="1200" baseline="0" dirty="0" smtClean="0">
                <a:solidFill>
                  <a:schemeClr val="tx1"/>
                </a:solidFill>
                <a:latin typeface="Arial" charset="0"/>
                <a:ea typeface="宋体" charset="-122"/>
                <a:cs typeface="+mn-cs"/>
              </a:rPr>
              <a:t>， </a:t>
            </a:r>
            <a:r>
              <a:rPr lang="el-GR" altLang="zh-CN" sz="1200" b="0" i="0" u="none" strike="noStrike" kern="1200" baseline="0" dirty="0" smtClean="0">
                <a:solidFill>
                  <a:schemeClr val="tx1"/>
                </a:solidFill>
                <a:latin typeface="Arial" charset="0"/>
                <a:ea typeface="宋体" charset="-122"/>
                <a:cs typeface="+mn-cs"/>
              </a:rPr>
              <a:t>φ7 </a:t>
            </a:r>
            <a:r>
              <a:rPr lang="zh-CN" altLang="en-US" sz="1200" b="0" i="0" u="none" strike="noStrike" kern="1200" baseline="0" dirty="0" smtClean="0">
                <a:solidFill>
                  <a:schemeClr val="tx1"/>
                </a:solidFill>
                <a:latin typeface="Arial" charset="0"/>
                <a:ea typeface="宋体" charset="-122"/>
                <a:cs typeface="+mn-cs"/>
              </a:rPr>
              <a:t>表</a:t>
            </a:r>
          </a:p>
          <a:p>
            <a:r>
              <a:rPr lang="zh-CN" altLang="en-US" sz="1200" b="0" i="0" u="none" strike="noStrike" kern="1200" baseline="0" dirty="0" smtClean="0">
                <a:solidFill>
                  <a:schemeClr val="tx1"/>
                </a:solidFill>
                <a:latin typeface="Arial" charset="0"/>
                <a:ea typeface="宋体" charset="-122"/>
                <a:cs typeface="+mn-cs"/>
              </a:rPr>
              <a:t>示</a:t>
            </a:r>
            <a:r>
              <a:rPr lang="en-US" altLang="zh-CN" sz="1200" b="0" i="0" u="none" strike="noStrike" kern="1200" baseline="0" dirty="0" smtClean="0">
                <a:solidFill>
                  <a:schemeClr val="tx1"/>
                </a:solidFill>
                <a:latin typeface="Arial" charset="0"/>
                <a:ea typeface="宋体" charset="-122"/>
                <a:cs typeface="+mn-cs"/>
              </a:rPr>
              <a:t>111 </a:t>
            </a:r>
            <a:r>
              <a:rPr lang="zh-CN" altLang="en-US" sz="1200" b="0" i="0" u="none" strike="noStrike" kern="1200" baseline="0" dirty="0" smtClean="0">
                <a:solidFill>
                  <a:schemeClr val="tx1"/>
                </a:solidFill>
                <a:latin typeface="Arial" charset="0"/>
                <a:ea typeface="宋体" charset="-122"/>
                <a:cs typeface="+mn-cs"/>
              </a:rPr>
              <a:t>。这样，原来的</a:t>
            </a:r>
            <a:r>
              <a:rPr lang="en-US" altLang="zh-CN" sz="1200" b="0" i="0" u="none" strike="noStrike" kern="1200" baseline="0" dirty="0" smtClean="0">
                <a:solidFill>
                  <a:schemeClr val="tx1"/>
                </a:solidFill>
                <a:latin typeface="Arial" charset="0"/>
                <a:ea typeface="宋体" charset="-122"/>
                <a:cs typeface="+mn-cs"/>
              </a:rPr>
              <a:t>18 </a:t>
            </a:r>
            <a:r>
              <a:rPr lang="zh-CN" altLang="en-US" sz="1200" b="0" i="0" u="none" strike="noStrike" kern="1200" baseline="0" dirty="0" smtClean="0">
                <a:solidFill>
                  <a:schemeClr val="tx1"/>
                </a:solidFill>
                <a:latin typeface="Arial" charset="0"/>
                <a:ea typeface="宋体" charset="-122"/>
                <a:cs typeface="+mn-cs"/>
              </a:rPr>
              <a:t>个码元的信号就转换为由</a:t>
            </a:r>
            <a:r>
              <a:rPr lang="en-US" altLang="zh-CN" sz="1200" b="0" i="0" u="none" strike="noStrike" kern="1200" baseline="0" dirty="0" smtClean="0">
                <a:solidFill>
                  <a:schemeClr val="tx1"/>
                </a:solidFill>
                <a:latin typeface="Arial" charset="0"/>
                <a:ea typeface="宋体" charset="-122"/>
                <a:cs typeface="+mn-cs"/>
              </a:rPr>
              <a:t>6 </a:t>
            </a:r>
            <a:r>
              <a:rPr lang="zh-CN" altLang="en-US" sz="1200" b="0" i="0" u="none" strike="noStrike" kern="1200" baseline="0" dirty="0" smtClean="0">
                <a:solidFill>
                  <a:schemeClr val="tx1"/>
                </a:solidFill>
                <a:latin typeface="Arial" charset="0"/>
                <a:ea typeface="宋体" charset="-122"/>
                <a:cs typeface="+mn-cs"/>
              </a:rPr>
              <a:t>个码元组成的信号</a:t>
            </a:r>
            <a:r>
              <a:rPr lang="en-US" altLang="zh-CN" sz="1200" b="0" i="0" u="none" strike="noStrike" kern="1200" baseline="0" dirty="0" smtClean="0">
                <a:solidFill>
                  <a:schemeClr val="tx1"/>
                </a:solidFill>
                <a:latin typeface="Arial" charset="0"/>
                <a:ea typeface="宋体" charset="-122"/>
                <a:cs typeface="+mn-cs"/>
              </a:rPr>
              <a:t>:</a:t>
            </a:r>
          </a:p>
          <a:p>
            <a:r>
              <a:rPr lang="en-US" altLang="zh-CN" sz="1200" b="0" i="0" u="none" strike="noStrike" kern="1200" baseline="0" dirty="0" smtClean="0">
                <a:solidFill>
                  <a:schemeClr val="tx1"/>
                </a:solidFill>
                <a:latin typeface="Arial" charset="0"/>
                <a:ea typeface="宋体" charset="-122"/>
                <a:cs typeface="+mn-cs"/>
              </a:rPr>
              <a:t>101011000110111010... =</a:t>
            </a:r>
            <a:r>
              <a:rPr lang="el-GR" altLang="zh-CN" sz="1200" b="0" i="0" u="none" strike="noStrike" kern="1200" baseline="0" dirty="0" smtClean="0">
                <a:solidFill>
                  <a:schemeClr val="tx1"/>
                </a:solidFill>
                <a:latin typeface="Arial" charset="0"/>
                <a:ea typeface="宋体" charset="-122"/>
                <a:cs typeface="+mn-cs"/>
              </a:rPr>
              <a:t>φ</a:t>
            </a:r>
            <a:r>
              <a:rPr lang="en-US" altLang="zh-CN" sz="1200" b="0" i="0" u="none" strike="noStrike" kern="1200" baseline="0" dirty="0" smtClean="0">
                <a:solidFill>
                  <a:schemeClr val="tx1"/>
                </a:solidFill>
                <a:latin typeface="Arial" charset="0"/>
                <a:ea typeface="宋体" charset="-122"/>
                <a:cs typeface="+mn-cs"/>
              </a:rPr>
              <a:t>5</a:t>
            </a:r>
            <a:r>
              <a:rPr lang="el-GR" altLang="zh-CN" sz="1200" b="0" i="0" u="none" strike="noStrike" kern="1200" baseline="0" dirty="0" smtClean="0">
                <a:solidFill>
                  <a:schemeClr val="tx1"/>
                </a:solidFill>
                <a:latin typeface="Arial" charset="0"/>
                <a:ea typeface="宋体" charset="-122"/>
                <a:cs typeface="+mn-cs"/>
              </a:rPr>
              <a:t>φ</a:t>
            </a:r>
            <a:r>
              <a:rPr lang="en-US" altLang="zh-CN" sz="1200" b="0" i="0" u="none" strike="noStrike" kern="1200" baseline="0" dirty="0" smtClean="0">
                <a:solidFill>
                  <a:schemeClr val="tx1"/>
                </a:solidFill>
                <a:latin typeface="Arial" charset="0"/>
                <a:ea typeface="宋体" charset="-122"/>
                <a:cs typeface="+mn-cs"/>
              </a:rPr>
              <a:t>3</a:t>
            </a:r>
            <a:r>
              <a:rPr lang="el-GR" altLang="zh-CN" sz="1200" b="0" i="0" u="none" strike="noStrike" kern="1200" baseline="0" dirty="0" smtClean="0">
                <a:solidFill>
                  <a:schemeClr val="tx1"/>
                </a:solidFill>
                <a:latin typeface="Arial" charset="0"/>
                <a:ea typeface="宋体" charset="-122"/>
                <a:cs typeface="+mn-cs"/>
              </a:rPr>
              <a:t>φ</a:t>
            </a:r>
            <a:r>
              <a:rPr lang="en-US" altLang="zh-CN" sz="1200" b="0" i="0" u="none" strike="noStrike" kern="1200" baseline="0" dirty="0" smtClean="0">
                <a:solidFill>
                  <a:schemeClr val="tx1"/>
                </a:solidFill>
                <a:latin typeface="Arial" charset="0"/>
                <a:ea typeface="宋体" charset="-122"/>
                <a:cs typeface="+mn-cs"/>
              </a:rPr>
              <a:t>0</a:t>
            </a:r>
            <a:r>
              <a:rPr lang="el-GR" altLang="zh-CN" sz="1200" b="0" i="0" u="none" strike="noStrike" kern="1200" baseline="0" dirty="0" smtClean="0">
                <a:solidFill>
                  <a:schemeClr val="tx1"/>
                </a:solidFill>
                <a:latin typeface="Arial" charset="0"/>
                <a:ea typeface="宋体" charset="-122"/>
                <a:cs typeface="+mn-cs"/>
              </a:rPr>
              <a:t>φ</a:t>
            </a:r>
            <a:r>
              <a:rPr lang="en-US" altLang="zh-CN" sz="1200" b="0" i="0" u="none" strike="noStrike" kern="1200" baseline="0" dirty="0" smtClean="0">
                <a:solidFill>
                  <a:schemeClr val="tx1"/>
                </a:solidFill>
                <a:latin typeface="Arial" charset="0"/>
                <a:ea typeface="宋体" charset="-122"/>
                <a:cs typeface="+mn-cs"/>
              </a:rPr>
              <a:t>6</a:t>
            </a:r>
            <a:r>
              <a:rPr lang="el-GR" altLang="zh-CN" sz="1200" b="0" i="0" u="none" strike="noStrike" kern="1200" baseline="0" dirty="0" smtClean="0">
                <a:solidFill>
                  <a:schemeClr val="tx1"/>
                </a:solidFill>
                <a:latin typeface="Arial" charset="0"/>
                <a:ea typeface="宋体" charset="-122"/>
                <a:cs typeface="+mn-cs"/>
              </a:rPr>
              <a:t>φ7φ2 …</a:t>
            </a:r>
            <a:endParaRPr lang="en-US" altLang="zh-CN" dirty="0" smtClean="0"/>
          </a:p>
          <a:p>
            <a:pPr eaLnBrk="1" hangingPunct="1"/>
            <a:endParaRPr lang="zh-CN" altLang="en-US" dirty="0" smtClean="0"/>
          </a:p>
        </p:txBody>
      </p:sp>
    </p:spTree>
    <p:extLst>
      <p:ext uri="{BB962C8B-B14F-4D97-AF65-F5344CB8AC3E}">
        <p14:creationId xmlns:p14="http://schemas.microsoft.com/office/powerpoint/2010/main" val="33680949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86325D5-09E1-4E60-A630-C6D5209A2D4D}" type="slidenum">
              <a:rPr lang="zh-CN" altLang="en-US" smtClean="0">
                <a:latin typeface="Tahoma" pitchFamily="34" charset="0"/>
              </a:rPr>
              <a:pPr eaLnBrk="1" hangingPunct="1"/>
              <a:t>43</a:t>
            </a:fld>
            <a:endParaRPr lang="en-US" altLang="zh-CN" smtClean="0">
              <a:latin typeface="Tahoma" pitchFamily="34"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源点产生要传输的数据</a:t>
            </a:r>
            <a:endParaRPr lang="en-US" altLang="zh-CN" dirty="0" smtClean="0"/>
          </a:p>
          <a:p>
            <a:pPr eaLnBrk="1" hangingPunct="1"/>
            <a:r>
              <a:rPr lang="zh-CN" altLang="en-US" dirty="0" smtClean="0"/>
              <a:t>发送器编码数字比特流使之能够传输，调制器</a:t>
            </a:r>
            <a:endParaRPr lang="en-US" altLang="zh-CN" dirty="0" smtClean="0"/>
          </a:p>
          <a:p>
            <a:pPr eaLnBrk="1" hangingPunct="1"/>
            <a:endParaRPr lang="zh-CN" altLang="en-US" dirty="0" smtClean="0"/>
          </a:p>
        </p:txBody>
      </p:sp>
    </p:spTree>
    <p:extLst>
      <p:ext uri="{BB962C8B-B14F-4D97-AF65-F5344CB8AC3E}">
        <p14:creationId xmlns:p14="http://schemas.microsoft.com/office/powerpoint/2010/main" val="2814321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5270887-D0B8-43CF-8D14-28EB49207A96}" type="slidenum">
              <a:rPr lang="zh-CN" altLang="en-US" smtClean="0">
                <a:latin typeface="Tahoma" pitchFamily="34" charset="0"/>
              </a:rPr>
              <a:pPr eaLnBrk="1" hangingPunct="1"/>
              <a:t>44</a:t>
            </a:fld>
            <a:endParaRPr lang="en-US" altLang="zh-CN" smtClean="0">
              <a:latin typeface="Tahoma" pitchFamily="34"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charset="-122"/>
                <a:cs typeface="+mn-cs"/>
              </a:rPr>
              <a:t>像计算机输出的代表各种文字或图像文件的数据信号都属于基带信号。基带信号往往包含有较多的低频成分，甚至有直流成分，而许多信道并不能传输这种低频分量或直流分量。为了解决这一问题，就必须对基带信号进行调制</a:t>
            </a:r>
            <a:r>
              <a:rPr lang="en-US" altLang="zh-CN" sz="1200" b="0" i="0" u="none" strike="noStrike" kern="1200" baseline="0" dirty="0" smtClean="0">
                <a:solidFill>
                  <a:schemeClr val="tx1"/>
                </a:solidFill>
                <a:latin typeface="Arial" charset="0"/>
                <a:ea typeface="宋体" charset="-122"/>
                <a:cs typeface="+mn-cs"/>
              </a:rPr>
              <a:t>(modulation) </a:t>
            </a:r>
            <a:r>
              <a:rPr lang="zh-CN" altLang="en-US" sz="1200" b="0" i="0" u="none" strike="noStrike" kern="1200" baseline="0" dirty="0" smtClean="0">
                <a:solidFill>
                  <a:schemeClr val="tx1"/>
                </a:solidFill>
                <a:latin typeface="Arial" charset="0"/>
                <a:ea typeface="宋体" charset="-122"/>
                <a:cs typeface="+mn-cs"/>
              </a:rPr>
              <a:t>。</a:t>
            </a:r>
            <a:endParaRPr lang="en-US" altLang="zh-CN" sz="1200" b="0" i="0" u="none" strike="noStrike" kern="1200" baseline="0" dirty="0" smtClean="0">
              <a:solidFill>
                <a:schemeClr val="tx1"/>
              </a:solidFill>
              <a:latin typeface="Arial" charset="0"/>
              <a:ea typeface="宋体" charset="-122"/>
              <a:cs typeface="+mn-cs"/>
            </a:endParaRPr>
          </a:p>
          <a:p>
            <a:r>
              <a:rPr lang="zh-CN" altLang="en-US" dirty="0" smtClean="0"/>
              <a:t>基带：信源发出的没有经过调制的原始信号所固有的频率带宽（信号最高频和最低频之差）；频带：对基带信号调制后所占用的频率带宽。</a:t>
            </a:r>
            <a:endParaRPr lang="en-US" altLang="zh-CN" dirty="0" smtClean="0"/>
          </a:p>
          <a:p>
            <a:r>
              <a:rPr lang="zh-CN" altLang="en-US" dirty="0" smtClean="0"/>
              <a:t>基带信号：未调制的原始电信号，分为数字基带和模拟基带；频带信号：调制过的基带信号，其频率一般被限制在特定的频带中。</a:t>
            </a:r>
            <a:endParaRPr lang="en-US" altLang="zh-CN" dirty="0" smtClean="0"/>
          </a:p>
          <a:p>
            <a:r>
              <a:rPr lang="zh-CN" altLang="en-US" dirty="0" smtClean="0"/>
              <a:t>基带传输：不调制只编解码，信道只传输一种信号，用于局域网如以太网、令牌环网；频带传输：同时发送多种信号（数据、路由、网控），实现同步信道利用率高，广域网</a:t>
            </a:r>
            <a:endParaRPr lang="en-US" altLang="zh-CN" dirty="0" smtClean="0"/>
          </a:p>
          <a:p>
            <a:endParaRPr lang="zh-CN" altLang="en-US" dirty="0" smtClean="0"/>
          </a:p>
        </p:txBody>
      </p:sp>
    </p:spTree>
    <p:extLst>
      <p:ext uri="{BB962C8B-B14F-4D97-AF65-F5344CB8AC3E}">
        <p14:creationId xmlns:p14="http://schemas.microsoft.com/office/powerpoint/2010/main" val="21230527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3DE8BBA-0BA4-4C4E-B2B2-F84B42F36B39}" type="slidenum">
              <a:rPr lang="zh-CN" altLang="en-US" smtClean="0">
                <a:latin typeface="Tahoma" pitchFamily="34" charset="0"/>
              </a:rPr>
              <a:pPr eaLnBrk="1" hangingPunct="1"/>
              <a:t>45</a:t>
            </a:fld>
            <a:endParaRPr lang="en-US" altLang="zh-CN" smtClean="0">
              <a:latin typeface="Tahoma" pitchFamily="34"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t>(1)</a:t>
            </a:r>
            <a:r>
              <a:rPr lang="zh-CN" altLang="en-US" dirty="0" smtClean="0"/>
              <a:t>调幅</a:t>
            </a:r>
            <a:r>
              <a:rPr lang="en-US" altLang="zh-CN" dirty="0" smtClean="0"/>
              <a:t>(AM) </a:t>
            </a:r>
            <a:r>
              <a:rPr lang="zh-CN" altLang="en-US" dirty="0" smtClean="0"/>
              <a:t>，即载波的振幅随基带数字信号而变化。例如， </a:t>
            </a:r>
            <a:r>
              <a:rPr lang="en-US" altLang="zh-CN" dirty="0" smtClean="0"/>
              <a:t>0 </a:t>
            </a:r>
            <a:r>
              <a:rPr lang="zh-CN" altLang="en-US" dirty="0" smtClean="0"/>
              <a:t>或</a:t>
            </a:r>
            <a:r>
              <a:rPr lang="en-US" altLang="zh-CN" dirty="0" smtClean="0"/>
              <a:t>1 </a:t>
            </a:r>
            <a:r>
              <a:rPr lang="zh-CN" altLang="en-US" dirty="0" smtClean="0"/>
              <a:t>分别对应于无载波或有载波输出。</a:t>
            </a:r>
          </a:p>
          <a:p>
            <a:pPr eaLnBrk="1" hangingPunct="1"/>
            <a:r>
              <a:rPr lang="en-US" altLang="zh-CN" dirty="0" smtClean="0"/>
              <a:t>(2) </a:t>
            </a:r>
            <a:r>
              <a:rPr lang="zh-CN" altLang="en-US" dirty="0" smtClean="0"/>
              <a:t>调频</a:t>
            </a:r>
            <a:r>
              <a:rPr lang="en-US" altLang="zh-CN" dirty="0" smtClean="0"/>
              <a:t>(FM) </a:t>
            </a:r>
            <a:r>
              <a:rPr lang="zh-CN" altLang="en-US" dirty="0" smtClean="0"/>
              <a:t>，即载波的频率随基带数字信号而变化。例如， </a:t>
            </a:r>
            <a:r>
              <a:rPr lang="en-US" altLang="zh-CN" dirty="0" smtClean="0"/>
              <a:t>0 </a:t>
            </a:r>
            <a:r>
              <a:rPr lang="zh-CN" altLang="en-US" dirty="0" smtClean="0"/>
              <a:t>或</a:t>
            </a:r>
            <a:r>
              <a:rPr lang="en-US" altLang="zh-CN" dirty="0" smtClean="0"/>
              <a:t>1 </a:t>
            </a:r>
            <a:r>
              <a:rPr lang="zh-CN" altLang="en-US" dirty="0" smtClean="0"/>
              <a:t>分别对应于频率</a:t>
            </a:r>
            <a:r>
              <a:rPr lang="en-US" altLang="zh-CN" dirty="0" smtClean="0"/>
              <a:t>f1</a:t>
            </a:r>
            <a:r>
              <a:rPr lang="zh-CN" altLang="en-US" dirty="0" smtClean="0"/>
              <a:t>或</a:t>
            </a:r>
            <a:r>
              <a:rPr lang="en-US" altLang="zh-CN" dirty="0" smtClean="0"/>
              <a:t>f2</a:t>
            </a:r>
            <a:r>
              <a:rPr lang="zh-CN" altLang="en-US" dirty="0" smtClean="0"/>
              <a:t>。</a:t>
            </a:r>
          </a:p>
          <a:p>
            <a:pPr eaLnBrk="1" hangingPunct="1"/>
            <a:r>
              <a:rPr lang="en-US" altLang="zh-CN" dirty="0" smtClean="0"/>
              <a:t>(3) </a:t>
            </a:r>
            <a:r>
              <a:rPr lang="zh-CN" altLang="en-US" dirty="0" smtClean="0"/>
              <a:t>调相</a:t>
            </a:r>
            <a:r>
              <a:rPr lang="en-US" altLang="zh-CN" dirty="0" smtClean="0"/>
              <a:t>(PM) </a:t>
            </a:r>
            <a:r>
              <a:rPr lang="zh-CN" altLang="en-US" dirty="0" smtClean="0"/>
              <a:t>，即载波的初始相位随基带数字信号而变化。例如， </a:t>
            </a:r>
            <a:r>
              <a:rPr lang="en-US" altLang="zh-CN" dirty="0" smtClean="0"/>
              <a:t>0 </a:t>
            </a:r>
            <a:r>
              <a:rPr lang="zh-CN" altLang="en-US" dirty="0" smtClean="0"/>
              <a:t>或</a:t>
            </a:r>
            <a:r>
              <a:rPr lang="en-US" altLang="zh-CN" dirty="0" smtClean="0"/>
              <a:t>1 </a:t>
            </a:r>
            <a:r>
              <a:rPr lang="zh-CN" altLang="en-US" dirty="0" smtClean="0"/>
              <a:t>分别对应于相位</a:t>
            </a:r>
            <a:r>
              <a:rPr lang="en-US" altLang="zh-CN" dirty="0" smtClean="0"/>
              <a:t>O </a:t>
            </a:r>
            <a:r>
              <a:rPr lang="zh-CN" altLang="en-US" dirty="0" smtClean="0"/>
              <a:t>度或</a:t>
            </a:r>
            <a:r>
              <a:rPr lang="en-US" altLang="zh-CN" dirty="0" smtClean="0"/>
              <a:t>180 </a:t>
            </a:r>
            <a:r>
              <a:rPr lang="zh-CN" altLang="en-US" dirty="0" smtClean="0"/>
              <a:t>度。</a:t>
            </a:r>
          </a:p>
        </p:txBody>
      </p:sp>
    </p:spTree>
    <p:extLst>
      <p:ext uri="{BB962C8B-B14F-4D97-AF65-F5344CB8AC3E}">
        <p14:creationId xmlns:p14="http://schemas.microsoft.com/office/powerpoint/2010/main" val="37411201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避免同步差错：</a:t>
            </a:r>
            <a:endParaRPr lang="en-US" altLang="zh-CN" dirty="0" smtClean="0"/>
          </a:p>
          <a:p>
            <a:r>
              <a:rPr lang="en-US" altLang="zh-CN" dirty="0" smtClean="0"/>
              <a:t>1</a:t>
            </a:r>
            <a:r>
              <a:rPr lang="zh-CN" altLang="en-US" dirty="0" smtClean="0"/>
              <a:t>、发送一段约定模式的位串，促使接收器同步</a:t>
            </a:r>
            <a:endParaRPr lang="en-US" altLang="zh-CN" dirty="0" smtClean="0"/>
          </a:p>
          <a:p>
            <a:r>
              <a:rPr lang="en-US" altLang="zh-CN" dirty="0" smtClean="0"/>
              <a:t>2</a:t>
            </a:r>
            <a:r>
              <a:rPr lang="zh-CN" altLang="en-US" dirty="0" smtClean="0"/>
              <a:t>、采用不会混淆数据含义的合适信号来表示数据，即线路编码</a:t>
            </a:r>
            <a:endParaRPr lang="zh-CN" altLang="en-US" dirty="0"/>
          </a:p>
        </p:txBody>
      </p:sp>
      <p:sp>
        <p:nvSpPr>
          <p:cNvPr id="4" name="灯片编号占位符 3"/>
          <p:cNvSpPr>
            <a:spLocks noGrp="1"/>
          </p:cNvSpPr>
          <p:nvPr>
            <p:ph type="sldNum" sz="quarter" idx="10"/>
          </p:nvPr>
        </p:nvSpPr>
        <p:spPr/>
        <p:txBody>
          <a:bodyPr/>
          <a:lstStyle/>
          <a:p>
            <a:pPr>
              <a:defRPr/>
            </a:pPr>
            <a:fld id="{86DD3FCF-CBC2-49DF-A1A6-49AE789DDAEE}" type="slidenum">
              <a:rPr lang="zh-CN" altLang="en-US" smtClean="0"/>
              <a:pPr>
                <a:defRPr/>
              </a:pPr>
              <a:t>46</a:t>
            </a:fld>
            <a:endParaRPr lang="en-US" altLang="zh-CN"/>
          </a:p>
        </p:txBody>
      </p:sp>
    </p:spTree>
    <p:extLst>
      <p:ext uri="{BB962C8B-B14F-4D97-AF65-F5344CB8AC3E}">
        <p14:creationId xmlns:p14="http://schemas.microsoft.com/office/powerpoint/2010/main" val="2532871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0BA9403-EE83-479E-8C9E-2DA89D981AB9}" type="slidenum">
              <a:rPr lang="zh-CN" altLang="en-US" smtClean="0">
                <a:latin typeface="Tahoma" pitchFamily="34" charset="0"/>
              </a:rPr>
              <a:pPr eaLnBrk="1" hangingPunct="1"/>
              <a:t>47</a:t>
            </a:fld>
            <a:endParaRPr lang="en-US" altLang="zh-CN" smtClean="0">
              <a:latin typeface="Tahoma" pitchFamily="34"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用多个信号元素表示单个码位意味着单位时间所传输的比特位减少。</a:t>
            </a:r>
          </a:p>
        </p:txBody>
      </p:sp>
    </p:spTree>
    <p:extLst>
      <p:ext uri="{BB962C8B-B14F-4D97-AF65-F5344CB8AC3E}">
        <p14:creationId xmlns:p14="http://schemas.microsoft.com/office/powerpoint/2010/main" val="18479943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99C95F3-905E-473A-9406-2FCA3504CFF7}" type="slidenum">
              <a:rPr lang="zh-CN" altLang="en-US" smtClean="0">
                <a:latin typeface="Tahoma" pitchFamily="34" charset="0"/>
              </a:rPr>
              <a:pPr eaLnBrk="1" hangingPunct="1"/>
              <a:t>48</a:t>
            </a:fld>
            <a:endParaRPr lang="en-US" altLang="zh-CN" smtClean="0">
              <a:latin typeface="Tahoma" pitchFamily="34"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单极性归零码，当发</a:t>
            </a:r>
            <a:r>
              <a:rPr lang="en-US" altLang="zh-CN" dirty="0" smtClean="0"/>
              <a:t>"1"</a:t>
            </a:r>
            <a:r>
              <a:rPr lang="zh-CN" altLang="en-US" dirty="0" smtClean="0"/>
              <a:t>码时，发出正电流，但持续时间短于一个码元的时间宽度，即发出一个窄脉冲；当发</a:t>
            </a:r>
            <a:r>
              <a:rPr lang="en-US" altLang="zh-CN" dirty="0" smtClean="0"/>
              <a:t>"0"</a:t>
            </a:r>
            <a:r>
              <a:rPr lang="zh-CN" altLang="en-US" dirty="0" smtClean="0"/>
              <a:t>码时，仍然不发送电流</a:t>
            </a:r>
            <a:endParaRPr lang="en-US" altLang="zh-CN" dirty="0" smtClean="0"/>
          </a:p>
          <a:p>
            <a:pPr eaLnBrk="1" hangingPunct="1"/>
            <a:r>
              <a:rPr lang="zh-CN" altLang="en-US" dirty="0" smtClean="0"/>
              <a:t>单极性 单极性码有电压表示</a:t>
            </a:r>
            <a:r>
              <a:rPr lang="en-US" altLang="zh-CN" dirty="0" smtClean="0"/>
              <a:t>1</a:t>
            </a:r>
            <a:r>
              <a:rPr lang="zh-CN" altLang="en-US" dirty="0" smtClean="0"/>
              <a:t>，无电压表示</a:t>
            </a:r>
            <a:r>
              <a:rPr lang="en-US" altLang="zh-CN" dirty="0" smtClean="0"/>
              <a:t>O</a:t>
            </a:r>
            <a:r>
              <a:rPr lang="zh-CN" altLang="en-US" dirty="0" smtClean="0"/>
              <a:t>。没有特殊的编码。单极性码会累积直流分量。</a:t>
            </a:r>
          </a:p>
        </p:txBody>
      </p:sp>
    </p:spTree>
    <p:extLst>
      <p:ext uri="{BB962C8B-B14F-4D97-AF65-F5344CB8AC3E}">
        <p14:creationId xmlns:p14="http://schemas.microsoft.com/office/powerpoint/2010/main" val="37291254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6A4194D-CEDE-43DD-89B0-5085BB150FF6}" type="slidenum">
              <a:rPr lang="zh-CN" altLang="en-US" smtClean="0">
                <a:latin typeface="Tahoma" pitchFamily="34" charset="0"/>
              </a:rPr>
              <a:pPr eaLnBrk="1" hangingPunct="1"/>
              <a:t>49</a:t>
            </a:fld>
            <a:endParaRPr lang="en-US" altLang="zh-CN" smtClean="0">
              <a:latin typeface="Tahoma" pitchFamily="34"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对于数字设备，接收器必须具有某种方法能够知道数据流中字节的起始和结束。</a:t>
            </a:r>
            <a:endParaRPr lang="en-US" altLang="zh-CN" dirty="0" smtClean="0"/>
          </a:p>
          <a:p>
            <a:pPr eaLnBrk="1" hangingPunct="1"/>
            <a:r>
              <a:rPr lang="zh-CN" altLang="en-US" dirty="0" smtClean="0"/>
              <a:t>在异步通信中，字节边界由起始和停止位指示。</a:t>
            </a:r>
            <a:endParaRPr lang="en-US" altLang="zh-CN" dirty="0" smtClean="0"/>
          </a:p>
          <a:p>
            <a:pPr eaLnBrk="1" hangingPunct="1"/>
            <a:r>
              <a:rPr lang="zh-CN" altLang="en-US" dirty="0" smtClean="0"/>
              <a:t>在同步通信中，定时机制帮助发送器和接收器处于同步状态。同步信号可以占有一个单独的信道，但更经常的是直接集成到信号中</a:t>
            </a:r>
          </a:p>
        </p:txBody>
      </p:sp>
    </p:spTree>
    <p:extLst>
      <p:ext uri="{BB962C8B-B14F-4D97-AF65-F5344CB8AC3E}">
        <p14:creationId xmlns:p14="http://schemas.microsoft.com/office/powerpoint/2010/main" val="41788965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DC0BF78-5763-4D8B-AA79-52D5550A1C67}" type="slidenum">
              <a:rPr lang="zh-CN" altLang="en-US" smtClean="0">
                <a:latin typeface="Tahoma" pitchFamily="34" charset="0"/>
              </a:rPr>
              <a:pPr eaLnBrk="1" hangingPunct="1"/>
              <a:t>50</a:t>
            </a:fld>
            <a:endParaRPr lang="en-US" altLang="zh-CN" smtClean="0">
              <a:latin typeface="Tahoma" pitchFamily="34"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不归零反转：</a:t>
            </a:r>
            <a:r>
              <a:rPr lang="en-US" altLang="zh-CN" sz="1200" b="1" dirty="0" smtClean="0">
                <a:latin typeface="Arial" charset="0"/>
              </a:rPr>
              <a:t>Non-Return to Zero Inverted</a:t>
            </a:r>
            <a:endParaRPr lang="zh-CN" altLang="en-US" dirty="0" smtClean="0"/>
          </a:p>
        </p:txBody>
      </p:sp>
    </p:spTree>
    <p:extLst>
      <p:ext uri="{BB962C8B-B14F-4D97-AF65-F5344CB8AC3E}">
        <p14:creationId xmlns:p14="http://schemas.microsoft.com/office/powerpoint/2010/main" val="2795159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482DA05-0503-4DEF-8AFD-8E366D1270E3}" type="slidenum">
              <a:rPr lang="zh-CN" altLang="en-US" smtClean="0">
                <a:latin typeface="Tahoma" pitchFamily="34" charset="0"/>
              </a:rPr>
              <a:pPr eaLnBrk="1" hangingPunct="1"/>
              <a:t>6</a:t>
            </a:fld>
            <a:endParaRPr lang="en-US" altLang="zh-CN" smtClean="0">
              <a:latin typeface="Tahoma" pitchFamily="34"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物理特性</a:t>
            </a:r>
            <a:endParaRPr lang="en-US" altLang="zh-CN" dirty="0" smtClean="0"/>
          </a:p>
          <a:p>
            <a:pPr eaLnBrk="1" hangingPunct="1"/>
            <a:r>
              <a:rPr lang="zh-CN" altLang="en-US" dirty="0" smtClean="0"/>
              <a:t>传输特性：信号、容量、频率范围</a:t>
            </a:r>
            <a:endParaRPr lang="en-US" altLang="zh-CN" dirty="0" smtClean="0"/>
          </a:p>
          <a:p>
            <a:pPr eaLnBrk="1" hangingPunct="1"/>
            <a:r>
              <a:rPr lang="zh-CN" altLang="en-US" dirty="0" smtClean="0"/>
              <a:t>连通特性</a:t>
            </a:r>
            <a:endParaRPr lang="en-US" altLang="zh-CN" dirty="0" smtClean="0"/>
          </a:p>
          <a:p>
            <a:pPr eaLnBrk="1" hangingPunct="1"/>
            <a:r>
              <a:rPr lang="zh-CN" altLang="en-US" dirty="0" smtClean="0"/>
              <a:t>范围</a:t>
            </a:r>
            <a:endParaRPr lang="en-US" altLang="zh-CN" dirty="0" smtClean="0"/>
          </a:p>
          <a:p>
            <a:pPr eaLnBrk="1" hangingPunct="1"/>
            <a:r>
              <a:rPr lang="zh-CN" altLang="en-US" dirty="0" smtClean="0"/>
              <a:t>抗干扰性</a:t>
            </a:r>
            <a:endParaRPr lang="en-US" altLang="zh-CN" dirty="0" smtClean="0"/>
          </a:p>
          <a:p>
            <a:pPr eaLnBrk="1" hangingPunct="1"/>
            <a:r>
              <a:rPr lang="zh-CN" altLang="en-US" dirty="0" smtClean="0"/>
              <a:t>价格</a:t>
            </a:r>
            <a:endParaRPr lang="en-US" altLang="zh-CN" dirty="0" smtClean="0"/>
          </a:p>
        </p:txBody>
      </p:sp>
    </p:spTree>
    <p:extLst>
      <p:ext uri="{BB962C8B-B14F-4D97-AF65-F5344CB8AC3E}">
        <p14:creationId xmlns:p14="http://schemas.microsoft.com/office/powerpoint/2010/main" val="15249122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2DC650B-5D7F-493C-B4A6-E80DEF7D381E}" type="slidenum">
              <a:rPr lang="zh-CN" altLang="en-US" smtClean="0">
                <a:latin typeface="Tahoma" pitchFamily="34" charset="0"/>
              </a:rPr>
              <a:pPr eaLnBrk="1" hangingPunct="1"/>
              <a:t>51</a:t>
            </a:fld>
            <a:endParaRPr lang="en-US" altLang="zh-CN" smtClean="0">
              <a:latin typeface="Tahoma" pitchFamily="34"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0543042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FA639D2-6EA5-424F-B05E-AFABC9C62B02}" type="slidenum">
              <a:rPr lang="zh-CN" altLang="en-US" smtClean="0">
                <a:latin typeface="Tahoma" pitchFamily="34" charset="0"/>
              </a:rPr>
              <a:pPr eaLnBrk="1" hangingPunct="1"/>
              <a:t>52</a:t>
            </a:fld>
            <a:endParaRPr lang="en-US" altLang="zh-CN" smtClean="0">
              <a:latin typeface="Tahoma" pitchFamily="34"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连续</a:t>
            </a:r>
            <a:r>
              <a:rPr lang="en-US" altLang="zh-CN" dirty="0" smtClean="0"/>
              <a:t>0</a:t>
            </a:r>
            <a:r>
              <a:rPr lang="zh-CN" altLang="en-US" dirty="0" smtClean="0"/>
              <a:t>或</a:t>
            </a:r>
            <a:r>
              <a:rPr lang="en-US" altLang="zh-CN" dirty="0" smtClean="0"/>
              <a:t>1</a:t>
            </a:r>
            <a:r>
              <a:rPr lang="zh-CN" altLang="en-US" dirty="0" smtClean="0"/>
              <a:t>是最差情况</a:t>
            </a:r>
            <a:endParaRPr lang="en-US" altLang="zh-CN" dirty="0" smtClean="0"/>
          </a:p>
          <a:p>
            <a:pPr eaLnBrk="1" hangingPunct="1"/>
            <a:r>
              <a:rPr lang="zh-CN" altLang="en-US" dirty="0" smtClean="0"/>
              <a:t>曼彻斯特编码常用在</a:t>
            </a:r>
            <a:r>
              <a:rPr lang="en-US" altLang="zh-CN" dirty="0" smtClean="0"/>
              <a:t>LAN</a:t>
            </a:r>
            <a:r>
              <a:rPr lang="zh-CN" altLang="en-US" dirty="0" smtClean="0"/>
              <a:t>上</a:t>
            </a:r>
            <a:endParaRPr lang="en-US" altLang="zh-CN" dirty="0" smtClean="0"/>
          </a:p>
          <a:p>
            <a:pPr eaLnBrk="1" hangingPunct="1"/>
            <a:r>
              <a:rPr lang="zh-CN" altLang="en-US" dirty="0" smtClean="0"/>
              <a:t>编码效率：</a:t>
            </a:r>
            <a:r>
              <a:rPr lang="en-US" altLang="zh-CN" dirty="0" smtClean="0"/>
              <a:t>50%</a:t>
            </a:r>
            <a:endParaRPr lang="zh-CN" altLang="en-US" dirty="0" smtClean="0"/>
          </a:p>
        </p:txBody>
      </p:sp>
    </p:spTree>
    <p:extLst>
      <p:ext uri="{BB962C8B-B14F-4D97-AF65-F5344CB8AC3E}">
        <p14:creationId xmlns:p14="http://schemas.microsoft.com/office/powerpoint/2010/main" val="12865160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CF30C3B-D0C7-4D54-ADD6-8AEF8BFD61D9}" type="slidenum">
              <a:rPr lang="zh-CN" altLang="en-US" smtClean="0">
                <a:latin typeface="Tahoma" pitchFamily="34" charset="0"/>
              </a:rPr>
              <a:pPr eaLnBrk="1" hangingPunct="1"/>
              <a:t>53</a:t>
            </a:fld>
            <a:endParaRPr lang="en-US" altLang="zh-CN" smtClean="0">
              <a:latin typeface="Tahoma" pitchFamily="34"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b="0" i="0" kern="1200" dirty="0" smtClean="0">
                <a:solidFill>
                  <a:schemeClr val="tx1"/>
                </a:solidFill>
                <a:effectLst/>
                <a:latin typeface="Arial" charset="0"/>
                <a:ea typeface="宋体" charset="-122"/>
                <a:cs typeface="+mn-cs"/>
              </a:rPr>
              <a:t>主要看两个相邻的波形，如果后一个波形和前一个的波形相同，则后一个波形表示</a:t>
            </a:r>
            <a:r>
              <a:rPr lang="en-US" altLang="zh-CN" sz="1200" b="0" i="0" kern="1200" dirty="0" smtClean="0">
                <a:solidFill>
                  <a:schemeClr val="tx1"/>
                </a:solidFill>
                <a:effectLst/>
                <a:latin typeface="Arial" charset="0"/>
                <a:ea typeface="宋体" charset="-122"/>
                <a:cs typeface="+mn-cs"/>
              </a:rPr>
              <a:t>0</a:t>
            </a:r>
            <a:r>
              <a:rPr lang="zh-CN" altLang="en-US" sz="1200" b="0" i="0" kern="1200" dirty="0" smtClean="0">
                <a:solidFill>
                  <a:schemeClr val="tx1"/>
                </a:solidFill>
                <a:effectLst/>
                <a:latin typeface="Arial" charset="0"/>
                <a:ea typeface="宋体" charset="-122"/>
                <a:cs typeface="+mn-cs"/>
              </a:rPr>
              <a:t>，如果波形不同，则表示</a:t>
            </a:r>
            <a:r>
              <a:rPr lang="en-US" altLang="zh-CN" sz="1200" b="0" i="0" kern="1200" dirty="0" smtClean="0">
                <a:solidFill>
                  <a:schemeClr val="tx1"/>
                </a:solidFill>
                <a:effectLst/>
                <a:latin typeface="Arial" charset="0"/>
                <a:ea typeface="宋体" charset="-122"/>
                <a:cs typeface="+mn-cs"/>
              </a:rPr>
              <a:t>1</a:t>
            </a:r>
          </a:p>
          <a:p>
            <a:pPr eaLnBrk="1" hangingPunct="1"/>
            <a:r>
              <a:rPr lang="en-US" altLang="zh-CN" sz="1200" b="0" i="0" kern="1200" dirty="0" smtClean="0">
                <a:solidFill>
                  <a:schemeClr val="tx1"/>
                </a:solidFill>
                <a:effectLst/>
                <a:latin typeface="Arial" charset="0"/>
                <a:ea typeface="宋体" charset="-122"/>
                <a:cs typeface="+mn-cs"/>
              </a:rPr>
              <a:t>10M</a:t>
            </a:r>
            <a:r>
              <a:rPr lang="zh-CN" altLang="en-US" sz="1200" b="0" i="0" kern="1200" dirty="0" smtClean="0">
                <a:solidFill>
                  <a:schemeClr val="tx1"/>
                </a:solidFill>
                <a:effectLst/>
                <a:latin typeface="Arial" charset="0"/>
                <a:ea typeface="宋体" charset="-122"/>
                <a:cs typeface="+mn-cs"/>
              </a:rPr>
              <a:t>采用曼彻斯特编码</a:t>
            </a:r>
            <a:r>
              <a:rPr lang="en-US" altLang="zh-CN" sz="1200" b="0" i="0" kern="1200" dirty="0" smtClean="0">
                <a:solidFill>
                  <a:schemeClr val="tx1"/>
                </a:solidFill>
                <a:effectLst/>
                <a:latin typeface="Arial" charset="0"/>
                <a:ea typeface="宋体" charset="-122"/>
                <a:cs typeface="+mn-cs"/>
              </a:rPr>
              <a:t>,100M</a:t>
            </a:r>
            <a:r>
              <a:rPr lang="zh-CN" altLang="en-US" sz="1200" b="0" i="0" kern="1200" dirty="0" smtClean="0">
                <a:solidFill>
                  <a:schemeClr val="tx1"/>
                </a:solidFill>
                <a:effectLst/>
                <a:latin typeface="Arial" charset="0"/>
                <a:ea typeface="宋体" charset="-122"/>
                <a:cs typeface="+mn-cs"/>
              </a:rPr>
              <a:t>采用</a:t>
            </a:r>
            <a:r>
              <a:rPr lang="en-US" altLang="zh-CN" sz="1200" b="0" i="0" kern="1200" dirty="0" smtClean="0">
                <a:solidFill>
                  <a:schemeClr val="tx1"/>
                </a:solidFill>
                <a:effectLst/>
                <a:latin typeface="Arial" charset="0"/>
                <a:ea typeface="宋体" charset="-122"/>
                <a:cs typeface="+mn-cs"/>
              </a:rPr>
              <a:t>4B/5B</a:t>
            </a:r>
            <a:r>
              <a:rPr lang="zh-CN" altLang="en-US" sz="1200" b="0" i="0" kern="1200" dirty="0" smtClean="0">
                <a:solidFill>
                  <a:schemeClr val="tx1"/>
                </a:solidFill>
                <a:effectLst/>
                <a:latin typeface="Arial" charset="0"/>
                <a:ea typeface="宋体" charset="-122"/>
                <a:cs typeface="+mn-cs"/>
              </a:rPr>
              <a:t>编码：</a:t>
            </a:r>
            <a:endParaRPr lang="zh-CN" altLang="en-US" dirty="0" smtClean="0"/>
          </a:p>
        </p:txBody>
      </p:sp>
    </p:spTree>
    <p:extLst>
      <p:ext uri="{BB962C8B-B14F-4D97-AF65-F5344CB8AC3E}">
        <p14:creationId xmlns:p14="http://schemas.microsoft.com/office/powerpoint/2010/main" val="16166847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6A8C609-B4C2-4317-81E6-B4D9B14B022D}" type="slidenum">
              <a:rPr lang="zh-CN" altLang="en-US" smtClean="0">
                <a:latin typeface="Tahoma" pitchFamily="34" charset="0"/>
              </a:rPr>
              <a:pPr eaLnBrk="1" hangingPunct="1"/>
              <a:t>54</a:t>
            </a:fld>
            <a:endParaRPr lang="en-US" altLang="zh-CN" smtClean="0">
              <a:latin typeface="Tahoma" pitchFamily="34"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3623531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61E781C-2ECD-4D9B-83A9-E1E73FD1C4CF}" type="slidenum">
              <a:rPr lang="zh-CN" altLang="en-US" smtClean="0">
                <a:latin typeface="Tahoma" pitchFamily="34" charset="0"/>
              </a:rPr>
              <a:pPr eaLnBrk="1" hangingPunct="1"/>
              <a:t>55</a:t>
            </a:fld>
            <a:endParaRPr lang="en-US" altLang="zh-CN" smtClean="0">
              <a:latin typeface="Tahoma" pitchFamily="34"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b="0" i="0" kern="1200" dirty="0" smtClean="0">
                <a:solidFill>
                  <a:schemeClr val="tx1"/>
                </a:solidFill>
                <a:effectLst/>
                <a:latin typeface="Arial" charset="0"/>
                <a:ea typeface="宋体" charset="-122"/>
                <a:cs typeface="+mn-cs"/>
              </a:rPr>
              <a:t>(Alternate Mark </a:t>
            </a:r>
            <a:r>
              <a:rPr lang="en-US" altLang="zh-CN" sz="1200" b="0" i="0" kern="1200" dirty="0" err="1" smtClean="0">
                <a:solidFill>
                  <a:schemeClr val="tx1"/>
                </a:solidFill>
                <a:effectLst/>
                <a:latin typeface="Arial" charset="0"/>
                <a:ea typeface="宋体" charset="-122"/>
                <a:cs typeface="+mn-cs"/>
              </a:rPr>
              <a:t>Inversion,AMI</a:t>
            </a:r>
            <a:r>
              <a:rPr lang="en-US" altLang="zh-CN" sz="1200" b="0" i="0" kern="1200" dirty="0" smtClean="0">
                <a:solidFill>
                  <a:schemeClr val="tx1"/>
                </a:solidFill>
                <a:effectLst/>
                <a:latin typeface="Arial" charset="0"/>
                <a:ea typeface="宋体" charset="-122"/>
                <a:cs typeface="+mn-cs"/>
              </a:rPr>
              <a:t>)</a:t>
            </a:r>
            <a:endParaRPr lang="zh-CN" altLang="en-US" dirty="0" smtClean="0"/>
          </a:p>
        </p:txBody>
      </p:sp>
    </p:spTree>
    <p:extLst>
      <p:ext uri="{BB962C8B-B14F-4D97-AF65-F5344CB8AC3E}">
        <p14:creationId xmlns:p14="http://schemas.microsoft.com/office/powerpoint/2010/main" val="2392502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8229CF6-EB64-49EC-B985-2522B24E6A0A}" type="slidenum">
              <a:rPr lang="zh-CN" altLang="en-US" smtClean="0">
                <a:latin typeface="Tahoma" pitchFamily="34" charset="0"/>
              </a:rPr>
              <a:pPr eaLnBrk="1" hangingPunct="1"/>
              <a:t>56</a:t>
            </a:fld>
            <a:endParaRPr lang="en-US" altLang="zh-CN" smtClean="0">
              <a:latin typeface="Tahoma" pitchFamily="34"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复用要付出一定代价</a:t>
            </a:r>
            <a:r>
              <a:rPr lang="en-US" altLang="zh-CN" dirty="0" smtClean="0"/>
              <a:t>(</a:t>
            </a:r>
            <a:r>
              <a:rPr lang="zh-CN" altLang="en-US" dirty="0" smtClean="0"/>
              <a:t>共享信道由于带宽较大因而费用也较高，再加上复用器和分用器</a:t>
            </a:r>
            <a:r>
              <a:rPr lang="en-US" altLang="zh-CN" dirty="0" smtClean="0"/>
              <a:t>)</a:t>
            </a:r>
            <a:r>
              <a:rPr lang="zh-CN" altLang="en-US" dirty="0" smtClean="0"/>
              <a:t>。但如果复用的信道数量较大，那么在经济上还是合算的。</a:t>
            </a:r>
          </a:p>
        </p:txBody>
      </p:sp>
    </p:spTree>
    <p:extLst>
      <p:ext uri="{BB962C8B-B14F-4D97-AF65-F5344CB8AC3E}">
        <p14:creationId xmlns:p14="http://schemas.microsoft.com/office/powerpoint/2010/main" val="2240041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1193B54-0E25-4AAA-9A6F-97439A156B2D}" type="slidenum">
              <a:rPr lang="zh-CN" altLang="en-US" smtClean="0">
                <a:latin typeface="Tahoma" pitchFamily="34" charset="0"/>
              </a:rPr>
              <a:pPr eaLnBrk="1" hangingPunct="1"/>
              <a:t>57</a:t>
            </a:fld>
            <a:endParaRPr lang="en-US" altLang="zh-CN" smtClean="0">
              <a:latin typeface="Tahoma" pitchFamily="34"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charset="-122"/>
                <a:cs typeface="+mn-cs"/>
              </a:rPr>
              <a:t>最基本的复用就是频分复用</a:t>
            </a:r>
            <a:r>
              <a:rPr lang="en-US" altLang="zh-CN" sz="1200" b="0" i="0" u="none" strike="noStrike" kern="1200" baseline="0" dirty="0" smtClean="0">
                <a:solidFill>
                  <a:schemeClr val="tx1"/>
                </a:solidFill>
                <a:latin typeface="Arial" charset="0"/>
                <a:ea typeface="宋体" charset="-122"/>
                <a:cs typeface="+mn-cs"/>
              </a:rPr>
              <a:t>FDM (Frequency Division Multiplexing)</a:t>
            </a:r>
            <a:r>
              <a:rPr lang="zh-CN" altLang="en-US" sz="1200" b="0" i="0" u="none" strike="noStrike" kern="1200" baseline="0" dirty="0" smtClean="0">
                <a:solidFill>
                  <a:schemeClr val="tx1"/>
                </a:solidFill>
                <a:latin typeface="Arial" charset="0"/>
                <a:ea typeface="宋体" charset="-122"/>
                <a:cs typeface="+mn-cs"/>
              </a:rPr>
              <a:t>和时分复用</a:t>
            </a:r>
            <a:r>
              <a:rPr lang="en-US" altLang="zh-CN" sz="1200" b="0" i="0" u="none" strike="noStrike" kern="1200" baseline="0" dirty="0" smtClean="0">
                <a:solidFill>
                  <a:schemeClr val="tx1"/>
                </a:solidFill>
                <a:latin typeface="Arial" charset="0"/>
                <a:ea typeface="宋体" charset="-122"/>
                <a:cs typeface="+mn-cs"/>
              </a:rPr>
              <a:t>TDM(Time Division Multiplexing)</a:t>
            </a:r>
            <a:endParaRPr lang="zh-CN" altLang="en-US" dirty="0" smtClean="0"/>
          </a:p>
        </p:txBody>
      </p:sp>
    </p:spTree>
    <p:extLst>
      <p:ext uri="{BB962C8B-B14F-4D97-AF65-F5344CB8AC3E}">
        <p14:creationId xmlns:p14="http://schemas.microsoft.com/office/powerpoint/2010/main" val="11484670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BDD6DE7-0338-463B-8618-E3429E2A87B5}" type="slidenum">
              <a:rPr lang="zh-CN" altLang="en-US" smtClean="0">
                <a:latin typeface="Tahoma" pitchFamily="34" charset="0"/>
              </a:rPr>
              <a:pPr eaLnBrk="1" hangingPunct="1"/>
              <a:t>58</a:t>
            </a:fld>
            <a:endParaRPr lang="en-US" altLang="zh-CN" smtClean="0">
              <a:latin typeface="Tahoma" pitchFamily="34"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9686436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28863B9-00B1-4245-A0EA-0BE6B454B379}" type="slidenum">
              <a:rPr lang="zh-CN" altLang="en-US" smtClean="0">
                <a:latin typeface="Tahoma" pitchFamily="34" charset="0"/>
              </a:rPr>
              <a:pPr eaLnBrk="1" hangingPunct="1"/>
              <a:t>59</a:t>
            </a:fld>
            <a:endParaRPr lang="en-US" altLang="zh-CN" smtClean="0">
              <a:latin typeface="Tahoma" pitchFamily="34"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同步时分复用</a:t>
            </a:r>
          </a:p>
        </p:txBody>
      </p:sp>
    </p:spTree>
    <p:extLst>
      <p:ext uri="{BB962C8B-B14F-4D97-AF65-F5344CB8AC3E}">
        <p14:creationId xmlns:p14="http://schemas.microsoft.com/office/powerpoint/2010/main" val="19882540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A733119-53B7-4F66-96B9-33B22E5D42F1}" type="slidenum">
              <a:rPr lang="zh-CN" altLang="en-US" smtClean="0">
                <a:latin typeface="Tahoma" pitchFamily="34" charset="0"/>
              </a:rPr>
              <a:pPr eaLnBrk="1" hangingPunct="1"/>
              <a:t>60</a:t>
            </a:fld>
            <a:endParaRPr lang="en-US" altLang="zh-CN" smtClean="0">
              <a:latin typeface="Tahoma" pitchFamily="34"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charset="-122"/>
                <a:cs typeface="+mn-cs"/>
              </a:rPr>
              <a:t>统计时分复用使用</a:t>
            </a:r>
            <a:r>
              <a:rPr lang="en-US" altLang="zh-CN" sz="1200" b="0" i="0" u="none" strike="noStrike" kern="1200" baseline="0" dirty="0" smtClean="0">
                <a:solidFill>
                  <a:schemeClr val="tx1"/>
                </a:solidFill>
                <a:latin typeface="Arial" charset="0"/>
                <a:ea typeface="宋体" charset="-122"/>
                <a:cs typeface="+mn-cs"/>
              </a:rPr>
              <a:t>STDM </a:t>
            </a:r>
            <a:r>
              <a:rPr lang="zh-CN" altLang="en-US" sz="1200" b="0" i="0" u="none" strike="noStrike" kern="1200" baseline="0" dirty="0" smtClean="0">
                <a:solidFill>
                  <a:schemeClr val="tx1"/>
                </a:solidFill>
                <a:latin typeface="Arial" charset="0"/>
                <a:ea typeface="宋体" charset="-122"/>
                <a:cs typeface="+mn-cs"/>
              </a:rPr>
              <a:t>帧来传送复用的数据。但每一个</a:t>
            </a:r>
            <a:r>
              <a:rPr lang="en-US" altLang="zh-CN" sz="1200" b="0" i="0" u="none" strike="noStrike" kern="1200" baseline="0" dirty="0" smtClean="0">
                <a:solidFill>
                  <a:schemeClr val="tx1"/>
                </a:solidFill>
                <a:latin typeface="Arial" charset="0"/>
                <a:ea typeface="宋体" charset="-122"/>
                <a:cs typeface="+mn-cs"/>
              </a:rPr>
              <a:t>STDM </a:t>
            </a:r>
            <a:r>
              <a:rPr lang="zh-CN" altLang="en-US" sz="1200" b="0" i="0" u="none" strike="noStrike" kern="1200" baseline="0" dirty="0" smtClean="0">
                <a:solidFill>
                  <a:schemeClr val="tx1"/>
                </a:solidFill>
                <a:latin typeface="Arial" charset="0"/>
                <a:ea typeface="宋体" charset="-122"/>
                <a:cs typeface="+mn-cs"/>
              </a:rPr>
              <a:t>帧中的时隙数小于连接在集中器上的用户数。各用户有了数据就随时发往集中器的输入缓存，然后集中器按顺序依次扫描输入缓存，把缓存中的输入数据放入</a:t>
            </a:r>
            <a:r>
              <a:rPr lang="en-US" altLang="zh-CN" sz="1200" b="0" i="0" u="none" strike="noStrike" kern="1200" baseline="0" dirty="0" smtClean="0">
                <a:solidFill>
                  <a:schemeClr val="tx1"/>
                </a:solidFill>
                <a:latin typeface="Arial" charset="0"/>
                <a:ea typeface="宋体" charset="-122"/>
                <a:cs typeface="+mn-cs"/>
              </a:rPr>
              <a:t>STDM </a:t>
            </a:r>
            <a:r>
              <a:rPr lang="zh-CN" altLang="en-US" sz="1200" b="0" i="0" u="none" strike="noStrike" kern="1200" baseline="0" dirty="0" smtClean="0">
                <a:solidFill>
                  <a:schemeClr val="tx1"/>
                </a:solidFill>
                <a:latin typeface="Arial" charset="0"/>
                <a:ea typeface="宋体" charset="-122"/>
                <a:cs typeface="+mn-cs"/>
              </a:rPr>
              <a:t>帧中。对没有数据的缓存就跳过去。当一个帧的数据放满了，就发送出去。因此， </a:t>
            </a:r>
            <a:r>
              <a:rPr lang="en-US" altLang="zh-CN" sz="1200" b="0" i="0" u="none" strike="noStrike" kern="1200" baseline="0" dirty="0" smtClean="0">
                <a:solidFill>
                  <a:schemeClr val="tx1"/>
                </a:solidFill>
                <a:latin typeface="Arial" charset="0"/>
                <a:ea typeface="宋体" charset="-122"/>
                <a:cs typeface="+mn-cs"/>
              </a:rPr>
              <a:t>STDM </a:t>
            </a:r>
            <a:r>
              <a:rPr lang="zh-CN" altLang="en-US" sz="1200" b="0" i="0" u="none" strike="noStrike" kern="1200" baseline="0" dirty="0" smtClean="0">
                <a:solidFill>
                  <a:schemeClr val="tx1"/>
                </a:solidFill>
                <a:latin typeface="Arial" charset="0"/>
                <a:ea typeface="宋体" charset="-122"/>
                <a:cs typeface="+mn-cs"/>
              </a:rPr>
              <a:t>帧不是固定分配时隙，而是按需动态地分配时隙。因此统计时分复用可以提高线路的利用率。</a:t>
            </a:r>
            <a:endParaRPr lang="en-US" altLang="zh-CN" sz="1200" b="0" i="0" u="none" strike="noStrike" kern="1200" baseline="0" dirty="0" smtClean="0">
              <a:solidFill>
                <a:schemeClr val="tx1"/>
              </a:solidFill>
              <a:latin typeface="Arial" charset="0"/>
              <a:ea typeface="宋体" charset="-122"/>
              <a:cs typeface="+mn-cs"/>
            </a:endParaRPr>
          </a:p>
          <a:p>
            <a:r>
              <a:rPr lang="zh-CN" altLang="en-US" sz="1200" b="0" i="0" u="none" strike="noStrike" kern="1200" baseline="0" dirty="0" smtClean="0">
                <a:solidFill>
                  <a:schemeClr val="tx1"/>
                </a:solidFill>
                <a:latin typeface="Arial" charset="0"/>
                <a:ea typeface="宋体" charset="-122"/>
                <a:cs typeface="+mn-cs"/>
              </a:rPr>
              <a:t>由于</a:t>
            </a:r>
            <a:r>
              <a:rPr lang="en-US" altLang="zh-CN" sz="1200" b="0" i="0" u="none" strike="noStrike" kern="1200" baseline="0" dirty="0" smtClean="0">
                <a:solidFill>
                  <a:schemeClr val="tx1"/>
                </a:solidFill>
                <a:latin typeface="Arial" charset="0"/>
                <a:ea typeface="宋体" charset="-122"/>
                <a:cs typeface="+mn-cs"/>
              </a:rPr>
              <a:t>STDM </a:t>
            </a:r>
            <a:r>
              <a:rPr lang="zh-CN" altLang="en-US" sz="1200" b="0" i="0" u="none" strike="noStrike" kern="1200" baseline="0" dirty="0" smtClean="0">
                <a:solidFill>
                  <a:schemeClr val="tx1"/>
                </a:solidFill>
                <a:latin typeface="Arial" charset="0"/>
                <a:ea typeface="宋体" charset="-122"/>
                <a:cs typeface="+mn-cs"/>
              </a:rPr>
              <a:t>帧中的时隙并不是固定地分配给某个用户，因此在每个时隙中还必须有用户的地址信息，这是统计时分复用必须要有的和不可避免的一些开销</a:t>
            </a:r>
            <a:endParaRPr lang="zh-CN" altLang="en-US" dirty="0" smtClean="0"/>
          </a:p>
        </p:txBody>
      </p:sp>
    </p:spTree>
    <p:extLst>
      <p:ext uri="{BB962C8B-B14F-4D97-AF65-F5344CB8AC3E}">
        <p14:creationId xmlns:p14="http://schemas.microsoft.com/office/powerpoint/2010/main" val="4195344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9612CF57-9AF6-416E-B41D-F15962CF186D}" type="slidenum">
              <a:rPr lang="zh-CN" altLang="en-US" smtClean="0">
                <a:latin typeface="Tahoma" pitchFamily="34" charset="0"/>
              </a:rPr>
              <a:pPr eaLnBrk="1" hangingPunct="1"/>
              <a:t>7</a:t>
            </a:fld>
            <a:endParaRPr lang="en-US" altLang="zh-CN" smtClean="0">
              <a:latin typeface="Tahoma" pitchFamily="34"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Tahoma" pitchFamily="34" charset="0"/>
              </a:rPr>
              <a:t>Workmanship</a:t>
            </a:r>
            <a:r>
              <a:rPr lang="zh-CN" altLang="en-US" smtClean="0">
                <a:latin typeface="Tahoma" pitchFamily="34" charset="0"/>
              </a:rPr>
              <a:t>：工艺要求高</a:t>
            </a:r>
            <a:endParaRPr lang="zh-CN" altLang="en-US" smtClean="0"/>
          </a:p>
        </p:txBody>
      </p:sp>
    </p:spTree>
    <p:extLst>
      <p:ext uri="{BB962C8B-B14F-4D97-AF65-F5344CB8AC3E}">
        <p14:creationId xmlns:p14="http://schemas.microsoft.com/office/powerpoint/2010/main" val="42694322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DAAD1D1-E899-403C-B5C6-817AF945EA3A}" type="slidenum">
              <a:rPr lang="zh-CN" altLang="en-US" smtClean="0">
                <a:latin typeface="Tahoma" pitchFamily="34" charset="0"/>
              </a:rPr>
              <a:pPr eaLnBrk="1" hangingPunct="1"/>
              <a:t>61</a:t>
            </a:fld>
            <a:endParaRPr lang="en-US" altLang="zh-CN" smtClean="0">
              <a:latin typeface="Tahoma" pitchFamily="34"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charset="-122"/>
                <a:cs typeface="+mn-cs"/>
              </a:rPr>
              <a:t>在使用频分复用时，若每一个用户占用的带宽不变，则当复用的用户数增加时，复用后的信道的总带宽就跟着变宽。例如，传统的电话通信每一个标准话路的带宽是</a:t>
            </a:r>
            <a:r>
              <a:rPr lang="en-US" altLang="zh-CN" sz="1200" b="0" i="0" u="none" strike="noStrike" kern="1200" baseline="0" dirty="0" smtClean="0">
                <a:solidFill>
                  <a:schemeClr val="tx1"/>
                </a:solidFill>
                <a:latin typeface="Arial" charset="0"/>
                <a:ea typeface="宋体" charset="-122"/>
                <a:cs typeface="+mn-cs"/>
              </a:rPr>
              <a:t>4 kHz (</a:t>
            </a:r>
            <a:r>
              <a:rPr lang="zh-CN" altLang="en-US" sz="1200" b="0" i="0" u="none" strike="noStrike" kern="1200" baseline="0" dirty="0" smtClean="0">
                <a:solidFill>
                  <a:schemeClr val="tx1"/>
                </a:solidFill>
                <a:latin typeface="Arial" charset="0"/>
                <a:ea typeface="宋体" charset="-122"/>
                <a:cs typeface="+mn-cs"/>
              </a:rPr>
              <a:t>即通信用的</a:t>
            </a:r>
            <a:r>
              <a:rPr lang="en-US" altLang="zh-CN" sz="1200" b="0" i="0" u="none" strike="noStrike" kern="1200" baseline="0" dirty="0" smtClean="0">
                <a:solidFill>
                  <a:schemeClr val="tx1"/>
                </a:solidFill>
                <a:latin typeface="Arial" charset="0"/>
                <a:ea typeface="宋体" charset="-122"/>
                <a:cs typeface="+mn-cs"/>
              </a:rPr>
              <a:t>3.1 kHz </a:t>
            </a:r>
            <a:r>
              <a:rPr lang="zh-CN" altLang="en-US" sz="1200" b="0" i="0" u="none" strike="noStrike" kern="1200" baseline="0" dirty="0" smtClean="0">
                <a:solidFill>
                  <a:schemeClr val="tx1"/>
                </a:solidFill>
                <a:latin typeface="Arial" charset="0"/>
                <a:ea typeface="宋体" charset="-122"/>
                <a:cs typeface="+mn-cs"/>
              </a:rPr>
              <a:t>加上两边的保护频带</a:t>
            </a:r>
            <a:r>
              <a:rPr lang="en-US" altLang="zh-CN" sz="1200" b="0" i="0" u="none" strike="noStrike" kern="1200" baseline="0" dirty="0" smtClean="0">
                <a:solidFill>
                  <a:schemeClr val="tx1"/>
                </a:solidFill>
                <a:latin typeface="Arial" charset="0"/>
                <a:ea typeface="宋体" charset="-122"/>
                <a:cs typeface="+mn-cs"/>
              </a:rPr>
              <a:t>)</a:t>
            </a:r>
            <a:r>
              <a:rPr lang="zh-CN" altLang="en-US" sz="1200" b="0" i="0" u="none" strike="noStrike" kern="1200" baseline="0" dirty="0" smtClean="0">
                <a:solidFill>
                  <a:schemeClr val="tx1"/>
                </a:solidFill>
                <a:latin typeface="Arial" charset="0"/>
                <a:ea typeface="宋体" charset="-122"/>
                <a:cs typeface="+mn-cs"/>
              </a:rPr>
              <a:t>，那么若有</a:t>
            </a:r>
            <a:r>
              <a:rPr lang="en-US" altLang="zh-CN" sz="1200" b="0" i="0" u="none" strike="noStrike" kern="1200" baseline="0" dirty="0" smtClean="0">
                <a:solidFill>
                  <a:schemeClr val="tx1"/>
                </a:solidFill>
                <a:latin typeface="Arial" charset="0"/>
                <a:ea typeface="宋体" charset="-122"/>
                <a:cs typeface="+mn-cs"/>
              </a:rPr>
              <a:t>1000 </a:t>
            </a:r>
            <a:r>
              <a:rPr lang="zh-CN" altLang="en-US" sz="1200" b="0" i="0" u="none" strike="noStrike" kern="1200" baseline="0" dirty="0" smtClean="0">
                <a:solidFill>
                  <a:schemeClr val="tx1"/>
                </a:solidFill>
                <a:latin typeface="Arial" charset="0"/>
                <a:ea typeface="宋体" charset="-122"/>
                <a:cs typeface="+mn-cs"/>
              </a:rPr>
              <a:t>个用户进行频分复用，则复用后的总带宽就是</a:t>
            </a:r>
            <a:r>
              <a:rPr lang="en-US" altLang="zh-CN" sz="1200" b="0" i="0" u="none" strike="noStrike" kern="1200" baseline="0" dirty="0" smtClean="0">
                <a:solidFill>
                  <a:schemeClr val="tx1"/>
                </a:solidFill>
                <a:latin typeface="Arial" charset="0"/>
                <a:ea typeface="宋体" charset="-122"/>
                <a:cs typeface="+mn-cs"/>
              </a:rPr>
              <a:t>4MHz </a:t>
            </a:r>
            <a:r>
              <a:rPr lang="zh-CN" altLang="en-US" sz="1200" b="0" i="0" u="none" strike="noStrike" kern="1200" baseline="0" dirty="0" smtClean="0">
                <a:solidFill>
                  <a:schemeClr val="tx1"/>
                </a:solidFill>
                <a:latin typeface="Arial" charset="0"/>
                <a:ea typeface="宋体" charset="-122"/>
                <a:cs typeface="+mn-cs"/>
              </a:rPr>
              <a:t>。但在使用时分复用时，每</a:t>
            </a:r>
            <a:r>
              <a:rPr lang="en-US" altLang="zh-CN" sz="1200" b="0" i="0" u="none" strike="noStrike" kern="1200" baseline="0" dirty="0" smtClean="0">
                <a:solidFill>
                  <a:schemeClr val="tx1"/>
                </a:solidFill>
                <a:latin typeface="Arial" charset="0"/>
                <a:ea typeface="宋体" charset="-122"/>
                <a:cs typeface="+mn-cs"/>
              </a:rPr>
              <a:t>-</a:t>
            </a:r>
            <a:r>
              <a:rPr lang="zh-CN" altLang="en-US" sz="1200" b="0" i="0" u="none" strike="noStrike" kern="1200" baseline="0" dirty="0" smtClean="0">
                <a:solidFill>
                  <a:schemeClr val="tx1"/>
                </a:solidFill>
                <a:latin typeface="Arial" charset="0"/>
                <a:ea typeface="宋体" charset="-122"/>
                <a:cs typeface="+mn-cs"/>
              </a:rPr>
              <a:t>个时分复用帧的长度是不变的，始终是</a:t>
            </a:r>
            <a:r>
              <a:rPr lang="en-US" altLang="zh-CN" sz="1200" b="0" i="0" u="none" strike="noStrike" kern="1200" baseline="0" dirty="0" smtClean="0">
                <a:solidFill>
                  <a:schemeClr val="tx1"/>
                </a:solidFill>
                <a:latin typeface="Arial" charset="0"/>
                <a:ea typeface="宋体" charset="-122"/>
                <a:cs typeface="+mn-cs"/>
              </a:rPr>
              <a:t>125 u</a:t>
            </a:r>
            <a:r>
              <a:rPr lang="zh-CN" altLang="en-US" sz="1200" b="0" i="0" u="none" strike="noStrike" kern="1200" baseline="0" dirty="0" smtClean="0">
                <a:solidFill>
                  <a:schemeClr val="tx1"/>
                </a:solidFill>
                <a:latin typeface="Arial" charset="0"/>
                <a:ea typeface="宋体" charset="-122"/>
                <a:cs typeface="+mn-cs"/>
              </a:rPr>
              <a:t>。</a:t>
            </a:r>
            <a:endParaRPr lang="zh-CN" altLang="en-US" dirty="0" smtClean="0"/>
          </a:p>
        </p:txBody>
      </p:sp>
    </p:spTree>
    <p:extLst>
      <p:ext uri="{BB962C8B-B14F-4D97-AF65-F5344CB8AC3E}">
        <p14:creationId xmlns:p14="http://schemas.microsoft.com/office/powerpoint/2010/main" val="34532892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561304A-A266-4618-917D-4E9A8C1AAF0A}" type="slidenum">
              <a:rPr lang="zh-CN" altLang="en-US" smtClean="0">
                <a:latin typeface="Tahoma" pitchFamily="34" charset="0"/>
              </a:rPr>
              <a:pPr eaLnBrk="1" hangingPunct="1"/>
              <a:t>62</a:t>
            </a:fld>
            <a:endParaRPr lang="en-US" altLang="zh-CN" smtClean="0">
              <a:latin typeface="Tahoma" pitchFamily="34"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charset="-122"/>
                <a:cs typeface="+mn-cs"/>
              </a:rPr>
              <a:t>图表示</a:t>
            </a:r>
            <a:r>
              <a:rPr lang="en-US" altLang="zh-CN" sz="1200" b="0" i="0" u="none" strike="noStrike" kern="1200" baseline="0" dirty="0" smtClean="0">
                <a:solidFill>
                  <a:schemeClr val="tx1"/>
                </a:solidFill>
                <a:latin typeface="Arial" charset="0"/>
                <a:ea typeface="宋体" charset="-122"/>
                <a:cs typeface="+mn-cs"/>
              </a:rPr>
              <a:t>8 </a:t>
            </a:r>
            <a:r>
              <a:rPr lang="zh-CN" altLang="en-US" sz="1200" b="0" i="0" u="none" strike="noStrike" kern="1200" baseline="0" dirty="0" smtClean="0">
                <a:solidFill>
                  <a:schemeClr val="tx1"/>
                </a:solidFill>
                <a:latin typeface="Arial" charset="0"/>
                <a:ea typeface="宋体" charset="-122"/>
                <a:cs typeface="+mn-cs"/>
              </a:rPr>
              <a:t>路传输速率均为</a:t>
            </a:r>
            <a:r>
              <a:rPr lang="en-US" altLang="zh-CN" sz="1200" b="0" i="0" u="none" strike="noStrike" kern="1200" baseline="0" dirty="0" smtClean="0">
                <a:solidFill>
                  <a:schemeClr val="tx1"/>
                </a:solidFill>
                <a:latin typeface="Arial" charset="0"/>
                <a:ea typeface="宋体" charset="-122"/>
                <a:cs typeface="+mn-cs"/>
              </a:rPr>
              <a:t>2.5 Gb/s </a:t>
            </a:r>
            <a:r>
              <a:rPr lang="zh-CN" altLang="en-US" sz="1200" b="0" i="0" u="none" strike="noStrike" kern="1200" baseline="0" dirty="0" smtClean="0">
                <a:solidFill>
                  <a:schemeClr val="tx1"/>
                </a:solidFill>
                <a:latin typeface="Arial" charset="0"/>
                <a:ea typeface="宋体" charset="-122"/>
                <a:cs typeface="+mn-cs"/>
              </a:rPr>
              <a:t>的光载波</a:t>
            </a:r>
            <a:r>
              <a:rPr lang="en-US" altLang="zh-CN" sz="1200" b="0" i="0" u="none" strike="noStrike" kern="1200" baseline="0" dirty="0" smtClean="0">
                <a:solidFill>
                  <a:schemeClr val="tx1"/>
                </a:solidFill>
                <a:latin typeface="Arial" charset="0"/>
                <a:ea typeface="宋体" charset="-122"/>
                <a:cs typeface="+mn-cs"/>
              </a:rPr>
              <a:t>(</a:t>
            </a:r>
            <a:r>
              <a:rPr lang="zh-CN" altLang="en-US" sz="1200" b="0" i="0" u="none" strike="noStrike" kern="1200" baseline="0" dirty="0" smtClean="0">
                <a:solidFill>
                  <a:schemeClr val="tx1"/>
                </a:solidFill>
                <a:latin typeface="Arial" charset="0"/>
                <a:ea typeface="宋体" charset="-122"/>
                <a:cs typeface="+mn-cs"/>
              </a:rPr>
              <a:t>其波长均为</a:t>
            </a:r>
            <a:r>
              <a:rPr lang="en-US" altLang="zh-CN" sz="1200" b="0" i="0" u="none" strike="noStrike" kern="1200" baseline="0" dirty="0" smtClean="0">
                <a:solidFill>
                  <a:schemeClr val="tx1"/>
                </a:solidFill>
                <a:latin typeface="Arial" charset="0"/>
                <a:ea typeface="宋体" charset="-122"/>
                <a:cs typeface="+mn-cs"/>
              </a:rPr>
              <a:t>13lO nm</a:t>
            </a:r>
            <a:r>
              <a:rPr lang="zh-CN" altLang="en-US" sz="1200" b="0" i="0" u="none" strike="noStrike" kern="1200" baseline="0" dirty="0" smtClean="0">
                <a:solidFill>
                  <a:schemeClr val="tx1"/>
                </a:solidFill>
                <a:latin typeface="Arial" charset="0"/>
                <a:ea typeface="宋体" charset="-122"/>
                <a:cs typeface="+mn-cs"/>
              </a:rPr>
              <a:t>。经光的调制后，分别将波长变换到</a:t>
            </a:r>
            <a:r>
              <a:rPr lang="en-US" altLang="zh-CN" sz="1200" b="0" i="0" u="none" strike="noStrike" kern="1200" baseline="0" dirty="0" smtClean="0">
                <a:solidFill>
                  <a:schemeClr val="tx1"/>
                </a:solidFill>
                <a:latin typeface="Arial" charset="0"/>
                <a:ea typeface="宋体" charset="-122"/>
                <a:cs typeface="+mn-cs"/>
              </a:rPr>
              <a:t>1550-1557 nm </a:t>
            </a:r>
            <a:r>
              <a:rPr lang="zh-CN" altLang="en-US" sz="1200" b="0" i="0" u="none" strike="noStrike" kern="1200" baseline="0" dirty="0" smtClean="0">
                <a:solidFill>
                  <a:schemeClr val="tx1"/>
                </a:solidFill>
                <a:latin typeface="Arial" charset="0"/>
                <a:ea typeface="宋体" charset="-122"/>
                <a:cs typeface="+mn-cs"/>
              </a:rPr>
              <a:t>，每个光载波相隔</a:t>
            </a:r>
            <a:r>
              <a:rPr lang="en-US" altLang="zh-CN" sz="1200" b="0" i="0" u="none" strike="noStrike" kern="1200" baseline="0" dirty="0" smtClean="0">
                <a:solidFill>
                  <a:schemeClr val="tx1"/>
                </a:solidFill>
                <a:latin typeface="Arial" charset="0"/>
                <a:ea typeface="宋体" charset="-122"/>
                <a:cs typeface="+mn-cs"/>
              </a:rPr>
              <a:t>1 </a:t>
            </a:r>
            <a:r>
              <a:rPr lang="en-US" altLang="zh-CN" sz="1200" b="0" i="0" u="none" strike="noStrike" kern="1200" baseline="0" dirty="0" err="1" smtClean="0">
                <a:solidFill>
                  <a:schemeClr val="tx1"/>
                </a:solidFill>
                <a:latin typeface="Arial" charset="0"/>
                <a:ea typeface="宋体" charset="-122"/>
                <a:cs typeface="+mn-cs"/>
              </a:rPr>
              <a:t>nmo</a:t>
            </a:r>
            <a:r>
              <a:rPr lang="en-US" altLang="zh-CN" sz="1200" b="0" i="0" u="none" strike="noStrike" kern="1200" baseline="0" dirty="0" smtClean="0">
                <a:solidFill>
                  <a:schemeClr val="tx1"/>
                </a:solidFill>
                <a:latin typeface="Arial" charset="0"/>
                <a:ea typeface="宋体" charset="-122"/>
                <a:cs typeface="+mn-cs"/>
              </a:rPr>
              <a:t> (</a:t>
            </a:r>
            <a:r>
              <a:rPr lang="zh-CN" altLang="en-US" sz="1200" b="0" i="0" u="none" strike="noStrike" kern="1200" baseline="0" dirty="0" smtClean="0">
                <a:solidFill>
                  <a:schemeClr val="tx1"/>
                </a:solidFill>
                <a:latin typeface="Arial" charset="0"/>
                <a:ea typeface="宋体" charset="-122"/>
                <a:cs typeface="+mn-cs"/>
              </a:rPr>
              <a:t>这里只是为了说明问题的方便。实际上，对于密集波分复用，光载波的间隔一般是</a:t>
            </a:r>
            <a:r>
              <a:rPr lang="en-US" altLang="zh-CN" sz="1200" b="0" i="0" u="none" strike="noStrike" kern="1200" baseline="0" dirty="0" smtClean="0">
                <a:solidFill>
                  <a:schemeClr val="tx1"/>
                </a:solidFill>
                <a:latin typeface="Arial" charset="0"/>
                <a:ea typeface="宋体" charset="-122"/>
                <a:cs typeface="+mn-cs"/>
              </a:rPr>
              <a:t>0.8 </a:t>
            </a:r>
            <a:r>
              <a:rPr lang="zh-CN" altLang="en-US" sz="1200" b="0" i="0" u="none" strike="noStrike" kern="1200" baseline="0" dirty="0" smtClean="0">
                <a:solidFill>
                  <a:schemeClr val="tx1"/>
                </a:solidFill>
                <a:latin typeface="Arial" charset="0"/>
                <a:ea typeface="宋体" charset="-122"/>
                <a:cs typeface="+mn-cs"/>
              </a:rPr>
              <a:t>或</a:t>
            </a:r>
            <a:r>
              <a:rPr lang="en-US" altLang="zh-CN" sz="1200" b="0" i="0" u="none" strike="noStrike" kern="1200" baseline="0" dirty="0" smtClean="0">
                <a:solidFill>
                  <a:schemeClr val="tx1"/>
                </a:solidFill>
                <a:latin typeface="Arial" charset="0"/>
                <a:ea typeface="宋体" charset="-122"/>
                <a:cs typeface="+mn-cs"/>
              </a:rPr>
              <a:t>1.6nm) </a:t>
            </a:r>
            <a:r>
              <a:rPr lang="zh-CN" altLang="en-US" sz="1200" b="0" i="0" u="none" strike="noStrike" kern="1200" baseline="0" dirty="0" smtClean="0">
                <a:solidFill>
                  <a:schemeClr val="tx1"/>
                </a:solidFill>
                <a:latin typeface="Arial" charset="0"/>
                <a:ea typeface="宋体" charset="-122"/>
                <a:cs typeface="+mn-cs"/>
              </a:rPr>
              <a:t>。这</a:t>
            </a:r>
            <a:r>
              <a:rPr lang="en-US" altLang="zh-CN" sz="1200" b="0" i="0" u="none" strike="noStrike" kern="1200" baseline="0" dirty="0" smtClean="0">
                <a:solidFill>
                  <a:schemeClr val="tx1"/>
                </a:solidFill>
                <a:latin typeface="Arial" charset="0"/>
                <a:ea typeface="宋体" charset="-122"/>
                <a:cs typeface="+mn-cs"/>
              </a:rPr>
              <a:t>8 </a:t>
            </a:r>
            <a:r>
              <a:rPr lang="zh-CN" altLang="en-US" sz="1200" b="0" i="0" u="none" strike="noStrike" kern="1200" baseline="0" dirty="0" smtClean="0">
                <a:solidFill>
                  <a:schemeClr val="tx1"/>
                </a:solidFill>
                <a:latin typeface="Arial" charset="0"/>
                <a:ea typeface="宋体" charset="-122"/>
                <a:cs typeface="+mn-cs"/>
              </a:rPr>
              <a:t>个波长很接近的光载波经过光复用器</a:t>
            </a:r>
            <a:r>
              <a:rPr lang="en-US" altLang="zh-CN" sz="1200" b="0" i="0" u="none" strike="noStrike" kern="1200" baseline="0" dirty="0" smtClean="0">
                <a:solidFill>
                  <a:schemeClr val="tx1"/>
                </a:solidFill>
                <a:latin typeface="Arial" charset="0"/>
                <a:ea typeface="宋体" charset="-122"/>
                <a:cs typeface="+mn-cs"/>
              </a:rPr>
              <a:t>(</a:t>
            </a:r>
            <a:r>
              <a:rPr lang="zh-CN" altLang="en-US" sz="1200" b="0" i="0" u="none" strike="noStrike" kern="1200" baseline="0" dirty="0" smtClean="0">
                <a:solidFill>
                  <a:schemeClr val="tx1"/>
                </a:solidFill>
                <a:latin typeface="Arial" charset="0"/>
                <a:ea typeface="宋体" charset="-122"/>
                <a:cs typeface="+mn-cs"/>
              </a:rPr>
              <a:t>波分复用的复用器又称为合波器</a:t>
            </a:r>
            <a:r>
              <a:rPr lang="en-US" altLang="zh-CN" sz="1200" b="0" i="0" u="none" strike="noStrike" kern="1200" baseline="0" dirty="0" smtClean="0">
                <a:solidFill>
                  <a:schemeClr val="tx1"/>
                </a:solidFill>
                <a:latin typeface="Arial" charset="0"/>
                <a:ea typeface="宋体" charset="-122"/>
                <a:cs typeface="+mn-cs"/>
              </a:rPr>
              <a:t>)</a:t>
            </a:r>
            <a:r>
              <a:rPr lang="zh-CN" altLang="en-US" sz="1200" b="0" i="0" u="none" strike="noStrike" kern="1200" baseline="0" dirty="0" smtClean="0">
                <a:solidFill>
                  <a:schemeClr val="tx1"/>
                </a:solidFill>
                <a:latin typeface="Arial" charset="0"/>
                <a:ea typeface="宋体" charset="-122"/>
                <a:cs typeface="+mn-cs"/>
              </a:rPr>
              <a:t>后，就在一根光纤中传输。因此，在一根光纤上数据传输的总速率就达到了</a:t>
            </a:r>
            <a:r>
              <a:rPr lang="en-US" altLang="zh-CN" sz="1200" b="0" i="0" u="none" strike="noStrike" kern="1200" baseline="0" dirty="0" smtClean="0">
                <a:solidFill>
                  <a:schemeClr val="tx1"/>
                </a:solidFill>
                <a:latin typeface="Arial" charset="0"/>
                <a:ea typeface="宋体" charset="-122"/>
                <a:cs typeface="+mn-cs"/>
              </a:rPr>
              <a:t>8 x 2.5 </a:t>
            </a:r>
            <a:r>
              <a:rPr lang="en-US" altLang="zh-CN" sz="1200" b="0" i="1" u="none" strike="noStrike" kern="1200" baseline="0" dirty="0" smtClean="0">
                <a:solidFill>
                  <a:schemeClr val="tx1"/>
                </a:solidFill>
                <a:latin typeface="Arial" charset="0"/>
                <a:ea typeface="宋体" charset="-122"/>
                <a:cs typeface="+mn-cs"/>
              </a:rPr>
              <a:t>Gb/s </a:t>
            </a:r>
            <a:r>
              <a:rPr lang="en-US" altLang="zh-CN" sz="1200" b="0" i="0" u="none" strike="noStrike" kern="1200" baseline="0" dirty="0" smtClean="0">
                <a:solidFill>
                  <a:schemeClr val="tx1"/>
                </a:solidFill>
                <a:latin typeface="Arial" charset="0"/>
                <a:ea typeface="宋体" charset="-122"/>
                <a:cs typeface="+mn-cs"/>
              </a:rPr>
              <a:t>= 20 Gb/s</a:t>
            </a:r>
          </a:p>
          <a:p>
            <a:r>
              <a:rPr lang="zh-CN" altLang="en-US" sz="1200" b="0" i="0" u="none" strike="noStrike" kern="1200" baseline="0" dirty="0" smtClean="0">
                <a:solidFill>
                  <a:schemeClr val="tx1"/>
                </a:solidFill>
                <a:latin typeface="Arial" charset="0"/>
                <a:ea typeface="宋体" charset="-122"/>
                <a:cs typeface="+mn-cs"/>
              </a:rPr>
              <a:t>在地下铺设光缆是耗资很大的工程。因此人们总是在一根光缆中放入尽可能多的光纤</a:t>
            </a:r>
            <a:r>
              <a:rPr lang="en-US" altLang="zh-CN" sz="1200" b="0" i="0" u="none" strike="noStrike" kern="1200" baseline="0" dirty="0" smtClean="0">
                <a:solidFill>
                  <a:schemeClr val="tx1"/>
                </a:solidFill>
                <a:latin typeface="Arial" charset="0"/>
                <a:ea typeface="宋体" charset="-122"/>
                <a:cs typeface="+mn-cs"/>
              </a:rPr>
              <a:t>(</a:t>
            </a:r>
            <a:r>
              <a:rPr lang="zh-CN" altLang="en-US" sz="1200" b="0" i="0" u="none" strike="noStrike" kern="1200" baseline="0" dirty="0" smtClean="0">
                <a:solidFill>
                  <a:schemeClr val="tx1"/>
                </a:solidFill>
                <a:latin typeface="Arial" charset="0"/>
                <a:ea typeface="宋体" charset="-122"/>
                <a:cs typeface="+mn-cs"/>
              </a:rPr>
              <a:t>例如，放入</a:t>
            </a:r>
            <a:r>
              <a:rPr lang="en-US" altLang="zh-CN" sz="1200" b="0" i="0" u="none" strike="noStrike" kern="1200" baseline="0" dirty="0" smtClean="0">
                <a:solidFill>
                  <a:schemeClr val="tx1"/>
                </a:solidFill>
                <a:latin typeface="Arial" charset="0"/>
                <a:ea typeface="宋体" charset="-122"/>
                <a:cs typeface="+mn-cs"/>
              </a:rPr>
              <a:t>1∞</a:t>
            </a:r>
            <a:r>
              <a:rPr lang="zh-CN" altLang="en-US" sz="1200" b="0" i="0" u="none" strike="noStrike" kern="1200" baseline="0" dirty="0" smtClean="0">
                <a:solidFill>
                  <a:schemeClr val="tx1"/>
                </a:solidFill>
                <a:latin typeface="Arial" charset="0"/>
                <a:ea typeface="宋体" charset="-122"/>
                <a:cs typeface="+mn-cs"/>
              </a:rPr>
              <a:t>根以上的光纤</a:t>
            </a:r>
            <a:r>
              <a:rPr lang="en-US" altLang="zh-CN" sz="1200" b="0" i="0" u="none" strike="noStrike" kern="1200" baseline="0" dirty="0" smtClean="0">
                <a:solidFill>
                  <a:schemeClr val="tx1"/>
                </a:solidFill>
                <a:latin typeface="Arial" charset="0"/>
                <a:ea typeface="宋体" charset="-122"/>
                <a:cs typeface="+mn-cs"/>
              </a:rPr>
              <a:t>)</a:t>
            </a:r>
            <a:r>
              <a:rPr lang="zh-CN" altLang="en-US" sz="1200" b="0" i="0" u="none" strike="noStrike" kern="1200" baseline="0" dirty="0" smtClean="0">
                <a:solidFill>
                  <a:schemeClr val="tx1"/>
                </a:solidFill>
                <a:latin typeface="Arial" charset="0"/>
                <a:ea typeface="宋体" charset="-122"/>
                <a:cs typeface="+mn-cs"/>
              </a:rPr>
              <a:t>，然后对每一根光纤使用密集波分复用技术。因此，对于具有</a:t>
            </a:r>
            <a:r>
              <a:rPr lang="en-US" altLang="zh-CN" sz="1200" b="0" i="0" u="none" strike="noStrike" kern="1200" baseline="0" dirty="0" smtClean="0">
                <a:solidFill>
                  <a:schemeClr val="tx1"/>
                </a:solidFill>
                <a:latin typeface="Arial" charset="0"/>
                <a:ea typeface="宋体" charset="-122"/>
                <a:cs typeface="+mn-cs"/>
              </a:rPr>
              <a:t>100 </a:t>
            </a:r>
            <a:r>
              <a:rPr lang="zh-CN" altLang="en-US" sz="1200" b="0" i="0" u="none" strike="noStrike" kern="1200" baseline="0" dirty="0" smtClean="0">
                <a:solidFill>
                  <a:schemeClr val="tx1"/>
                </a:solidFill>
                <a:latin typeface="Arial" charset="0"/>
                <a:ea typeface="宋体" charset="-122"/>
                <a:cs typeface="+mn-cs"/>
              </a:rPr>
              <a:t>根速率为</a:t>
            </a:r>
            <a:r>
              <a:rPr lang="en-US" altLang="zh-CN" sz="1200" b="0" i="0" u="none" strike="noStrike" kern="1200" baseline="0" dirty="0" smtClean="0">
                <a:solidFill>
                  <a:schemeClr val="tx1"/>
                </a:solidFill>
                <a:latin typeface="Arial" charset="0"/>
                <a:ea typeface="宋体" charset="-122"/>
                <a:cs typeface="+mn-cs"/>
              </a:rPr>
              <a:t>2.5 Gb/s </a:t>
            </a:r>
            <a:r>
              <a:rPr lang="zh-CN" altLang="en-US" sz="1200" b="0" i="0" u="none" strike="noStrike" kern="1200" baseline="0" dirty="0" smtClean="0">
                <a:solidFill>
                  <a:schemeClr val="tx1"/>
                </a:solidFill>
                <a:latin typeface="Arial" charset="0"/>
                <a:ea typeface="宋体" charset="-122"/>
                <a:cs typeface="+mn-cs"/>
              </a:rPr>
              <a:t>光纤的光缆，采用</a:t>
            </a:r>
            <a:r>
              <a:rPr lang="en-US" altLang="zh-CN" sz="1200" b="0" i="0" u="none" strike="noStrike" kern="1200" baseline="0" dirty="0" smtClean="0">
                <a:solidFill>
                  <a:schemeClr val="tx1"/>
                </a:solidFill>
                <a:latin typeface="Arial" charset="0"/>
                <a:ea typeface="宋体" charset="-122"/>
                <a:cs typeface="+mn-cs"/>
              </a:rPr>
              <a:t>16 </a:t>
            </a:r>
            <a:r>
              <a:rPr lang="zh-CN" altLang="en-US" sz="1200" b="0" i="0" u="none" strike="noStrike" kern="1200" baseline="0" dirty="0" smtClean="0">
                <a:solidFill>
                  <a:schemeClr val="tx1"/>
                </a:solidFill>
                <a:latin typeface="Arial" charset="0"/>
                <a:ea typeface="宋体" charset="-122"/>
                <a:cs typeface="+mn-cs"/>
              </a:rPr>
              <a:t>倍的密集波分复用，得到一根光缆的总数据率为</a:t>
            </a:r>
            <a:r>
              <a:rPr lang="en-US" altLang="zh-CN" sz="1200" b="0" i="0" u="none" strike="noStrike" kern="1200" baseline="0" dirty="0" smtClean="0">
                <a:solidFill>
                  <a:schemeClr val="tx1"/>
                </a:solidFill>
                <a:latin typeface="Arial" charset="0"/>
                <a:ea typeface="宋体" charset="-122"/>
                <a:cs typeface="+mn-cs"/>
              </a:rPr>
              <a:t>100 x 40 Gb/s </a:t>
            </a:r>
            <a:r>
              <a:rPr lang="zh-CN" altLang="en-US" sz="1200" b="0" i="0" u="none" strike="noStrike" kern="1200" baseline="0" dirty="0" smtClean="0">
                <a:solidFill>
                  <a:schemeClr val="tx1"/>
                </a:solidFill>
                <a:latin typeface="Arial" charset="0"/>
                <a:ea typeface="宋体" charset="-122"/>
                <a:cs typeface="+mn-cs"/>
              </a:rPr>
              <a:t>， 或</a:t>
            </a:r>
            <a:r>
              <a:rPr lang="en-US" altLang="zh-CN" sz="1200" b="0" i="0" u="none" strike="noStrike" kern="1200" baseline="0" dirty="0" smtClean="0">
                <a:solidFill>
                  <a:schemeClr val="tx1"/>
                </a:solidFill>
                <a:latin typeface="Arial" charset="0"/>
                <a:ea typeface="宋体" charset="-122"/>
                <a:cs typeface="+mn-cs"/>
              </a:rPr>
              <a:t>4 Tb/s </a:t>
            </a:r>
            <a:r>
              <a:rPr lang="zh-CN" altLang="en-US" sz="1200" b="0" i="0" u="none" strike="noStrike" kern="1200" baseline="0" dirty="0" smtClean="0">
                <a:solidFill>
                  <a:schemeClr val="tx1"/>
                </a:solidFill>
                <a:latin typeface="Arial" charset="0"/>
                <a:ea typeface="宋体" charset="-122"/>
                <a:cs typeface="+mn-cs"/>
              </a:rPr>
              <a:t>。这里的</a:t>
            </a:r>
            <a:r>
              <a:rPr lang="en-US" altLang="zh-CN" sz="1200" b="0" i="0" u="none" strike="noStrike" kern="1200" baseline="0" dirty="0" smtClean="0">
                <a:solidFill>
                  <a:schemeClr val="tx1"/>
                </a:solidFill>
                <a:latin typeface="Arial" charset="0"/>
                <a:ea typeface="宋体" charset="-122"/>
                <a:cs typeface="+mn-cs"/>
              </a:rPr>
              <a:t>T </a:t>
            </a:r>
            <a:r>
              <a:rPr lang="zh-CN" altLang="en-US" sz="1200" b="0" i="0" u="none" strike="noStrike" kern="1200" baseline="0" dirty="0" smtClean="0">
                <a:solidFill>
                  <a:schemeClr val="tx1"/>
                </a:solidFill>
                <a:latin typeface="Arial" charset="0"/>
                <a:ea typeface="宋体" charset="-122"/>
                <a:cs typeface="+mn-cs"/>
              </a:rPr>
              <a:t>为</a:t>
            </a:r>
            <a:r>
              <a:rPr lang="en-US" altLang="zh-CN" sz="1200" b="0" i="0" u="none" strike="noStrike" kern="1200" baseline="0" dirty="0" smtClean="0">
                <a:solidFill>
                  <a:schemeClr val="tx1"/>
                </a:solidFill>
                <a:latin typeface="Arial" charset="0"/>
                <a:ea typeface="宋体" charset="-122"/>
                <a:cs typeface="+mn-cs"/>
              </a:rPr>
              <a:t>10 12 </a:t>
            </a:r>
            <a:r>
              <a:rPr lang="zh-CN" altLang="en-US" sz="1200" b="0" i="0" u="none" strike="noStrike" kern="1200" baseline="0" dirty="0" smtClean="0">
                <a:solidFill>
                  <a:schemeClr val="tx1"/>
                </a:solidFill>
                <a:latin typeface="Arial" charset="0"/>
                <a:ea typeface="宋体" charset="-122"/>
                <a:cs typeface="+mn-cs"/>
              </a:rPr>
              <a:t>，中文名词是</a:t>
            </a:r>
            <a:r>
              <a:rPr lang="en-US" altLang="zh-CN" sz="1200" b="0" i="0" u="none" strike="noStrike" kern="1200" baseline="0" dirty="0" smtClean="0">
                <a:solidFill>
                  <a:schemeClr val="tx1"/>
                </a:solidFill>
                <a:latin typeface="Arial" charset="0"/>
                <a:ea typeface="宋体" charset="-122"/>
                <a:cs typeface="+mn-cs"/>
              </a:rPr>
              <a:t>"</a:t>
            </a:r>
            <a:r>
              <a:rPr lang="zh-CN" altLang="en-US" sz="1200" b="0" i="0" u="none" strike="noStrike" kern="1200" baseline="0" dirty="0" smtClean="0">
                <a:solidFill>
                  <a:schemeClr val="tx1"/>
                </a:solidFill>
                <a:latin typeface="Arial" charset="0"/>
                <a:ea typeface="宋体" charset="-122"/>
                <a:cs typeface="+mn-cs"/>
              </a:rPr>
              <a:t>太</a:t>
            </a:r>
            <a:r>
              <a:rPr lang="en-US" altLang="zh-CN" sz="1200" b="0" i="0" u="none" strike="noStrike" kern="1200" baseline="0" dirty="0" smtClean="0">
                <a:solidFill>
                  <a:schemeClr val="tx1"/>
                </a:solidFill>
                <a:latin typeface="Arial" charset="0"/>
                <a:ea typeface="宋体" charset="-122"/>
                <a:cs typeface="+mn-cs"/>
              </a:rPr>
              <a:t>"</a:t>
            </a:r>
            <a:r>
              <a:rPr lang="zh-CN" altLang="en-US" sz="1200" b="0" i="0" u="none" strike="noStrike" kern="1200" baseline="0" dirty="0" smtClean="0">
                <a:solidFill>
                  <a:schemeClr val="tx1"/>
                </a:solidFill>
                <a:latin typeface="Arial" charset="0"/>
                <a:ea typeface="宋体" charset="-122"/>
                <a:cs typeface="+mn-cs"/>
              </a:rPr>
              <a:t>，即</a:t>
            </a:r>
            <a:r>
              <a:rPr lang="en-US" altLang="zh-CN" sz="1200" b="0" i="0" u="none" strike="noStrike" kern="1200" baseline="0" dirty="0" smtClean="0">
                <a:solidFill>
                  <a:schemeClr val="tx1"/>
                </a:solidFill>
                <a:latin typeface="Arial" charset="0"/>
                <a:ea typeface="宋体" charset="-122"/>
                <a:cs typeface="+mn-cs"/>
              </a:rPr>
              <a:t>"</a:t>
            </a:r>
            <a:r>
              <a:rPr lang="zh-CN" altLang="en-US" sz="1200" b="0" i="0" u="none" strike="noStrike" kern="1200" baseline="0" dirty="0" smtClean="0">
                <a:solidFill>
                  <a:schemeClr val="tx1"/>
                </a:solidFill>
                <a:latin typeface="Arial" charset="0"/>
                <a:ea typeface="宋体" charset="-122"/>
                <a:cs typeface="+mn-cs"/>
              </a:rPr>
              <a:t>兆兆</a:t>
            </a:r>
            <a:r>
              <a:rPr lang="en-US" altLang="zh-CN" sz="1200" b="0" i="0" u="none" strike="noStrike" kern="1200" baseline="0" dirty="0" smtClean="0">
                <a:solidFill>
                  <a:schemeClr val="tx1"/>
                </a:solidFill>
                <a:latin typeface="Arial" charset="0"/>
                <a:ea typeface="宋体" charset="-122"/>
                <a:cs typeface="+mn-cs"/>
              </a:rPr>
              <a:t>"</a:t>
            </a:r>
            <a:r>
              <a:rPr lang="zh-CN" altLang="en-US" sz="1200" b="0" i="0" u="none" strike="noStrike" kern="1200" baseline="0" dirty="0" smtClean="0">
                <a:solidFill>
                  <a:schemeClr val="tx1"/>
                </a:solidFill>
                <a:latin typeface="Arial" charset="0"/>
                <a:ea typeface="宋体" charset="-122"/>
                <a:cs typeface="+mn-cs"/>
              </a:rPr>
              <a:t>。</a:t>
            </a:r>
            <a:endParaRPr lang="zh-CN" altLang="en-US" dirty="0" smtClean="0"/>
          </a:p>
        </p:txBody>
      </p:sp>
    </p:spTree>
    <p:extLst>
      <p:ext uri="{BB962C8B-B14F-4D97-AF65-F5344CB8AC3E}">
        <p14:creationId xmlns:p14="http://schemas.microsoft.com/office/powerpoint/2010/main" val="3514796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1368094-E5F6-48BC-AB8C-BE7F8CCC8D05}" type="slidenum">
              <a:rPr lang="zh-CN" altLang="en-US" smtClean="0">
                <a:latin typeface="Tahoma" pitchFamily="34" charset="0"/>
              </a:rPr>
              <a:pPr eaLnBrk="1" hangingPunct="1"/>
              <a:t>63</a:t>
            </a:fld>
            <a:endParaRPr lang="en-US" altLang="zh-CN" smtClean="0">
              <a:latin typeface="Tahoma" pitchFamily="34"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charset="-122"/>
                <a:cs typeface="+mn-cs"/>
              </a:rPr>
              <a:t>在</a:t>
            </a:r>
            <a:r>
              <a:rPr lang="en-US" altLang="zh-CN" sz="1200" b="0" i="0" u="none" strike="noStrike" kern="1200" baseline="0" dirty="0" smtClean="0">
                <a:solidFill>
                  <a:schemeClr val="tx1"/>
                </a:solidFill>
                <a:latin typeface="Arial" charset="0"/>
                <a:ea typeface="宋体" charset="-122"/>
                <a:cs typeface="+mn-cs"/>
              </a:rPr>
              <a:t>CDMA </a:t>
            </a:r>
            <a:r>
              <a:rPr lang="zh-CN" altLang="en-US" sz="1200" b="0" i="0" u="none" strike="noStrike" kern="1200" baseline="0" dirty="0" smtClean="0">
                <a:solidFill>
                  <a:schemeClr val="tx1"/>
                </a:solidFill>
                <a:latin typeface="Arial" charset="0"/>
                <a:ea typeface="宋体" charset="-122"/>
                <a:cs typeface="+mn-cs"/>
              </a:rPr>
              <a:t>中，每一个比特时间再划分为</a:t>
            </a:r>
            <a:r>
              <a:rPr lang="en-US" altLang="zh-CN" sz="1200" b="0" i="0" u="none" strike="noStrike" kern="1200" baseline="0" dirty="0" smtClean="0">
                <a:solidFill>
                  <a:schemeClr val="tx1"/>
                </a:solidFill>
                <a:latin typeface="Arial" charset="0"/>
                <a:ea typeface="宋体" charset="-122"/>
                <a:cs typeface="+mn-cs"/>
              </a:rPr>
              <a:t>m </a:t>
            </a:r>
            <a:r>
              <a:rPr lang="zh-CN" altLang="en-US" sz="1200" b="0" i="0" u="none" strike="noStrike" kern="1200" baseline="0" dirty="0" smtClean="0">
                <a:solidFill>
                  <a:schemeClr val="tx1"/>
                </a:solidFill>
                <a:latin typeface="Arial" charset="0"/>
                <a:ea typeface="宋体" charset="-122"/>
                <a:cs typeface="+mn-cs"/>
              </a:rPr>
              <a:t>个短的间隔，称为码片</a:t>
            </a:r>
            <a:r>
              <a:rPr lang="en-US" altLang="zh-CN" sz="1200" b="0" i="0" u="none" strike="noStrike" kern="1200" baseline="0" dirty="0" smtClean="0">
                <a:solidFill>
                  <a:schemeClr val="tx1"/>
                </a:solidFill>
                <a:latin typeface="Arial" charset="0"/>
                <a:ea typeface="宋体" charset="-122"/>
                <a:cs typeface="+mn-cs"/>
              </a:rPr>
              <a:t>(chip)</a:t>
            </a:r>
            <a:r>
              <a:rPr lang="zh-CN" altLang="en-US" sz="1200" b="0" i="0" u="none" strike="noStrike" kern="1200" baseline="0" dirty="0" smtClean="0">
                <a:solidFill>
                  <a:schemeClr val="tx1"/>
                </a:solidFill>
                <a:latin typeface="Arial" charset="0"/>
                <a:ea typeface="宋体" charset="-122"/>
                <a:cs typeface="+mn-cs"/>
              </a:rPr>
              <a:t>。通常</a:t>
            </a:r>
            <a:r>
              <a:rPr lang="en-US" altLang="zh-CN" sz="1200" b="0" i="0" u="none" strike="noStrike" kern="1200" baseline="0" dirty="0" smtClean="0">
                <a:solidFill>
                  <a:schemeClr val="tx1"/>
                </a:solidFill>
                <a:latin typeface="Arial" charset="0"/>
                <a:ea typeface="宋体" charset="-122"/>
                <a:cs typeface="+mn-cs"/>
              </a:rPr>
              <a:t>m </a:t>
            </a:r>
            <a:r>
              <a:rPr lang="zh-CN" altLang="en-US" sz="1200" b="0" i="0" u="none" strike="noStrike" kern="1200" baseline="0" dirty="0" smtClean="0">
                <a:solidFill>
                  <a:schemeClr val="tx1"/>
                </a:solidFill>
                <a:latin typeface="Arial" charset="0"/>
                <a:ea typeface="宋体" charset="-122"/>
                <a:cs typeface="+mn-cs"/>
              </a:rPr>
              <a:t>的值是</a:t>
            </a:r>
            <a:r>
              <a:rPr lang="en-US" altLang="zh-CN" sz="1200" b="0" i="0" u="none" strike="noStrike" kern="1200" baseline="0" dirty="0" smtClean="0">
                <a:solidFill>
                  <a:schemeClr val="tx1"/>
                </a:solidFill>
                <a:latin typeface="Arial" charset="0"/>
                <a:ea typeface="宋体" charset="-122"/>
                <a:cs typeface="+mn-cs"/>
              </a:rPr>
              <a:t>64 </a:t>
            </a:r>
            <a:r>
              <a:rPr lang="zh-CN" altLang="en-US" sz="1200" b="0" i="0" u="none" strike="noStrike" kern="1200" baseline="0" dirty="0" smtClean="0">
                <a:solidFill>
                  <a:schemeClr val="tx1"/>
                </a:solidFill>
                <a:latin typeface="Arial" charset="0"/>
                <a:ea typeface="宋体" charset="-122"/>
                <a:cs typeface="+mn-cs"/>
              </a:rPr>
              <a:t>或</a:t>
            </a:r>
            <a:r>
              <a:rPr lang="en-US" altLang="zh-CN" sz="1200" b="0" i="0" u="none" strike="noStrike" kern="1200" baseline="0" dirty="0" smtClean="0">
                <a:solidFill>
                  <a:schemeClr val="tx1"/>
                </a:solidFill>
                <a:latin typeface="Arial" charset="0"/>
                <a:ea typeface="宋体" charset="-122"/>
                <a:cs typeface="+mn-cs"/>
              </a:rPr>
              <a:t>128 </a:t>
            </a:r>
            <a:r>
              <a:rPr lang="zh-CN" altLang="en-US" sz="1200" b="0" i="0" u="none" strike="noStrike" kern="1200" baseline="0" dirty="0" smtClean="0">
                <a:solidFill>
                  <a:schemeClr val="tx1"/>
                </a:solidFill>
                <a:latin typeface="Arial" charset="0"/>
                <a:ea typeface="宋体" charset="-122"/>
                <a:cs typeface="+mn-cs"/>
              </a:rPr>
              <a:t>。在下面的原理性说明中，为了画图简单起见，我们设</a:t>
            </a:r>
            <a:r>
              <a:rPr lang="en-US" altLang="zh-CN" sz="1200" b="0" i="0" u="none" strike="noStrike" kern="1200" baseline="0" dirty="0" smtClean="0">
                <a:solidFill>
                  <a:schemeClr val="tx1"/>
                </a:solidFill>
                <a:latin typeface="Arial" charset="0"/>
                <a:ea typeface="宋体" charset="-122"/>
                <a:cs typeface="+mn-cs"/>
              </a:rPr>
              <a:t>m </a:t>
            </a:r>
            <a:r>
              <a:rPr lang="zh-CN" altLang="en-US" sz="1200" b="0" i="0" u="none" strike="noStrike" kern="1200" baseline="0" dirty="0" smtClean="0">
                <a:solidFill>
                  <a:schemeClr val="tx1"/>
                </a:solidFill>
                <a:latin typeface="Arial" charset="0"/>
                <a:ea typeface="宋体" charset="-122"/>
                <a:cs typeface="+mn-cs"/>
              </a:rPr>
              <a:t>为</a:t>
            </a:r>
            <a:r>
              <a:rPr lang="en-US" altLang="zh-CN" sz="1200" b="0" i="0" u="none" strike="noStrike" kern="1200" baseline="0" dirty="0" smtClean="0">
                <a:solidFill>
                  <a:schemeClr val="tx1"/>
                </a:solidFill>
                <a:latin typeface="Arial" charset="0"/>
                <a:ea typeface="宋体" charset="-122"/>
                <a:cs typeface="+mn-cs"/>
              </a:rPr>
              <a:t>8 </a:t>
            </a:r>
            <a:r>
              <a:rPr lang="zh-CN" altLang="en-US" sz="1200" b="0" i="0" u="none" strike="noStrike" kern="1200" baseline="0" dirty="0" smtClean="0">
                <a:solidFill>
                  <a:schemeClr val="tx1"/>
                </a:solidFill>
                <a:latin typeface="Arial" charset="0"/>
                <a:ea typeface="宋体" charset="-122"/>
                <a:cs typeface="+mn-cs"/>
              </a:rPr>
              <a:t>。</a:t>
            </a:r>
          </a:p>
          <a:p>
            <a:r>
              <a:rPr lang="zh-CN" altLang="en-US" sz="1200" b="0" i="0" u="none" strike="noStrike" kern="1200" baseline="0" dirty="0" smtClean="0">
                <a:solidFill>
                  <a:schemeClr val="tx1"/>
                </a:solidFill>
                <a:latin typeface="Arial" charset="0"/>
                <a:ea typeface="宋体" charset="-122"/>
                <a:cs typeface="+mn-cs"/>
              </a:rPr>
              <a:t>使用</a:t>
            </a:r>
            <a:r>
              <a:rPr lang="en-US" altLang="zh-CN" sz="1200" b="0" i="0" u="none" strike="noStrike" kern="1200" baseline="0" dirty="0" smtClean="0">
                <a:solidFill>
                  <a:schemeClr val="tx1"/>
                </a:solidFill>
                <a:latin typeface="Arial" charset="0"/>
                <a:ea typeface="宋体" charset="-122"/>
                <a:cs typeface="+mn-cs"/>
              </a:rPr>
              <a:t>CDMA </a:t>
            </a:r>
            <a:r>
              <a:rPr lang="zh-CN" altLang="en-US" sz="1200" b="0" i="0" u="none" strike="noStrike" kern="1200" baseline="0" dirty="0" smtClean="0">
                <a:solidFill>
                  <a:schemeClr val="tx1"/>
                </a:solidFill>
                <a:latin typeface="Arial" charset="0"/>
                <a:ea typeface="宋体" charset="-122"/>
                <a:cs typeface="+mn-cs"/>
              </a:rPr>
              <a:t>的每一个站被指派一个唯一的</a:t>
            </a:r>
            <a:r>
              <a:rPr lang="en-US" altLang="zh-CN" sz="1200" b="0" i="0" u="none" strike="noStrike" kern="1200" baseline="0" dirty="0" smtClean="0">
                <a:solidFill>
                  <a:schemeClr val="tx1"/>
                </a:solidFill>
                <a:latin typeface="Arial" charset="0"/>
                <a:ea typeface="宋体" charset="-122"/>
                <a:cs typeface="+mn-cs"/>
              </a:rPr>
              <a:t>m bit </a:t>
            </a:r>
            <a:r>
              <a:rPr lang="zh-CN" altLang="en-US" sz="1200" b="0" i="0" u="none" strike="noStrike" kern="1200" baseline="0" dirty="0" smtClean="0">
                <a:solidFill>
                  <a:schemeClr val="tx1"/>
                </a:solidFill>
                <a:latin typeface="Arial" charset="0"/>
                <a:ea typeface="宋体" charset="-122"/>
                <a:cs typeface="+mn-cs"/>
              </a:rPr>
              <a:t>码片序列</a:t>
            </a:r>
            <a:r>
              <a:rPr lang="en-US" altLang="zh-CN" sz="1200" b="0" i="0" u="none" strike="noStrike" kern="1200" baseline="0" dirty="0" smtClean="0">
                <a:solidFill>
                  <a:schemeClr val="tx1"/>
                </a:solidFill>
                <a:latin typeface="Arial" charset="0"/>
                <a:ea typeface="宋体" charset="-122"/>
                <a:cs typeface="+mn-cs"/>
              </a:rPr>
              <a:t>(chip sequence)</a:t>
            </a:r>
            <a:r>
              <a:rPr lang="zh-CN" altLang="en-US" sz="1200" b="0" i="0" u="none" strike="noStrike" kern="1200" baseline="0" dirty="0" smtClean="0">
                <a:solidFill>
                  <a:schemeClr val="tx1"/>
                </a:solidFill>
                <a:latin typeface="Arial" charset="0"/>
                <a:ea typeface="宋体" charset="-122"/>
                <a:cs typeface="+mn-cs"/>
              </a:rPr>
              <a:t>。一个站如果要发送比特</a:t>
            </a:r>
            <a:r>
              <a:rPr lang="en-US" altLang="zh-CN" sz="1200" b="0" i="0" u="none" strike="noStrike" kern="1200" baseline="0" dirty="0" smtClean="0">
                <a:solidFill>
                  <a:schemeClr val="tx1"/>
                </a:solidFill>
                <a:latin typeface="Arial" charset="0"/>
                <a:ea typeface="宋体" charset="-122"/>
                <a:cs typeface="+mn-cs"/>
              </a:rPr>
              <a:t>1 </a:t>
            </a:r>
            <a:r>
              <a:rPr lang="zh-CN" altLang="en-US" sz="1200" b="0" i="0" u="none" strike="noStrike" kern="1200" baseline="0" dirty="0" smtClean="0">
                <a:solidFill>
                  <a:schemeClr val="tx1"/>
                </a:solidFill>
                <a:latin typeface="Arial" charset="0"/>
                <a:ea typeface="宋体" charset="-122"/>
                <a:cs typeface="+mn-cs"/>
              </a:rPr>
              <a:t>，则发送它自己的</a:t>
            </a:r>
            <a:r>
              <a:rPr lang="en-US" altLang="zh-CN" sz="1200" b="0" i="0" u="none" strike="noStrike" kern="1200" baseline="0" dirty="0" smtClean="0">
                <a:solidFill>
                  <a:schemeClr val="tx1"/>
                </a:solidFill>
                <a:latin typeface="Arial" charset="0"/>
                <a:ea typeface="宋体" charset="-122"/>
                <a:cs typeface="+mn-cs"/>
              </a:rPr>
              <a:t>m bit </a:t>
            </a:r>
            <a:r>
              <a:rPr lang="zh-CN" altLang="en-US" sz="1200" b="0" i="0" u="none" strike="noStrike" kern="1200" baseline="0" dirty="0" smtClean="0">
                <a:solidFill>
                  <a:schemeClr val="tx1"/>
                </a:solidFill>
                <a:latin typeface="Arial" charset="0"/>
                <a:ea typeface="宋体" charset="-122"/>
                <a:cs typeface="+mn-cs"/>
              </a:rPr>
              <a:t>码片序列。如果要发送比特</a:t>
            </a:r>
            <a:r>
              <a:rPr lang="en-US" altLang="zh-CN" sz="1200" b="0" i="0" u="none" strike="noStrike" kern="1200" baseline="0" dirty="0" smtClean="0">
                <a:solidFill>
                  <a:schemeClr val="tx1"/>
                </a:solidFill>
                <a:latin typeface="Arial" charset="0"/>
                <a:ea typeface="宋体" charset="-122"/>
                <a:cs typeface="+mn-cs"/>
              </a:rPr>
              <a:t>0 </a:t>
            </a:r>
            <a:r>
              <a:rPr lang="zh-CN" altLang="en-US" sz="1200" b="0" i="0" u="none" strike="noStrike" kern="1200" baseline="0" dirty="0" smtClean="0">
                <a:solidFill>
                  <a:schemeClr val="tx1"/>
                </a:solidFill>
                <a:latin typeface="Arial" charset="0"/>
                <a:ea typeface="宋体" charset="-122"/>
                <a:cs typeface="+mn-cs"/>
              </a:rPr>
              <a:t>，则发送该码片序列的二进制反码。例如，指派给</a:t>
            </a:r>
            <a:r>
              <a:rPr lang="en-US" altLang="zh-CN" sz="1200" b="0" i="0" u="none" strike="noStrike" kern="1200" baseline="0" dirty="0" smtClean="0">
                <a:solidFill>
                  <a:schemeClr val="tx1"/>
                </a:solidFill>
                <a:latin typeface="Arial" charset="0"/>
                <a:ea typeface="宋体" charset="-122"/>
                <a:cs typeface="+mn-cs"/>
              </a:rPr>
              <a:t>S </a:t>
            </a:r>
            <a:r>
              <a:rPr lang="zh-CN" altLang="en-US" sz="1200" b="0" i="0" u="none" strike="noStrike" kern="1200" baseline="0" dirty="0" smtClean="0">
                <a:solidFill>
                  <a:schemeClr val="tx1"/>
                </a:solidFill>
                <a:latin typeface="Arial" charset="0"/>
                <a:ea typeface="宋体" charset="-122"/>
                <a:cs typeface="+mn-cs"/>
              </a:rPr>
              <a:t>站的</a:t>
            </a:r>
            <a:r>
              <a:rPr lang="en-US" altLang="zh-CN" sz="1200" b="0" i="0" u="none" strike="noStrike" kern="1200" baseline="0" dirty="0" smtClean="0">
                <a:solidFill>
                  <a:schemeClr val="tx1"/>
                </a:solidFill>
                <a:latin typeface="Arial" charset="0"/>
                <a:ea typeface="宋体" charset="-122"/>
                <a:cs typeface="+mn-cs"/>
              </a:rPr>
              <a:t>8 bit </a:t>
            </a:r>
            <a:r>
              <a:rPr lang="zh-CN" altLang="en-US" sz="1200" b="0" i="0" u="none" strike="noStrike" kern="1200" baseline="0" dirty="0" smtClean="0">
                <a:solidFill>
                  <a:schemeClr val="tx1"/>
                </a:solidFill>
                <a:latin typeface="Arial" charset="0"/>
                <a:ea typeface="宋体" charset="-122"/>
                <a:cs typeface="+mn-cs"/>
              </a:rPr>
              <a:t>码片序列是</a:t>
            </a:r>
            <a:r>
              <a:rPr lang="en-US" altLang="zh-CN" sz="1200" b="0" i="0" u="none" strike="noStrike" kern="1200" baseline="0" dirty="0" smtClean="0">
                <a:solidFill>
                  <a:schemeClr val="tx1"/>
                </a:solidFill>
                <a:latin typeface="Arial" charset="0"/>
                <a:ea typeface="宋体" charset="-122"/>
                <a:cs typeface="+mn-cs"/>
              </a:rPr>
              <a:t>00011011 </a:t>
            </a:r>
            <a:r>
              <a:rPr lang="zh-CN" altLang="en-US" sz="1200" b="0" i="0" u="none" strike="noStrike" kern="1200" baseline="0" dirty="0" smtClean="0">
                <a:solidFill>
                  <a:schemeClr val="tx1"/>
                </a:solidFill>
                <a:latin typeface="Arial" charset="0"/>
                <a:ea typeface="宋体" charset="-122"/>
                <a:cs typeface="+mn-cs"/>
              </a:rPr>
              <a:t>。当</a:t>
            </a:r>
            <a:r>
              <a:rPr lang="en-US" altLang="zh-CN" sz="1200" b="0" i="0" u="none" strike="noStrike" kern="1200" baseline="0" dirty="0" smtClean="0">
                <a:solidFill>
                  <a:schemeClr val="tx1"/>
                </a:solidFill>
                <a:latin typeface="Arial" charset="0"/>
                <a:ea typeface="宋体" charset="-122"/>
                <a:cs typeface="+mn-cs"/>
              </a:rPr>
              <a:t>S </a:t>
            </a:r>
            <a:r>
              <a:rPr lang="zh-CN" altLang="en-US" sz="1200" b="0" i="0" u="none" strike="noStrike" kern="1200" baseline="0" dirty="0" smtClean="0">
                <a:solidFill>
                  <a:schemeClr val="tx1"/>
                </a:solidFill>
                <a:latin typeface="Arial" charset="0"/>
                <a:ea typeface="宋体" charset="-122"/>
                <a:cs typeface="+mn-cs"/>
              </a:rPr>
              <a:t>发送比特</a:t>
            </a:r>
            <a:r>
              <a:rPr lang="en-US" altLang="zh-CN" sz="1200" b="0" i="0" u="none" strike="noStrike" kern="1200" baseline="0" dirty="0" smtClean="0">
                <a:solidFill>
                  <a:schemeClr val="tx1"/>
                </a:solidFill>
                <a:latin typeface="Arial" charset="0"/>
                <a:ea typeface="宋体" charset="-122"/>
                <a:cs typeface="+mn-cs"/>
              </a:rPr>
              <a:t>1 </a:t>
            </a:r>
            <a:r>
              <a:rPr lang="zh-CN" altLang="en-US" sz="1200" b="0" i="0" u="none" strike="noStrike" kern="1200" baseline="0" dirty="0" smtClean="0">
                <a:solidFill>
                  <a:schemeClr val="tx1"/>
                </a:solidFill>
                <a:latin typeface="Arial" charset="0"/>
                <a:ea typeface="宋体" charset="-122"/>
                <a:cs typeface="+mn-cs"/>
              </a:rPr>
              <a:t>时，它就发送序列</a:t>
            </a:r>
            <a:r>
              <a:rPr lang="en-US" altLang="zh-CN" sz="1200" b="0" i="0" u="none" strike="noStrike" kern="1200" baseline="0" dirty="0" smtClean="0">
                <a:solidFill>
                  <a:schemeClr val="tx1"/>
                </a:solidFill>
                <a:latin typeface="Arial" charset="0"/>
                <a:ea typeface="宋体" charset="-122"/>
                <a:cs typeface="+mn-cs"/>
              </a:rPr>
              <a:t>00011011</a:t>
            </a:r>
            <a:r>
              <a:rPr lang="zh-CN" altLang="en-US" sz="1200" b="0" i="0" u="none" strike="noStrike" kern="1200" baseline="0" dirty="0" smtClean="0">
                <a:solidFill>
                  <a:schemeClr val="tx1"/>
                </a:solidFill>
                <a:latin typeface="Arial" charset="0"/>
                <a:ea typeface="宋体" charset="-122"/>
                <a:cs typeface="+mn-cs"/>
              </a:rPr>
              <a:t>，而当</a:t>
            </a:r>
            <a:r>
              <a:rPr lang="en-US" altLang="zh-CN" sz="1200" b="0" i="0" u="none" strike="noStrike" kern="1200" baseline="0" dirty="0" smtClean="0">
                <a:solidFill>
                  <a:schemeClr val="tx1"/>
                </a:solidFill>
                <a:latin typeface="Arial" charset="0"/>
                <a:ea typeface="宋体" charset="-122"/>
                <a:cs typeface="+mn-cs"/>
              </a:rPr>
              <a:t>S </a:t>
            </a:r>
            <a:r>
              <a:rPr lang="zh-CN" altLang="en-US" sz="1200" b="0" i="0" u="none" strike="noStrike" kern="1200" baseline="0" dirty="0" smtClean="0">
                <a:solidFill>
                  <a:schemeClr val="tx1"/>
                </a:solidFill>
                <a:latin typeface="Arial" charset="0"/>
                <a:ea typeface="宋体" charset="-122"/>
                <a:cs typeface="+mn-cs"/>
              </a:rPr>
              <a:t>发送比特</a:t>
            </a:r>
            <a:r>
              <a:rPr lang="en-US" altLang="zh-CN" sz="1200" b="0" i="0" u="none" strike="noStrike" kern="1200" baseline="0" dirty="0" smtClean="0">
                <a:solidFill>
                  <a:schemeClr val="tx1"/>
                </a:solidFill>
                <a:latin typeface="Arial" charset="0"/>
                <a:ea typeface="宋体" charset="-122"/>
                <a:cs typeface="+mn-cs"/>
              </a:rPr>
              <a:t>O </a:t>
            </a:r>
            <a:r>
              <a:rPr lang="zh-CN" altLang="en-US" sz="1200" b="0" i="0" u="none" strike="noStrike" kern="1200" baseline="0" dirty="0" smtClean="0">
                <a:solidFill>
                  <a:schemeClr val="tx1"/>
                </a:solidFill>
                <a:latin typeface="Arial" charset="0"/>
                <a:ea typeface="宋体" charset="-122"/>
                <a:cs typeface="+mn-cs"/>
              </a:rPr>
              <a:t>时，就发送</a:t>
            </a:r>
            <a:r>
              <a:rPr lang="en-US" altLang="zh-CN" sz="1200" b="0" i="0" u="none" strike="noStrike" kern="1200" baseline="0" dirty="0" smtClean="0">
                <a:solidFill>
                  <a:schemeClr val="tx1"/>
                </a:solidFill>
                <a:latin typeface="Arial" charset="0"/>
                <a:ea typeface="宋体" charset="-122"/>
                <a:cs typeface="+mn-cs"/>
              </a:rPr>
              <a:t>11100100</a:t>
            </a:r>
          </a:p>
          <a:p>
            <a:r>
              <a:rPr lang="zh-CN" altLang="en-US" sz="1200" b="0" i="0" u="none" strike="noStrike" kern="1200" baseline="0" dirty="0" smtClean="0">
                <a:solidFill>
                  <a:schemeClr val="tx1"/>
                </a:solidFill>
                <a:latin typeface="Arial" charset="0"/>
                <a:ea typeface="宋体" charset="-122"/>
                <a:cs typeface="+mn-cs"/>
              </a:rPr>
              <a:t>现假定</a:t>
            </a:r>
            <a:r>
              <a:rPr lang="en-US" altLang="zh-CN" sz="1200" b="0" i="0" u="none" strike="noStrike" kern="1200" baseline="0" dirty="0" smtClean="0">
                <a:solidFill>
                  <a:schemeClr val="tx1"/>
                </a:solidFill>
                <a:latin typeface="Arial" charset="0"/>
                <a:ea typeface="宋体" charset="-122"/>
                <a:cs typeface="+mn-cs"/>
              </a:rPr>
              <a:t>S </a:t>
            </a:r>
            <a:r>
              <a:rPr lang="zh-CN" altLang="en-US" sz="1200" b="0" i="0" u="none" strike="noStrike" kern="1200" baseline="0" dirty="0" smtClean="0">
                <a:solidFill>
                  <a:schemeClr val="tx1"/>
                </a:solidFill>
                <a:latin typeface="Arial" charset="0"/>
                <a:ea typeface="宋体" charset="-122"/>
                <a:cs typeface="+mn-cs"/>
              </a:rPr>
              <a:t>站要发送信息的数据率为</a:t>
            </a:r>
            <a:r>
              <a:rPr lang="en-US" altLang="zh-CN" sz="1200" b="0" i="0" u="none" strike="noStrike" kern="1200" baseline="0" dirty="0" smtClean="0">
                <a:solidFill>
                  <a:schemeClr val="tx1"/>
                </a:solidFill>
                <a:latin typeface="Arial" charset="0"/>
                <a:ea typeface="宋体" charset="-122"/>
                <a:cs typeface="+mn-cs"/>
              </a:rPr>
              <a:t>b b/s </a:t>
            </a:r>
            <a:r>
              <a:rPr lang="zh-CN" altLang="en-US" sz="1200" b="0" i="0" u="none" strike="noStrike" kern="1200" baseline="0" dirty="0" smtClean="0">
                <a:solidFill>
                  <a:schemeClr val="tx1"/>
                </a:solidFill>
                <a:latin typeface="Arial" charset="0"/>
                <a:ea typeface="宋体" charset="-122"/>
                <a:cs typeface="+mn-cs"/>
              </a:rPr>
              <a:t>。由于每一个比特要转换成</a:t>
            </a:r>
            <a:r>
              <a:rPr lang="en-US" altLang="zh-CN" sz="1200" b="0" i="0" u="none" strike="noStrike" kern="1200" baseline="0" dirty="0" smtClean="0">
                <a:solidFill>
                  <a:schemeClr val="tx1"/>
                </a:solidFill>
                <a:latin typeface="Arial" charset="0"/>
                <a:ea typeface="宋体" charset="-122"/>
                <a:cs typeface="+mn-cs"/>
              </a:rPr>
              <a:t>m </a:t>
            </a:r>
            <a:r>
              <a:rPr lang="zh-CN" altLang="en-US" sz="1200" b="0" i="0" u="none" strike="noStrike" kern="1200" baseline="0" dirty="0" smtClean="0">
                <a:solidFill>
                  <a:schemeClr val="tx1"/>
                </a:solidFill>
                <a:latin typeface="Arial" charset="0"/>
                <a:ea typeface="宋体" charset="-122"/>
                <a:cs typeface="+mn-cs"/>
              </a:rPr>
              <a:t>个比特的码片，因此</a:t>
            </a:r>
            <a:r>
              <a:rPr lang="en-US" altLang="zh-CN" sz="1200" b="0" i="0" u="none" strike="noStrike" kern="1200" baseline="0" dirty="0" smtClean="0">
                <a:solidFill>
                  <a:schemeClr val="tx1"/>
                </a:solidFill>
                <a:latin typeface="Arial" charset="0"/>
                <a:ea typeface="宋体" charset="-122"/>
                <a:cs typeface="+mn-cs"/>
              </a:rPr>
              <a:t>S </a:t>
            </a:r>
            <a:r>
              <a:rPr lang="zh-CN" altLang="en-US" sz="1200" b="0" i="0" u="none" strike="noStrike" kern="1200" baseline="0" dirty="0" smtClean="0">
                <a:solidFill>
                  <a:schemeClr val="tx1"/>
                </a:solidFill>
                <a:latin typeface="Arial" charset="0"/>
                <a:ea typeface="宋体" charset="-122"/>
                <a:cs typeface="+mn-cs"/>
              </a:rPr>
              <a:t>站实际上发送的数据率提高到</a:t>
            </a:r>
            <a:r>
              <a:rPr lang="en-US" altLang="zh-CN" sz="1200" b="0" i="0" u="none" strike="noStrike" kern="1200" baseline="0" dirty="0" err="1" smtClean="0">
                <a:solidFill>
                  <a:schemeClr val="tx1"/>
                </a:solidFill>
                <a:latin typeface="Arial" charset="0"/>
                <a:ea typeface="宋体" charset="-122"/>
                <a:cs typeface="+mn-cs"/>
              </a:rPr>
              <a:t>mb</a:t>
            </a:r>
            <a:r>
              <a:rPr lang="en-US" altLang="zh-CN" sz="1200" b="0" i="0" u="none" strike="noStrike" kern="1200" baseline="0" dirty="0" smtClean="0">
                <a:solidFill>
                  <a:schemeClr val="tx1"/>
                </a:solidFill>
                <a:latin typeface="Arial" charset="0"/>
                <a:ea typeface="宋体" charset="-122"/>
                <a:cs typeface="+mn-cs"/>
              </a:rPr>
              <a:t> b/s </a:t>
            </a:r>
            <a:r>
              <a:rPr lang="zh-CN" altLang="en-US" sz="1200" b="0" i="0" u="none" strike="noStrike" kern="1200" baseline="0" dirty="0" smtClean="0">
                <a:solidFill>
                  <a:schemeClr val="tx1"/>
                </a:solidFill>
                <a:latin typeface="Arial" charset="0"/>
                <a:ea typeface="宋体" charset="-122"/>
                <a:cs typeface="+mn-cs"/>
              </a:rPr>
              <a:t>， 同时</a:t>
            </a:r>
            <a:r>
              <a:rPr lang="en-US" altLang="zh-CN" sz="1200" b="0" i="0" u="none" strike="noStrike" kern="1200" baseline="0" dirty="0" smtClean="0">
                <a:solidFill>
                  <a:schemeClr val="tx1"/>
                </a:solidFill>
                <a:latin typeface="Arial" charset="0"/>
                <a:ea typeface="宋体" charset="-122"/>
                <a:cs typeface="+mn-cs"/>
              </a:rPr>
              <a:t>S </a:t>
            </a:r>
            <a:r>
              <a:rPr lang="zh-CN" altLang="en-US" sz="1200" b="0" i="0" u="none" strike="noStrike" kern="1200" baseline="0" dirty="0" smtClean="0">
                <a:solidFill>
                  <a:schemeClr val="tx1"/>
                </a:solidFill>
                <a:latin typeface="Arial" charset="0"/>
                <a:ea typeface="宋体" charset="-122"/>
                <a:cs typeface="+mn-cs"/>
              </a:rPr>
              <a:t>站所占用的频带宽度也提高到原来数值的</a:t>
            </a:r>
            <a:r>
              <a:rPr lang="en-US" altLang="zh-CN" sz="1200" b="0" i="0" u="none" strike="noStrike" kern="1200" baseline="0" dirty="0" smtClean="0">
                <a:solidFill>
                  <a:schemeClr val="tx1"/>
                </a:solidFill>
                <a:latin typeface="Arial" charset="0"/>
                <a:ea typeface="宋体" charset="-122"/>
                <a:cs typeface="+mn-cs"/>
              </a:rPr>
              <a:t>m </a:t>
            </a:r>
            <a:r>
              <a:rPr lang="zh-CN" altLang="en-US" sz="1200" b="0" i="0" u="none" strike="noStrike" kern="1200" baseline="0" dirty="0" smtClean="0">
                <a:solidFill>
                  <a:schemeClr val="tx1"/>
                </a:solidFill>
                <a:latin typeface="Arial" charset="0"/>
                <a:ea typeface="宋体" charset="-122"/>
                <a:cs typeface="+mn-cs"/>
              </a:rPr>
              <a:t>倍。这种通信方式是扩频</a:t>
            </a:r>
            <a:r>
              <a:rPr lang="en-US" altLang="zh-CN" sz="1200" b="0" i="0" u="none" strike="noStrike" kern="1200" baseline="0" dirty="0" smtClean="0">
                <a:solidFill>
                  <a:schemeClr val="tx1"/>
                </a:solidFill>
                <a:latin typeface="Arial" charset="0"/>
                <a:ea typeface="宋体" charset="-122"/>
                <a:cs typeface="+mn-cs"/>
              </a:rPr>
              <a:t>(spread spectrum)</a:t>
            </a:r>
            <a:r>
              <a:rPr lang="zh-CN" altLang="en-US" sz="1200" b="0" i="0" u="none" strike="noStrike" kern="1200" baseline="0" dirty="0" smtClean="0">
                <a:solidFill>
                  <a:schemeClr val="tx1"/>
                </a:solidFill>
                <a:latin typeface="Arial" charset="0"/>
                <a:ea typeface="宋体" charset="-122"/>
                <a:cs typeface="+mn-cs"/>
              </a:rPr>
              <a:t>通信中的一种。</a:t>
            </a:r>
            <a:endParaRPr lang="en-US" altLang="zh-CN" sz="1200" b="0" i="0" u="none" strike="noStrike" kern="1200" baseline="0" dirty="0" smtClean="0">
              <a:solidFill>
                <a:schemeClr val="tx1"/>
              </a:solidFill>
              <a:latin typeface="Arial" charset="0"/>
              <a:ea typeface="宋体" charset="-122"/>
              <a:cs typeface="+mn-cs"/>
            </a:endParaRPr>
          </a:p>
          <a:p>
            <a:r>
              <a:rPr lang="zh-CN" altLang="en-US" sz="1200" b="0" i="0" kern="1200" dirty="0" smtClean="0">
                <a:solidFill>
                  <a:schemeClr val="tx1"/>
                </a:solidFill>
                <a:effectLst/>
                <a:latin typeface="Arial" charset="0"/>
                <a:ea typeface="宋体" charset="-122"/>
                <a:cs typeface="+mn-cs"/>
              </a:rPr>
              <a:t>白噪声是指功率谱密度在整个</a:t>
            </a:r>
            <a:r>
              <a:rPr lang="zh-CN" altLang="en-US" sz="1200" b="0" i="0" u="sng" kern="1200" dirty="0" smtClean="0">
                <a:solidFill>
                  <a:schemeClr val="tx1"/>
                </a:solidFill>
                <a:effectLst/>
                <a:latin typeface="Arial" charset="0"/>
                <a:ea typeface="宋体" charset="-122"/>
                <a:cs typeface="+mn-cs"/>
                <a:hlinkClick r:id="rId3"/>
              </a:rPr>
              <a:t>频域</a:t>
            </a:r>
            <a:r>
              <a:rPr lang="zh-CN" altLang="en-US" sz="1200" b="0" i="0" kern="1200" dirty="0" smtClean="0">
                <a:solidFill>
                  <a:schemeClr val="tx1"/>
                </a:solidFill>
                <a:effectLst/>
                <a:latin typeface="Arial" charset="0"/>
                <a:ea typeface="宋体" charset="-122"/>
                <a:cs typeface="+mn-cs"/>
              </a:rPr>
              <a:t>内均匀分布的噪声。 所有</a:t>
            </a:r>
            <a:r>
              <a:rPr lang="zh-CN" altLang="en-US" sz="1200" b="0" i="0" u="sng" kern="1200" dirty="0" smtClean="0">
                <a:solidFill>
                  <a:schemeClr val="tx1"/>
                </a:solidFill>
                <a:effectLst/>
                <a:latin typeface="Arial" charset="0"/>
                <a:ea typeface="宋体" charset="-122"/>
                <a:cs typeface="+mn-cs"/>
                <a:hlinkClick r:id="rId4"/>
              </a:rPr>
              <a:t>频率</a:t>
            </a:r>
            <a:r>
              <a:rPr lang="zh-CN" altLang="en-US" sz="1200" b="0" i="0" kern="1200" dirty="0" smtClean="0">
                <a:solidFill>
                  <a:schemeClr val="tx1"/>
                </a:solidFill>
                <a:effectLst/>
                <a:latin typeface="Arial" charset="0"/>
                <a:ea typeface="宋体" charset="-122"/>
                <a:cs typeface="+mn-cs"/>
              </a:rPr>
              <a:t>具有相同能量的随机噪声称为白噪声。从我们</a:t>
            </a:r>
            <a:r>
              <a:rPr lang="zh-CN" altLang="en-US" sz="1200" b="0" i="0" u="sng" kern="1200" dirty="0" smtClean="0">
                <a:solidFill>
                  <a:schemeClr val="tx1"/>
                </a:solidFill>
                <a:effectLst/>
                <a:latin typeface="Arial" charset="0"/>
                <a:ea typeface="宋体" charset="-122"/>
                <a:cs typeface="+mn-cs"/>
                <a:hlinkClick r:id="rId5"/>
              </a:rPr>
              <a:t>耳朵</a:t>
            </a:r>
            <a:r>
              <a:rPr lang="zh-CN" altLang="en-US" sz="1200" b="0" i="0" kern="1200" dirty="0" smtClean="0">
                <a:solidFill>
                  <a:schemeClr val="tx1"/>
                </a:solidFill>
                <a:effectLst/>
                <a:latin typeface="Arial" charset="0"/>
                <a:ea typeface="宋体" charset="-122"/>
                <a:cs typeface="+mn-cs"/>
              </a:rPr>
              <a:t>的频率响应听起来它是非常明亮的“咝”声（每高一个八度，频率就升高一倍。因此高频率区的能量也显著增强）。</a:t>
            </a:r>
            <a:endParaRPr lang="en-US" altLang="zh-CN" sz="1200" b="0" i="0" u="none" strike="noStrike" kern="1200" baseline="0" dirty="0" smtClean="0">
              <a:solidFill>
                <a:schemeClr val="tx1"/>
              </a:solidFill>
              <a:latin typeface="Arial" charset="0"/>
              <a:ea typeface="宋体" charset="-122"/>
              <a:cs typeface="+mn-cs"/>
            </a:endParaRPr>
          </a:p>
        </p:txBody>
      </p:sp>
    </p:spTree>
    <p:extLst>
      <p:ext uri="{BB962C8B-B14F-4D97-AF65-F5344CB8AC3E}">
        <p14:creationId xmlns:p14="http://schemas.microsoft.com/office/powerpoint/2010/main" val="41112611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6D33282-54C3-4993-9629-FE7ECA6CAE46}" type="slidenum">
              <a:rPr lang="zh-CN" altLang="en-US" smtClean="0">
                <a:latin typeface="Tahoma" pitchFamily="34" charset="0"/>
              </a:rPr>
              <a:pPr eaLnBrk="1" hangingPunct="1"/>
              <a:t>64</a:t>
            </a:fld>
            <a:endParaRPr lang="en-US" altLang="zh-CN" smtClean="0">
              <a:latin typeface="Tahoma" pitchFamily="34"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单向通信：电视广播</a:t>
            </a:r>
            <a:endParaRPr lang="en-US" altLang="zh-CN" dirty="0" smtClean="0"/>
          </a:p>
          <a:p>
            <a:pPr eaLnBrk="1" hangingPunct="1"/>
            <a:r>
              <a:rPr lang="zh-CN" altLang="en-US" dirty="0" smtClean="0"/>
              <a:t>双向交替通信：</a:t>
            </a:r>
            <a:endParaRPr lang="en-US" altLang="zh-CN" dirty="0" smtClean="0"/>
          </a:p>
          <a:p>
            <a:pPr eaLnBrk="1" hangingPunct="1"/>
            <a:r>
              <a:rPr lang="zh-CN" altLang="en-US" dirty="0" smtClean="0"/>
              <a:t>双向同时通信</a:t>
            </a:r>
            <a:endParaRPr lang="en-US" altLang="zh-CN" dirty="0" smtClean="0"/>
          </a:p>
          <a:p>
            <a:pPr eaLnBrk="1" hangingPunct="1"/>
            <a:r>
              <a:rPr lang="zh-CN" altLang="en-US" dirty="0" smtClean="0"/>
              <a:t>有时也用单工表示双向交替通信</a:t>
            </a:r>
            <a:endParaRPr lang="en-US" altLang="zh-CN" dirty="0" smtClean="0"/>
          </a:p>
          <a:p>
            <a:pPr eaLnBrk="1" hangingPunct="1"/>
            <a:endParaRPr lang="zh-CN" altLang="en-US" dirty="0" smtClean="0"/>
          </a:p>
        </p:txBody>
      </p:sp>
    </p:spTree>
    <p:extLst>
      <p:ext uri="{BB962C8B-B14F-4D97-AF65-F5344CB8AC3E}">
        <p14:creationId xmlns:p14="http://schemas.microsoft.com/office/powerpoint/2010/main" val="23873349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19FA083-20DF-4CB2-B0B7-5B402F08A159}" type="slidenum">
              <a:rPr lang="zh-CN" altLang="en-US" smtClean="0">
                <a:latin typeface="Tahoma" pitchFamily="34" charset="0"/>
              </a:rPr>
              <a:pPr eaLnBrk="1" hangingPunct="1"/>
              <a:t>65</a:t>
            </a:fld>
            <a:endParaRPr lang="en-US" altLang="zh-CN" smtClean="0">
              <a:latin typeface="Tahoma" pitchFamily="34"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串行里面又有同步和异步</a:t>
            </a:r>
            <a:endParaRPr lang="en-US" altLang="zh-CN" dirty="0" smtClean="0"/>
          </a:p>
          <a:p>
            <a:pPr eaLnBrk="1" hangingPunct="1"/>
            <a:r>
              <a:rPr lang="zh-CN" altLang="en-US" dirty="0" smtClean="0"/>
              <a:t>同步：通信双方的传输过程同时进行</a:t>
            </a:r>
            <a:endParaRPr lang="en-US" altLang="zh-CN" dirty="0" smtClean="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异步：通信双方没有相同的时钟参考。但是数据传输速率一致。每个字符之间异步，但是每个字符内部每个位同步。</a:t>
            </a:r>
            <a:endParaRPr lang="en-US" altLang="zh-CN" dirty="0" smtClean="0"/>
          </a:p>
          <a:p>
            <a:pPr eaLnBrk="1" hangingPunct="1"/>
            <a:endParaRPr lang="zh-CN" altLang="en-US" dirty="0" smtClean="0"/>
          </a:p>
        </p:txBody>
      </p:sp>
    </p:spTree>
    <p:extLst>
      <p:ext uri="{BB962C8B-B14F-4D97-AF65-F5344CB8AC3E}">
        <p14:creationId xmlns:p14="http://schemas.microsoft.com/office/powerpoint/2010/main" val="1736225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BA50313-A710-464F-BC0D-9C90FA41DD19}" type="slidenum">
              <a:rPr lang="zh-CN" altLang="en-US" smtClean="0">
                <a:latin typeface="Tahoma" pitchFamily="34" charset="0"/>
              </a:rPr>
              <a:pPr eaLnBrk="1" hangingPunct="1"/>
              <a:t>66</a:t>
            </a:fld>
            <a:endParaRPr lang="en-US" altLang="zh-CN" smtClean="0">
              <a:latin typeface="Tahoma" pitchFamily="34"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9933601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a:ln/>
        </p:spPr>
      </p:sp>
      <p:sp>
        <p:nvSpPr>
          <p:cNvPr id="1515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smtClean="0"/>
          </a:p>
        </p:txBody>
      </p:sp>
      <p:sp>
        <p:nvSpPr>
          <p:cNvPr id="1515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2B04F0C-2AC9-469C-9C3F-7E9FBBBB9ABD}" type="slidenum">
              <a:rPr lang="zh-CN" altLang="en-US" smtClean="0">
                <a:latin typeface="Tahoma" pitchFamily="34" charset="0"/>
              </a:rPr>
              <a:pPr eaLnBrk="1" hangingPunct="1"/>
              <a:t>67</a:t>
            </a:fld>
            <a:endParaRPr lang="en-US" altLang="zh-CN" smtClean="0">
              <a:latin typeface="Tahoma" pitchFamily="34" charset="0"/>
            </a:endParaRPr>
          </a:p>
        </p:txBody>
      </p:sp>
    </p:spTree>
    <p:extLst>
      <p:ext uri="{BB962C8B-B14F-4D97-AF65-F5344CB8AC3E}">
        <p14:creationId xmlns:p14="http://schemas.microsoft.com/office/powerpoint/2010/main" val="3836589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C8FEC12-583C-44E7-A297-0FDBADF6E6E4}" type="slidenum">
              <a:rPr lang="zh-CN" altLang="en-US" smtClean="0">
                <a:latin typeface="Tahoma" pitchFamily="34" charset="0"/>
              </a:rPr>
              <a:pPr eaLnBrk="1" hangingPunct="1"/>
              <a:t>8</a:t>
            </a:fld>
            <a:endParaRPr lang="en-US" altLang="zh-CN" smtClean="0">
              <a:latin typeface="Tahoma" pitchFamily="34"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dirty="0" smtClean="0">
                <a:latin typeface="Tahoma" pitchFamily="34" charset="0"/>
              </a:rPr>
              <a:t>Impedance</a:t>
            </a:r>
            <a:r>
              <a:rPr lang="zh-CN" altLang="en-US" sz="1200" dirty="0" smtClean="0">
                <a:latin typeface="Tahoma" pitchFamily="34" charset="0"/>
              </a:rPr>
              <a:t>：阻抗</a:t>
            </a:r>
            <a:endParaRPr lang="zh-CN" altLang="en-US" dirty="0" smtClean="0"/>
          </a:p>
        </p:txBody>
      </p:sp>
    </p:spTree>
    <p:extLst>
      <p:ext uri="{BB962C8B-B14F-4D97-AF65-F5344CB8AC3E}">
        <p14:creationId xmlns:p14="http://schemas.microsoft.com/office/powerpoint/2010/main" val="3721161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08209AF-7543-4149-8589-353C096D9886}" type="slidenum">
              <a:rPr lang="zh-CN" altLang="en-US" smtClean="0">
                <a:latin typeface="Tahoma" pitchFamily="34" charset="0"/>
              </a:rPr>
              <a:pPr eaLnBrk="1" hangingPunct="1"/>
              <a:t>9</a:t>
            </a:fld>
            <a:endParaRPr lang="en-US" altLang="zh-CN" smtClean="0">
              <a:latin typeface="Tahoma" pitchFamily="34"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101217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924E6F0-E6B5-44D1-9B99-D38954DA5C8E}" type="slidenum">
              <a:rPr lang="zh-CN" altLang="en-US" smtClean="0">
                <a:latin typeface="Tahoma" pitchFamily="34" charset="0"/>
              </a:rPr>
              <a:pPr eaLnBrk="1" hangingPunct="1"/>
              <a:t>10</a:t>
            </a:fld>
            <a:endParaRPr lang="en-US" altLang="zh-CN" smtClean="0">
              <a:latin typeface="Tahoma" pitchFamily="3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388820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1.png"/><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T0" fmla="*/ 0 w 1000"/>
              <a:gd name="T1" fmla="*/ 0 h 1000"/>
              <a:gd name="T2" fmla="*/ 618 w 1000"/>
              <a:gd name="T3" fmla="*/ 0 h 1000"/>
              <a:gd name="T4" fmla="*/ 618 w 1000"/>
              <a:gd name="T5" fmla="*/ 1000 h 1000"/>
              <a:gd name="T6" fmla="*/ 0 w 1000"/>
              <a:gd name="T7" fmla="*/ 1000 h 1000"/>
              <a:gd name="T8" fmla="*/ 0 w 1000"/>
              <a:gd name="T9" fmla="*/ 0 h 1000"/>
              <a:gd name="T10" fmla="*/ 1000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1027074"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p>
        </p:txBody>
      </p:sp>
      <p:sp>
        <p:nvSpPr>
          <p:cNvPr id="1027075"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r>
              <a:rPr lang="zh-CN" altLang="en-US"/>
              <a:t>单击此处编辑母版副标题样式</a:t>
            </a:r>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EED928DF-B880-401E-BD00-5FE67F1FCE36}" type="slidenum">
              <a:rPr lang="zh-CN" altLang="en-US"/>
              <a:pPr>
                <a:defRPr/>
              </a:pPr>
              <a:t>‹#›</a:t>
            </a:fld>
            <a:endParaRPr lang="en-US" altLang="zh-CN"/>
          </a:p>
        </p:txBody>
      </p:sp>
    </p:spTree>
    <p:extLst>
      <p:ext uri="{BB962C8B-B14F-4D97-AF65-F5344CB8AC3E}">
        <p14:creationId xmlns:p14="http://schemas.microsoft.com/office/powerpoint/2010/main" val="1469658658"/>
      </p:ext>
    </p:extLst>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1F779572-2C45-4B20-B752-70C907ECBC5E}" type="slidenum">
              <a:rPr lang="zh-CN" altLang="en-US"/>
              <a:pPr>
                <a:defRPr/>
              </a:pPr>
              <a:t>‹#›</a:t>
            </a:fld>
            <a:endParaRPr lang="en-US" altLang="zh-CN"/>
          </a:p>
        </p:txBody>
      </p:sp>
    </p:spTree>
    <p:extLst>
      <p:ext uri="{BB962C8B-B14F-4D97-AF65-F5344CB8AC3E}">
        <p14:creationId xmlns:p14="http://schemas.microsoft.com/office/powerpoint/2010/main" val="4184951275"/>
      </p:ext>
    </p:extLst>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02A401AB-8760-4BDC-9825-2D921C553C3D}" type="slidenum">
              <a:rPr lang="zh-CN" altLang="en-US"/>
              <a:pPr>
                <a:defRPr/>
              </a:pPr>
              <a:t>‹#›</a:t>
            </a:fld>
            <a:endParaRPr lang="en-US" altLang="zh-CN"/>
          </a:p>
        </p:txBody>
      </p:sp>
    </p:spTree>
    <p:extLst>
      <p:ext uri="{BB962C8B-B14F-4D97-AF65-F5344CB8AC3E}">
        <p14:creationId xmlns:p14="http://schemas.microsoft.com/office/powerpoint/2010/main" val="1468157498"/>
      </p:ext>
    </p:extLst>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3" name="AutoShape 9"/>
          <p:cNvSpPr>
            <a:spLocks noChangeArrowheads="1"/>
          </p:cNvSpPr>
          <p:nvPr userDrawn="1"/>
        </p:nvSpPr>
        <p:spPr bwMode="auto">
          <a:xfrm>
            <a:off x="1714480" y="278605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pic>
        <p:nvPicPr>
          <p:cNvPr id="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714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2"/>
          <p:cNvGraphicFramePr>
            <a:graphicFrameLocks noChangeAspect="1"/>
          </p:cNvGraphicFramePr>
          <p:nvPr userDrawn="1"/>
        </p:nvGraphicFramePr>
        <p:xfrm>
          <a:off x="1714500" y="6127750"/>
          <a:ext cx="7429500" cy="730250"/>
        </p:xfrm>
        <a:graphic>
          <a:graphicData uri="http://schemas.openxmlformats.org/presentationml/2006/ole">
            <mc:AlternateContent xmlns:mc="http://schemas.openxmlformats.org/markup-compatibility/2006">
              <mc:Choice xmlns:v="urn:schemas-microsoft-com:vml" Requires="v">
                <p:oleObj spid="_x0000_s165954" name="位图图像" r:id="rId4" imgW="7430537" imgH="724001" progId="PBrush">
                  <p:embed/>
                </p:oleObj>
              </mc:Choice>
              <mc:Fallback>
                <p:oleObj name="位图图像" r:id="rId4" imgW="7430537" imgH="724001" progId="PBrush">
                  <p:embed/>
                  <p:pic>
                    <p:nvPicPr>
                      <p:cNvPr id="0" nam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4500" y="6127750"/>
                        <a:ext cx="74295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ctrTitle"/>
          </p:nvPr>
        </p:nvSpPr>
        <p:spPr>
          <a:xfrm>
            <a:off x="1785918" y="1214422"/>
            <a:ext cx="6672282" cy="1470025"/>
          </a:xfr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771813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51F1F94C-CB67-4739-8750-7D8ACDEEE809}" type="slidenum">
              <a:rPr lang="zh-CN" altLang="en-US"/>
              <a:pPr>
                <a:defRPr/>
              </a:pPr>
              <a:t>‹#›</a:t>
            </a:fld>
            <a:endParaRPr lang="en-US" altLang="zh-CN"/>
          </a:p>
        </p:txBody>
      </p:sp>
    </p:spTree>
    <p:extLst>
      <p:ext uri="{BB962C8B-B14F-4D97-AF65-F5344CB8AC3E}">
        <p14:creationId xmlns:p14="http://schemas.microsoft.com/office/powerpoint/2010/main" val="1566803232"/>
      </p:ext>
    </p:extLst>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A07D38DF-8405-47C8-90B9-933C8CB25F18}" type="slidenum">
              <a:rPr lang="zh-CN" altLang="en-US"/>
              <a:pPr>
                <a:defRPr/>
              </a:pPr>
              <a:t>‹#›</a:t>
            </a:fld>
            <a:endParaRPr lang="en-US" altLang="zh-CN"/>
          </a:p>
        </p:txBody>
      </p:sp>
    </p:spTree>
    <p:extLst>
      <p:ext uri="{BB962C8B-B14F-4D97-AF65-F5344CB8AC3E}">
        <p14:creationId xmlns:p14="http://schemas.microsoft.com/office/powerpoint/2010/main" val="2239385528"/>
      </p:ext>
    </p:extLst>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97BB3A92-A8CE-4BFD-BB90-ED90D8DE9C30}" type="slidenum">
              <a:rPr lang="zh-CN" altLang="en-US"/>
              <a:pPr>
                <a:defRPr/>
              </a:pPr>
              <a:t>‹#›</a:t>
            </a:fld>
            <a:endParaRPr lang="en-US" altLang="zh-CN"/>
          </a:p>
        </p:txBody>
      </p:sp>
    </p:spTree>
    <p:extLst>
      <p:ext uri="{BB962C8B-B14F-4D97-AF65-F5344CB8AC3E}">
        <p14:creationId xmlns:p14="http://schemas.microsoft.com/office/powerpoint/2010/main" val="3819148669"/>
      </p:ext>
    </p:extLst>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a:ln/>
        </p:spPr>
        <p:txBody>
          <a:bodyPr/>
          <a:lstStyle>
            <a:lvl1pPr>
              <a:defRPr/>
            </a:lvl1pPr>
          </a:lstStyle>
          <a:p>
            <a:pPr>
              <a:defRPr/>
            </a:pPr>
            <a:fld id="{B529A293-B6C5-4D92-8F68-713AE1A7F523}" type="slidenum">
              <a:rPr lang="zh-CN" altLang="en-US"/>
              <a:pPr>
                <a:defRPr/>
              </a:pPr>
              <a:t>‹#›</a:t>
            </a:fld>
            <a:endParaRPr lang="en-US" altLang="zh-CN"/>
          </a:p>
        </p:txBody>
      </p:sp>
    </p:spTree>
    <p:extLst>
      <p:ext uri="{BB962C8B-B14F-4D97-AF65-F5344CB8AC3E}">
        <p14:creationId xmlns:p14="http://schemas.microsoft.com/office/powerpoint/2010/main" val="3435111218"/>
      </p:ext>
    </p:extLst>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a:ln/>
        </p:spPr>
        <p:txBody>
          <a:bodyPr/>
          <a:lstStyle>
            <a:lvl1pPr>
              <a:defRPr/>
            </a:lvl1pPr>
          </a:lstStyle>
          <a:p>
            <a:pPr>
              <a:defRPr/>
            </a:pPr>
            <a:fld id="{29A7A684-5FE5-4FCC-9F58-821A4C20F631}" type="slidenum">
              <a:rPr lang="zh-CN" altLang="en-US"/>
              <a:pPr>
                <a:defRPr/>
              </a:pPr>
              <a:t>‹#›</a:t>
            </a:fld>
            <a:endParaRPr lang="en-US" altLang="zh-CN"/>
          </a:p>
        </p:txBody>
      </p:sp>
    </p:spTree>
    <p:extLst>
      <p:ext uri="{BB962C8B-B14F-4D97-AF65-F5344CB8AC3E}">
        <p14:creationId xmlns:p14="http://schemas.microsoft.com/office/powerpoint/2010/main" val="2363885582"/>
      </p:ext>
    </p:extLst>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a:ln/>
        </p:spPr>
        <p:txBody>
          <a:bodyPr/>
          <a:lstStyle>
            <a:lvl1pPr>
              <a:defRPr/>
            </a:lvl1pPr>
          </a:lstStyle>
          <a:p>
            <a:pPr>
              <a:defRPr/>
            </a:pPr>
            <a:fld id="{F0615F27-FB94-45A3-B669-1F4E223D8984}" type="slidenum">
              <a:rPr lang="zh-CN" altLang="en-US"/>
              <a:pPr>
                <a:defRPr/>
              </a:pPr>
              <a:t>‹#›</a:t>
            </a:fld>
            <a:endParaRPr lang="en-US" altLang="zh-CN"/>
          </a:p>
        </p:txBody>
      </p:sp>
    </p:spTree>
    <p:extLst>
      <p:ext uri="{BB962C8B-B14F-4D97-AF65-F5344CB8AC3E}">
        <p14:creationId xmlns:p14="http://schemas.microsoft.com/office/powerpoint/2010/main" val="4212298898"/>
      </p:ext>
    </p:extLst>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9165E780-4647-4DBE-9723-045FA7EBDBB7}" type="slidenum">
              <a:rPr lang="zh-CN" altLang="en-US"/>
              <a:pPr>
                <a:defRPr/>
              </a:pPr>
              <a:t>‹#›</a:t>
            </a:fld>
            <a:endParaRPr lang="en-US" altLang="zh-CN"/>
          </a:p>
        </p:txBody>
      </p:sp>
    </p:spTree>
    <p:extLst>
      <p:ext uri="{BB962C8B-B14F-4D97-AF65-F5344CB8AC3E}">
        <p14:creationId xmlns:p14="http://schemas.microsoft.com/office/powerpoint/2010/main" val="3562492387"/>
      </p:ext>
    </p:extLst>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B58B9B90-46FB-49FF-AECE-829583DC0A06}" type="slidenum">
              <a:rPr lang="zh-CN" altLang="en-US"/>
              <a:pPr>
                <a:defRPr/>
              </a:pPr>
              <a:t>‹#›</a:t>
            </a:fld>
            <a:endParaRPr lang="en-US" altLang="zh-CN"/>
          </a:p>
        </p:txBody>
      </p:sp>
    </p:spTree>
    <p:extLst>
      <p:ext uri="{BB962C8B-B14F-4D97-AF65-F5344CB8AC3E}">
        <p14:creationId xmlns:p14="http://schemas.microsoft.com/office/powerpoint/2010/main" val="857503451"/>
      </p:ext>
    </p:extLst>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6" name="AutoShape 4"/>
          <p:cNvSpPr>
            <a:spLocks noChangeArrowheads="1"/>
          </p:cNvSpPr>
          <p:nvPr/>
        </p:nvSpPr>
        <p:spPr bwMode="auto">
          <a:xfrm>
            <a:off x="609600" y="1566863"/>
            <a:ext cx="7958138" cy="109537"/>
          </a:xfrm>
          <a:custGeom>
            <a:avLst/>
            <a:gdLst>
              <a:gd name="T0" fmla="*/ 0 w 1000"/>
              <a:gd name="T1" fmla="*/ 0 h 1000"/>
              <a:gd name="T2" fmla="*/ 585 w 1000"/>
              <a:gd name="T3" fmla="*/ 0 h 1000"/>
              <a:gd name="T4" fmla="*/ 585 w 1000"/>
              <a:gd name="T5" fmla="*/ 1000 h 1000"/>
              <a:gd name="T6" fmla="*/ 0 w 1000"/>
              <a:gd name="T7" fmla="*/ 1000 h 1000"/>
              <a:gd name="T8" fmla="*/ 0 w 1000"/>
              <a:gd name="T9" fmla="*/ 0 h 1000"/>
              <a:gd name="T10" fmla="*/ 1000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3077" name="Line 5"/>
          <p:cNvSpPr>
            <a:spLocks noChangeShapeType="1"/>
          </p:cNvSpPr>
          <p:nvPr/>
        </p:nvSpPr>
        <p:spPr bwMode="auto">
          <a:xfrm flipV="1">
            <a:off x="609600" y="6172200"/>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054" name="Rectangle 6"/>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charset="-122"/>
              </a:defRPr>
            </a:lvl1pPr>
          </a:lstStyle>
          <a:p>
            <a:pPr>
              <a:defRPr/>
            </a:pPr>
            <a:endParaRPr lang="en-US" altLang="zh-CN"/>
          </a:p>
        </p:txBody>
      </p:sp>
      <p:sp>
        <p:nvSpPr>
          <p:cNvPr id="1026055" name="Rectangle 7"/>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ea typeface="宋体" charset="-122"/>
              </a:defRPr>
            </a:lvl1pPr>
          </a:lstStyle>
          <a:p>
            <a:pPr>
              <a:defRPr/>
            </a:pPr>
            <a:endParaRPr lang="en-US" altLang="zh-CN"/>
          </a:p>
        </p:txBody>
      </p:sp>
      <p:sp>
        <p:nvSpPr>
          <p:cNvPr id="1026056" name="Rectangle 8"/>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charset="-122"/>
              </a:defRPr>
            </a:lvl1pPr>
          </a:lstStyle>
          <a:p>
            <a:pPr>
              <a:defRPr/>
            </a:pPr>
            <a:fld id="{D0AB29F3-A832-4A7D-8C0D-2FAB7EB2B6F4}"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36"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7" r:id="rId12"/>
  </p:sldLayoutIdLst>
  <p:transition spd="med">
    <p:random/>
  </p:transition>
  <p:timing>
    <p:tnLst>
      <p:par>
        <p:cTn id="1" dur="indefinite" restart="never" nodeType="tmRoot"/>
      </p:par>
    </p:tnLst>
  </p:timing>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charset="-122"/>
        </a:defRPr>
      </a:lvl2pPr>
      <a:lvl3pPr algn="l" rtl="0" eaLnBrk="0" fontAlgn="base" hangingPunct="0">
        <a:spcBef>
          <a:spcPct val="0"/>
        </a:spcBef>
        <a:spcAft>
          <a:spcPct val="0"/>
        </a:spcAft>
        <a:defRPr sz="3800">
          <a:solidFill>
            <a:schemeClr val="tx2"/>
          </a:solidFill>
          <a:latin typeface="Verdana" pitchFamily="34" charset="0"/>
          <a:ea typeface="宋体" charset="-122"/>
        </a:defRPr>
      </a:lvl3pPr>
      <a:lvl4pPr algn="l" rtl="0" eaLnBrk="0" fontAlgn="base" hangingPunct="0">
        <a:spcBef>
          <a:spcPct val="0"/>
        </a:spcBef>
        <a:spcAft>
          <a:spcPct val="0"/>
        </a:spcAft>
        <a:defRPr sz="3800">
          <a:solidFill>
            <a:schemeClr val="tx2"/>
          </a:solidFill>
          <a:latin typeface="Verdana" pitchFamily="34" charset="0"/>
          <a:ea typeface="宋体" charset="-122"/>
        </a:defRPr>
      </a:lvl4pPr>
      <a:lvl5pPr algn="l" rtl="0" eaLnBrk="0" fontAlgn="base" hangingPunct="0">
        <a:spcBef>
          <a:spcPct val="0"/>
        </a:spcBef>
        <a:spcAft>
          <a:spcPct val="0"/>
        </a:spcAft>
        <a:defRPr sz="3800">
          <a:solidFill>
            <a:schemeClr val="tx2"/>
          </a:solidFill>
          <a:latin typeface="Verdana" pitchFamily="34" charset="0"/>
          <a:ea typeface="宋体" charset="-122"/>
        </a:defRPr>
      </a:lvl5pPr>
      <a:lvl6pPr marL="457200" algn="l" rtl="0" fontAlgn="base">
        <a:spcBef>
          <a:spcPct val="0"/>
        </a:spcBef>
        <a:spcAft>
          <a:spcPct val="0"/>
        </a:spcAft>
        <a:defRPr sz="3800">
          <a:solidFill>
            <a:schemeClr val="tx2"/>
          </a:solidFill>
          <a:latin typeface="Verdana" pitchFamily="34" charset="0"/>
          <a:ea typeface="宋体" charset="-122"/>
        </a:defRPr>
      </a:lvl6pPr>
      <a:lvl7pPr marL="914400" algn="l" rtl="0" fontAlgn="base">
        <a:spcBef>
          <a:spcPct val="0"/>
        </a:spcBef>
        <a:spcAft>
          <a:spcPct val="0"/>
        </a:spcAft>
        <a:defRPr sz="3800">
          <a:solidFill>
            <a:schemeClr val="tx2"/>
          </a:solidFill>
          <a:latin typeface="Verdana" pitchFamily="34" charset="0"/>
          <a:ea typeface="宋体" charset="-122"/>
        </a:defRPr>
      </a:lvl7pPr>
      <a:lvl8pPr marL="1371600" algn="l" rtl="0" fontAlgn="base">
        <a:spcBef>
          <a:spcPct val="0"/>
        </a:spcBef>
        <a:spcAft>
          <a:spcPct val="0"/>
        </a:spcAft>
        <a:defRPr sz="3800">
          <a:solidFill>
            <a:schemeClr val="tx2"/>
          </a:solidFill>
          <a:latin typeface="Verdana" pitchFamily="34" charset="0"/>
          <a:ea typeface="宋体" charset="-122"/>
        </a:defRPr>
      </a:lvl8pPr>
      <a:lvl9pPr marL="1828800" algn="l" rtl="0" fontAlgn="base">
        <a:spcBef>
          <a:spcPct val="0"/>
        </a:spcBef>
        <a:spcAft>
          <a:spcPct val="0"/>
        </a:spcAft>
        <a:defRPr sz="3800">
          <a:solidFill>
            <a:schemeClr val="tx2"/>
          </a:solidFill>
          <a:latin typeface="Verdana" pitchFamily="34" charset="0"/>
          <a:ea typeface="宋体"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8.png"/><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9.png"/><Relationship Id="rId4"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1.xml"/><Relationship Id="rId1" Type="http://schemas.openxmlformats.org/officeDocument/2006/relationships/vmlDrawing" Target="../drawings/vmlDrawing6.vml"/><Relationship Id="rId5" Type="http://schemas.openxmlformats.org/officeDocument/2006/relationships/image" Target="../media/image10.wmf"/><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7.png"/><Relationship Id="rId18" Type="http://schemas.openxmlformats.org/officeDocument/2006/relationships/oleObject" Target="../embeddings/oleObject13.bin"/><Relationship Id="rId26" Type="http://schemas.openxmlformats.org/officeDocument/2006/relationships/oleObject" Target="../embeddings/oleObject17.bin"/><Relationship Id="rId3" Type="http://schemas.openxmlformats.org/officeDocument/2006/relationships/notesSlide" Target="../notesSlides/notesSlide21.xml"/><Relationship Id="rId21" Type="http://schemas.openxmlformats.org/officeDocument/2006/relationships/image" Target="../media/image21.png"/><Relationship Id="rId7" Type="http://schemas.openxmlformats.org/officeDocument/2006/relationships/image" Target="../media/image14.png"/><Relationship Id="rId12" Type="http://schemas.openxmlformats.org/officeDocument/2006/relationships/oleObject" Target="../embeddings/oleObject10.bin"/><Relationship Id="rId17" Type="http://schemas.openxmlformats.org/officeDocument/2006/relationships/image" Target="../media/image19.png"/><Relationship Id="rId25" Type="http://schemas.openxmlformats.org/officeDocument/2006/relationships/image" Target="../media/image23.png"/><Relationship Id="rId2" Type="http://schemas.openxmlformats.org/officeDocument/2006/relationships/slideLayout" Target="../slideLayouts/slideLayout7.xml"/><Relationship Id="rId16" Type="http://schemas.openxmlformats.org/officeDocument/2006/relationships/oleObject" Target="../embeddings/oleObject12.bin"/><Relationship Id="rId20" Type="http://schemas.openxmlformats.org/officeDocument/2006/relationships/oleObject" Target="../embeddings/oleObject14.bin"/><Relationship Id="rId1" Type="http://schemas.openxmlformats.org/officeDocument/2006/relationships/vmlDrawing" Target="../drawings/vmlDrawing7.vml"/><Relationship Id="rId6" Type="http://schemas.openxmlformats.org/officeDocument/2006/relationships/oleObject" Target="../embeddings/oleObject7.bin"/><Relationship Id="rId11" Type="http://schemas.openxmlformats.org/officeDocument/2006/relationships/image" Target="../media/image16.png"/><Relationship Id="rId24" Type="http://schemas.openxmlformats.org/officeDocument/2006/relationships/oleObject" Target="../embeddings/oleObject16.bin"/><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2.png"/><Relationship Id="rId10" Type="http://schemas.openxmlformats.org/officeDocument/2006/relationships/oleObject" Target="../embeddings/oleObject9.bin"/><Relationship Id="rId19" Type="http://schemas.openxmlformats.org/officeDocument/2006/relationships/image" Target="../media/image20.png"/><Relationship Id="rId4" Type="http://schemas.openxmlformats.org/officeDocument/2006/relationships/oleObject" Target="../embeddings/oleObject6.bin"/><Relationship Id="rId9" Type="http://schemas.openxmlformats.org/officeDocument/2006/relationships/image" Target="../media/image15.png"/><Relationship Id="rId14" Type="http://schemas.openxmlformats.org/officeDocument/2006/relationships/oleObject" Target="../embeddings/oleObject11.bin"/><Relationship Id="rId22" Type="http://schemas.openxmlformats.org/officeDocument/2006/relationships/oleObject" Target="../embeddings/oleObject15.bin"/><Relationship Id="rId27"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5.png"/><Relationship Id="rId4" Type="http://schemas.openxmlformats.org/officeDocument/2006/relationships/oleObject" Target="../embeddings/oleObject18.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27.emf"/><Relationship Id="rId5" Type="http://schemas.openxmlformats.org/officeDocument/2006/relationships/oleObject" Target="../embeddings/oleObject19.bin"/><Relationship Id="rId4" Type="http://schemas.openxmlformats.org/officeDocument/2006/relationships/image" Target="../media/image28.wmf"/></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31.wmf"/><Relationship Id="rId4" Type="http://schemas.openxmlformats.org/officeDocument/2006/relationships/oleObject" Target="../embeddings/oleObject20.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2.xml"/><Relationship Id="rId1" Type="http://schemas.openxmlformats.org/officeDocument/2006/relationships/vmlDrawing" Target="../drawings/vmlDrawing11.vml"/><Relationship Id="rId5" Type="http://schemas.openxmlformats.org/officeDocument/2006/relationships/image" Target="../media/image32.wmf"/><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5.png"/><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6.png"/><Relationship Id="rId5" Type="http://schemas.openxmlformats.org/officeDocument/2006/relationships/oleObject" Target="../embeddings/oleObject3.bin"/><Relationship Id="rId4" Type="http://schemas.openxmlformats.org/officeDocument/2006/relationships/hyperlink" Target="http://www.siemon.com/standards/twistedpair_cab_ind.as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3"/>
          <p:cNvSpPr>
            <a:spLocks noGrp="1"/>
          </p:cNvSpPr>
          <p:nvPr>
            <p:ph type="ctrTitle"/>
          </p:nvPr>
        </p:nvSpPr>
        <p:spPr>
          <a:xfrm>
            <a:off x="1785938" y="1214438"/>
            <a:ext cx="6672262" cy="1470025"/>
          </a:xfrm>
        </p:spPr>
        <p:txBody>
          <a:bodyPr/>
          <a:lstStyle/>
          <a:p>
            <a:r>
              <a:rPr lang="en-US" altLang="zh-CN" smtClean="0"/>
              <a:t>OSI Layer 1:</a:t>
            </a:r>
            <a:br>
              <a:rPr lang="en-US" altLang="zh-CN" smtClean="0"/>
            </a:br>
            <a:r>
              <a:rPr lang="en-US" altLang="zh-CN" sz="4000" smtClean="0"/>
              <a:t>Physical Layer</a:t>
            </a:r>
            <a:endParaRPr lang="zh-CN" altLang="en-US" smtClean="0"/>
          </a:p>
        </p:txBody>
      </p:sp>
    </p:spTree>
  </p:cSld>
  <p:clrMapOvr>
    <a:masterClrMapping/>
  </p:clrMapOvr>
  <p:transition spd="med">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ChangeArrowheads="1"/>
          </p:cNvSpPr>
          <p:nvPr/>
        </p:nvSpPr>
        <p:spPr bwMode="auto">
          <a:xfrm>
            <a:off x="468313" y="333375"/>
            <a:ext cx="82089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000">
                <a:solidFill>
                  <a:schemeClr val="tx2"/>
                </a:solidFill>
                <a:latin typeface="Tahoma" pitchFamily="34" charset="0"/>
              </a:rPr>
              <a:t>LAN Media—Disadvantages of UTP</a:t>
            </a:r>
          </a:p>
        </p:txBody>
      </p:sp>
      <p:sp>
        <p:nvSpPr>
          <p:cNvPr id="382979" name="Text Box 3"/>
          <p:cNvSpPr txBox="1">
            <a:spLocks noChangeArrowheads="1"/>
          </p:cNvSpPr>
          <p:nvPr/>
        </p:nvSpPr>
        <p:spPr bwMode="auto">
          <a:xfrm>
            <a:off x="428625" y="1928813"/>
            <a:ext cx="8385175"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6075" indent="-346075"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Clr>
                <a:schemeClr val="accent2"/>
              </a:buClr>
              <a:buFont typeface="Wingdings" pitchFamily="2" charset="2"/>
              <a:buChar char="p"/>
            </a:pPr>
            <a:r>
              <a:rPr lang="en-US" altLang="zh-CN" sz="3200" dirty="0">
                <a:latin typeface="Tahoma" pitchFamily="34" charset="0"/>
              </a:rPr>
              <a:t>cable is </a:t>
            </a:r>
            <a:r>
              <a:rPr lang="en-US" altLang="zh-CN" sz="3200" u="sng" dirty="0">
                <a:latin typeface="Tahoma" pitchFamily="34" charset="0"/>
              </a:rPr>
              <a:t>more prone to electrical noise and interference</a:t>
            </a:r>
            <a:r>
              <a:rPr lang="en-US" altLang="zh-CN" sz="3200" dirty="0">
                <a:latin typeface="Tahoma" pitchFamily="34" charset="0"/>
              </a:rPr>
              <a:t> than other types of networking media</a:t>
            </a:r>
          </a:p>
          <a:p>
            <a:pPr eaLnBrk="1" hangingPunct="1">
              <a:spcBef>
                <a:spcPct val="50000"/>
              </a:spcBef>
              <a:buClr>
                <a:schemeClr val="accent2"/>
              </a:buClr>
              <a:buFont typeface="Wingdings" pitchFamily="2" charset="2"/>
              <a:buChar char="p"/>
            </a:pPr>
            <a:r>
              <a:rPr lang="en-US" altLang="zh-CN" sz="3200" u="sng" dirty="0">
                <a:latin typeface="Tahoma" pitchFamily="34" charset="0"/>
              </a:rPr>
              <a:t>distance between signal boosts is shorter</a:t>
            </a:r>
            <a:r>
              <a:rPr lang="en-US" altLang="zh-CN" sz="3200" dirty="0">
                <a:latin typeface="Tahoma" pitchFamily="34" charset="0"/>
              </a:rPr>
              <a:t> for twisted-pair than for coaxial and fiber-optics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82978"/>
                                        </p:tgtEl>
                                        <p:attrNameLst>
                                          <p:attrName>style.visibility</p:attrName>
                                        </p:attrNameLst>
                                      </p:cBhvr>
                                      <p:to>
                                        <p:strVal val="visible"/>
                                      </p:to>
                                    </p:set>
                                    <p:animEffect transition="in" filter="blinds(vertical)">
                                      <p:cBhvr>
                                        <p:cTn id="7" dur="500"/>
                                        <p:tgtEl>
                                          <p:spTgt spid="3829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2979">
                                            <p:txEl>
                                              <p:pRg st="0" end="0"/>
                                            </p:txEl>
                                          </p:spTgt>
                                        </p:tgtEl>
                                        <p:attrNameLst>
                                          <p:attrName>style.visibility</p:attrName>
                                        </p:attrNameLst>
                                      </p:cBhvr>
                                      <p:to>
                                        <p:strVal val="visible"/>
                                      </p:to>
                                    </p:set>
                                    <p:animEffect transition="in" filter="dissolve">
                                      <p:cBhvr>
                                        <p:cTn id="12" dur="500"/>
                                        <p:tgtEl>
                                          <p:spTgt spid="38297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2979">
                                            <p:txEl>
                                              <p:pRg st="1" end="1"/>
                                            </p:txEl>
                                          </p:spTgt>
                                        </p:tgtEl>
                                        <p:attrNameLst>
                                          <p:attrName>style.visibility</p:attrName>
                                        </p:attrNameLst>
                                      </p:cBhvr>
                                      <p:to>
                                        <p:strVal val="visible"/>
                                      </p:to>
                                    </p:set>
                                    <p:animEffect transition="in" filter="dissolve">
                                      <p:cBhvr>
                                        <p:cTn id="17" dur="500"/>
                                        <p:tgtEl>
                                          <p:spTgt spid="3829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78" grpId="0" autoUpdateAnimBg="0"/>
      <p:bldP spid="382979"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ChangeArrowheads="1"/>
          </p:cNvSpPr>
          <p:nvPr/>
        </p:nvSpPr>
        <p:spPr bwMode="auto">
          <a:xfrm>
            <a:off x="468313" y="4048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400">
                <a:solidFill>
                  <a:schemeClr val="tx2"/>
                </a:solidFill>
                <a:latin typeface="Tahoma" pitchFamily="34" charset="0"/>
              </a:rPr>
              <a:t>LAN Media--Coaxial</a:t>
            </a:r>
          </a:p>
        </p:txBody>
      </p:sp>
      <p:sp>
        <p:nvSpPr>
          <p:cNvPr id="385027" name="Text Box 3"/>
          <p:cNvSpPr txBox="1">
            <a:spLocks noChangeArrowheads="1"/>
          </p:cNvSpPr>
          <p:nvPr/>
        </p:nvSpPr>
        <p:spPr bwMode="auto">
          <a:xfrm>
            <a:off x="5500688" y="1773238"/>
            <a:ext cx="3643312"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chemeClr val="accent2"/>
              </a:buClr>
              <a:buFont typeface="Wingdings" pitchFamily="2" charset="2"/>
              <a:buChar char="p"/>
            </a:pPr>
            <a:r>
              <a:rPr lang="en-US" altLang="zh-CN" sz="2800" i="1">
                <a:latin typeface="Tahoma" pitchFamily="34" charset="0"/>
              </a:rPr>
              <a:t>Thinnet/thicknet</a:t>
            </a:r>
            <a:endParaRPr lang="en-US" altLang="zh-CN" sz="2800">
              <a:latin typeface="Tahoma" pitchFamily="34" charset="0"/>
            </a:endParaRPr>
          </a:p>
          <a:p>
            <a:pPr>
              <a:buClr>
                <a:schemeClr val="accent2"/>
              </a:buClr>
              <a:buFont typeface="Wingdings" pitchFamily="2" charset="2"/>
              <a:buChar char="p"/>
            </a:pPr>
            <a:r>
              <a:rPr lang="en-US" altLang="zh-CN" sz="2800">
                <a:latin typeface="Tahoma" pitchFamily="34" charset="0"/>
              </a:rPr>
              <a:t>longer network runs without using repeaters than twisted-pair</a:t>
            </a:r>
          </a:p>
          <a:p>
            <a:pPr>
              <a:buClr>
                <a:schemeClr val="accent2"/>
              </a:buClr>
              <a:buFont typeface="Wingdings" pitchFamily="2" charset="2"/>
              <a:buChar char="p"/>
            </a:pPr>
            <a:r>
              <a:rPr lang="en-US" altLang="zh-CN" sz="2800">
                <a:latin typeface="Tahoma" pitchFamily="34" charset="0"/>
              </a:rPr>
              <a:t>less expensive than fiber but more expensive than twisted-pair</a:t>
            </a:r>
          </a:p>
        </p:txBody>
      </p:sp>
      <p:grpSp>
        <p:nvGrpSpPr>
          <p:cNvPr id="2" name="Group 4"/>
          <p:cNvGrpSpPr>
            <a:grpSpLocks/>
          </p:cNvGrpSpPr>
          <p:nvPr/>
        </p:nvGrpSpPr>
        <p:grpSpPr bwMode="auto">
          <a:xfrm>
            <a:off x="179388" y="1844675"/>
            <a:ext cx="5257800" cy="4210050"/>
            <a:chOff x="288" y="1056"/>
            <a:chExt cx="3312" cy="2652"/>
          </a:xfrm>
        </p:grpSpPr>
        <p:graphicFrame>
          <p:nvGraphicFramePr>
            <p:cNvPr id="18437" name="Object 1024"/>
            <p:cNvGraphicFramePr>
              <a:graphicFrameLocks noChangeAspect="1"/>
            </p:cNvGraphicFramePr>
            <p:nvPr/>
          </p:nvGraphicFramePr>
          <p:xfrm>
            <a:off x="480" y="1056"/>
            <a:ext cx="3120" cy="2652"/>
          </p:xfrm>
          <a:graphic>
            <a:graphicData uri="http://schemas.openxmlformats.org/presentationml/2006/ole">
              <mc:AlternateContent xmlns:mc="http://schemas.openxmlformats.org/markup-compatibility/2006">
                <mc:Choice xmlns:v="urn:schemas-microsoft-com:vml" Requires="v">
                  <p:oleObj spid="_x0000_s18504" name="Bitmap Image" r:id="rId4" imgW="3933333" imgH="3343742" progId="Paint.Picture">
                    <p:embed/>
                  </p:oleObj>
                </mc:Choice>
                <mc:Fallback>
                  <p:oleObj name="Bitmap Image" r:id="rId4" imgW="3933333" imgH="3343742" progId="Paint.Picture">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 y="1056"/>
                          <a:ext cx="3120" cy="2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8" name="Line 6"/>
            <p:cNvSpPr>
              <a:spLocks noChangeShapeType="1"/>
            </p:cNvSpPr>
            <p:nvPr/>
          </p:nvSpPr>
          <p:spPr bwMode="auto">
            <a:xfrm>
              <a:off x="288" y="2592"/>
              <a:ext cx="336" cy="48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439" name="Line 7"/>
            <p:cNvSpPr>
              <a:spLocks noChangeShapeType="1"/>
            </p:cNvSpPr>
            <p:nvPr/>
          </p:nvSpPr>
          <p:spPr bwMode="auto">
            <a:xfrm flipH="1">
              <a:off x="1968" y="3408"/>
              <a:ext cx="1248"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85026"/>
                                        </p:tgtEl>
                                        <p:attrNameLst>
                                          <p:attrName>style.visibility</p:attrName>
                                        </p:attrNameLst>
                                      </p:cBhvr>
                                      <p:to>
                                        <p:strVal val="visible"/>
                                      </p:to>
                                    </p:set>
                                    <p:animEffect transition="in" filter="blinds(vertical)">
                                      <p:cBhvr>
                                        <p:cTn id="7" dur="500"/>
                                        <p:tgtEl>
                                          <p:spTgt spid="385026"/>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5027">
                                            <p:txEl>
                                              <p:pRg st="0" end="0"/>
                                            </p:txEl>
                                          </p:spTgt>
                                        </p:tgtEl>
                                        <p:attrNameLst>
                                          <p:attrName>style.visibility</p:attrName>
                                        </p:attrNameLst>
                                      </p:cBhvr>
                                      <p:to>
                                        <p:strVal val="visible"/>
                                      </p:to>
                                    </p:set>
                                    <p:animEffect transition="in" filter="dissolve">
                                      <p:cBhvr>
                                        <p:cTn id="17" dur="500"/>
                                        <p:tgtEl>
                                          <p:spTgt spid="38502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85027">
                                            <p:txEl>
                                              <p:pRg st="1" end="1"/>
                                            </p:txEl>
                                          </p:spTgt>
                                        </p:tgtEl>
                                        <p:attrNameLst>
                                          <p:attrName>style.visibility</p:attrName>
                                        </p:attrNameLst>
                                      </p:cBhvr>
                                      <p:to>
                                        <p:strVal val="visible"/>
                                      </p:to>
                                    </p:set>
                                    <p:animEffect transition="in" filter="dissolve">
                                      <p:cBhvr>
                                        <p:cTn id="22" dur="500"/>
                                        <p:tgtEl>
                                          <p:spTgt spid="385027">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85027">
                                            <p:txEl>
                                              <p:pRg st="2" end="2"/>
                                            </p:txEl>
                                          </p:spTgt>
                                        </p:tgtEl>
                                        <p:attrNameLst>
                                          <p:attrName>style.visibility</p:attrName>
                                        </p:attrNameLst>
                                      </p:cBhvr>
                                      <p:to>
                                        <p:strVal val="visible"/>
                                      </p:to>
                                    </p:set>
                                    <p:animEffect transition="in" filter="dissolve">
                                      <p:cBhvr>
                                        <p:cTn id="27" dur="500"/>
                                        <p:tgtEl>
                                          <p:spTgt spid="3850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6" grpId="0" autoUpdateAnimBg="0"/>
      <p:bldP spid="385027"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ChangeArrowheads="1"/>
          </p:cNvSpPr>
          <p:nvPr/>
        </p:nvSpPr>
        <p:spPr bwMode="auto">
          <a:xfrm>
            <a:off x="468313" y="4048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400">
                <a:solidFill>
                  <a:schemeClr val="tx2"/>
                </a:solidFill>
                <a:latin typeface="Tahoma" pitchFamily="34" charset="0"/>
              </a:rPr>
              <a:t>LAN Media—Fiber-Optic</a:t>
            </a:r>
          </a:p>
        </p:txBody>
      </p:sp>
      <p:sp>
        <p:nvSpPr>
          <p:cNvPr id="387075" name="Text Box 3"/>
          <p:cNvSpPr txBox="1">
            <a:spLocks noChangeArrowheads="1"/>
          </p:cNvSpPr>
          <p:nvPr/>
        </p:nvSpPr>
        <p:spPr bwMode="auto">
          <a:xfrm>
            <a:off x="5500688" y="1714500"/>
            <a:ext cx="35052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chemeClr val="accent2"/>
              </a:buClr>
              <a:buFont typeface="Wingdings" pitchFamily="2" charset="2"/>
              <a:buChar char="p"/>
            </a:pPr>
            <a:r>
              <a:rPr lang="en-US" altLang="zh-CN" sz="2400">
                <a:latin typeface="Tahoma" pitchFamily="34" charset="0"/>
              </a:rPr>
              <a:t>conducts modulated light transmission</a:t>
            </a:r>
          </a:p>
          <a:p>
            <a:pPr>
              <a:buClr>
                <a:schemeClr val="accent2"/>
              </a:buClr>
              <a:buFont typeface="Wingdings" pitchFamily="2" charset="2"/>
              <a:buChar char="p"/>
            </a:pPr>
            <a:r>
              <a:rPr lang="en-US" altLang="zh-CN" sz="2400">
                <a:latin typeface="Tahoma" pitchFamily="34" charset="0"/>
              </a:rPr>
              <a:t>not susceptible to EMI or RFI and is capable of higher data rates than other networking media</a:t>
            </a:r>
          </a:p>
          <a:p>
            <a:pPr>
              <a:buClr>
                <a:schemeClr val="accent2"/>
              </a:buClr>
              <a:buFont typeface="Wingdings" pitchFamily="2" charset="2"/>
              <a:buChar char="p"/>
            </a:pPr>
            <a:r>
              <a:rPr lang="en-US" altLang="zh-CN" sz="2400">
                <a:latin typeface="Tahoma" pitchFamily="34" charset="0"/>
              </a:rPr>
              <a:t>electromagnetic waves are guided through optical fiber</a:t>
            </a:r>
          </a:p>
        </p:txBody>
      </p:sp>
      <p:grpSp>
        <p:nvGrpSpPr>
          <p:cNvPr id="2" name="Group 4"/>
          <p:cNvGrpSpPr>
            <a:grpSpLocks/>
          </p:cNvGrpSpPr>
          <p:nvPr/>
        </p:nvGrpSpPr>
        <p:grpSpPr bwMode="auto">
          <a:xfrm>
            <a:off x="250825" y="1700213"/>
            <a:ext cx="5257800" cy="4465637"/>
            <a:chOff x="240" y="1104"/>
            <a:chExt cx="3408" cy="2879"/>
          </a:xfrm>
        </p:grpSpPr>
        <p:graphicFrame>
          <p:nvGraphicFramePr>
            <p:cNvPr id="19461" name="Object 1024"/>
            <p:cNvGraphicFramePr>
              <a:graphicFrameLocks noChangeAspect="1"/>
            </p:cNvGraphicFramePr>
            <p:nvPr/>
          </p:nvGraphicFramePr>
          <p:xfrm>
            <a:off x="480" y="1104"/>
            <a:ext cx="3168" cy="2879"/>
          </p:xfrm>
          <a:graphic>
            <a:graphicData uri="http://schemas.openxmlformats.org/presentationml/2006/ole">
              <mc:AlternateContent xmlns:mc="http://schemas.openxmlformats.org/markup-compatibility/2006">
                <mc:Choice xmlns:v="urn:schemas-microsoft-com:vml" Requires="v">
                  <p:oleObj spid="_x0000_s19529" name="Bitmap Image" r:id="rId4" imgW="3962953" imgH="3600000" progId="Paint.Picture">
                    <p:embed/>
                  </p:oleObj>
                </mc:Choice>
                <mc:Fallback>
                  <p:oleObj name="Bitmap Image" r:id="rId4" imgW="3962953" imgH="3600000" progId="Paint.Picture">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 y="1104"/>
                          <a:ext cx="3168" cy="2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2" name="Line 6"/>
            <p:cNvSpPr>
              <a:spLocks noChangeShapeType="1"/>
            </p:cNvSpPr>
            <p:nvPr/>
          </p:nvSpPr>
          <p:spPr bwMode="auto">
            <a:xfrm>
              <a:off x="240" y="2544"/>
              <a:ext cx="480" cy="48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463" name="Line 7"/>
            <p:cNvSpPr>
              <a:spLocks noChangeShapeType="1"/>
            </p:cNvSpPr>
            <p:nvPr/>
          </p:nvSpPr>
          <p:spPr bwMode="auto">
            <a:xfrm flipH="1">
              <a:off x="2304" y="3408"/>
              <a:ext cx="1104"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87074"/>
                                        </p:tgtEl>
                                        <p:attrNameLst>
                                          <p:attrName>style.visibility</p:attrName>
                                        </p:attrNameLst>
                                      </p:cBhvr>
                                      <p:to>
                                        <p:strVal val="visible"/>
                                      </p:to>
                                    </p:set>
                                    <p:animEffect transition="in" filter="blinds(vertical)">
                                      <p:cBhvr>
                                        <p:cTn id="7" dur="500"/>
                                        <p:tgtEl>
                                          <p:spTgt spid="387074"/>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7075">
                                            <p:txEl>
                                              <p:pRg st="0" end="0"/>
                                            </p:txEl>
                                          </p:spTgt>
                                        </p:tgtEl>
                                        <p:attrNameLst>
                                          <p:attrName>style.visibility</p:attrName>
                                        </p:attrNameLst>
                                      </p:cBhvr>
                                      <p:to>
                                        <p:strVal val="visible"/>
                                      </p:to>
                                    </p:set>
                                    <p:animEffect transition="in" filter="dissolve">
                                      <p:cBhvr>
                                        <p:cTn id="17" dur="500"/>
                                        <p:tgtEl>
                                          <p:spTgt spid="387075">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87075">
                                            <p:txEl>
                                              <p:pRg st="1" end="1"/>
                                            </p:txEl>
                                          </p:spTgt>
                                        </p:tgtEl>
                                        <p:attrNameLst>
                                          <p:attrName>style.visibility</p:attrName>
                                        </p:attrNameLst>
                                      </p:cBhvr>
                                      <p:to>
                                        <p:strVal val="visible"/>
                                      </p:to>
                                    </p:set>
                                    <p:animEffect transition="in" filter="dissolve">
                                      <p:cBhvr>
                                        <p:cTn id="22" dur="500"/>
                                        <p:tgtEl>
                                          <p:spTgt spid="387075">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87075">
                                            <p:txEl>
                                              <p:pRg st="2" end="2"/>
                                            </p:txEl>
                                          </p:spTgt>
                                        </p:tgtEl>
                                        <p:attrNameLst>
                                          <p:attrName>style.visibility</p:attrName>
                                        </p:attrNameLst>
                                      </p:cBhvr>
                                      <p:to>
                                        <p:strVal val="visible"/>
                                      </p:to>
                                    </p:set>
                                    <p:animEffect transition="in" filter="dissolve">
                                      <p:cBhvr>
                                        <p:cTn id="27" dur="500"/>
                                        <p:tgtEl>
                                          <p:spTgt spid="387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74" grpId="0" autoUpdateAnimBg="0"/>
      <p:bldP spid="387075"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ChangeArrowheads="1"/>
          </p:cNvSpPr>
          <p:nvPr/>
        </p:nvSpPr>
        <p:spPr bwMode="auto">
          <a:xfrm>
            <a:off x="500063" y="5000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400">
                <a:solidFill>
                  <a:schemeClr val="tx2"/>
                </a:solidFill>
                <a:latin typeface="Tahoma" pitchFamily="34" charset="0"/>
              </a:rPr>
              <a:t>Fiber-Optic Mode Types</a:t>
            </a:r>
          </a:p>
        </p:txBody>
      </p:sp>
      <p:sp>
        <p:nvSpPr>
          <p:cNvPr id="389123" name="Text Box 3"/>
          <p:cNvSpPr txBox="1">
            <a:spLocks noChangeArrowheads="1"/>
          </p:cNvSpPr>
          <p:nvPr/>
        </p:nvSpPr>
        <p:spPr bwMode="auto">
          <a:xfrm>
            <a:off x="395288" y="1700213"/>
            <a:ext cx="8516937" cy="44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Verdana" pitchFamily="34" charset="0"/>
                <a:ea typeface="宋体" charset="-122"/>
              </a:defRPr>
            </a:lvl1pPr>
            <a:lvl2pPr marL="692150" indent="-2349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nSpc>
                <a:spcPct val="90000"/>
              </a:lnSpc>
              <a:buClr>
                <a:schemeClr val="accent2"/>
              </a:buClr>
              <a:buFont typeface="Wingdings" pitchFamily="2" charset="2"/>
              <a:buChar char="p"/>
            </a:pPr>
            <a:r>
              <a:rPr lang="en-US" altLang="zh-CN" sz="2400" b="1" dirty="0">
                <a:latin typeface="Tahoma" pitchFamily="34" charset="0"/>
              </a:rPr>
              <a:t>Single Mode</a:t>
            </a:r>
          </a:p>
          <a:p>
            <a:pPr lvl="1">
              <a:lnSpc>
                <a:spcPct val="90000"/>
              </a:lnSpc>
              <a:buClr>
                <a:schemeClr val="accent2"/>
              </a:buClr>
              <a:buSzPct val="85000"/>
              <a:buFont typeface="Wingdings" pitchFamily="2" charset="2"/>
              <a:buChar char="n"/>
            </a:pPr>
            <a:r>
              <a:rPr lang="en-US" altLang="zh-CN" sz="2400" dirty="0">
                <a:latin typeface="Tahoma" pitchFamily="34" charset="0"/>
              </a:rPr>
              <a:t>also called </a:t>
            </a:r>
            <a:r>
              <a:rPr lang="en-US" altLang="zh-CN" sz="2400" i="1" dirty="0">
                <a:latin typeface="Tahoma" pitchFamily="34" charset="0"/>
              </a:rPr>
              <a:t>axial</a:t>
            </a:r>
            <a:r>
              <a:rPr lang="en-US" altLang="zh-CN" sz="2400" dirty="0">
                <a:latin typeface="Tahoma" pitchFamily="34" charset="0"/>
              </a:rPr>
              <a:t> : light travels down the </a:t>
            </a:r>
            <a:r>
              <a:rPr lang="en-US" altLang="zh-CN" sz="2400" i="1" dirty="0">
                <a:latin typeface="Tahoma" pitchFamily="34" charset="0"/>
              </a:rPr>
              <a:t>axis</a:t>
            </a:r>
            <a:r>
              <a:rPr lang="en-US" altLang="zh-CN" sz="2400" dirty="0">
                <a:latin typeface="Tahoma" pitchFamily="34" charset="0"/>
              </a:rPr>
              <a:t> of the cable</a:t>
            </a:r>
          </a:p>
          <a:p>
            <a:pPr lvl="1">
              <a:lnSpc>
                <a:spcPct val="90000"/>
              </a:lnSpc>
              <a:buClr>
                <a:schemeClr val="accent2"/>
              </a:buClr>
              <a:buSzPct val="85000"/>
              <a:buFont typeface="Wingdings" pitchFamily="2" charset="2"/>
              <a:buChar char="n"/>
            </a:pPr>
            <a:r>
              <a:rPr lang="en-US" altLang="zh-CN" sz="2400" dirty="0">
                <a:latin typeface="Tahoma" pitchFamily="34" charset="0"/>
              </a:rPr>
              <a:t>faster than multimode (up to 10 </a:t>
            </a:r>
            <a:r>
              <a:rPr lang="en-US" altLang="zh-CN" sz="2400" dirty="0" err="1">
                <a:latin typeface="Tahoma" pitchFamily="34" charset="0"/>
              </a:rPr>
              <a:t>Gbps</a:t>
            </a:r>
            <a:r>
              <a:rPr lang="en-US" altLang="zh-CN" sz="2400" dirty="0">
                <a:latin typeface="Tahoma" pitchFamily="34" charset="0"/>
              </a:rPr>
              <a:t>) because of the dispersion in multimode</a:t>
            </a:r>
          </a:p>
          <a:p>
            <a:pPr lvl="1">
              <a:lnSpc>
                <a:spcPct val="90000"/>
              </a:lnSpc>
              <a:buClr>
                <a:schemeClr val="accent2"/>
              </a:buClr>
              <a:buSzPct val="85000"/>
              <a:buFont typeface="Wingdings" pitchFamily="2" charset="2"/>
              <a:buChar char="n"/>
            </a:pPr>
            <a:r>
              <a:rPr lang="en-US" altLang="zh-CN" sz="2400" dirty="0">
                <a:latin typeface="Tahoma" pitchFamily="34" charset="0"/>
              </a:rPr>
              <a:t>typically used for WANS</a:t>
            </a:r>
          </a:p>
          <a:p>
            <a:pPr lvl="1">
              <a:lnSpc>
                <a:spcPct val="90000"/>
              </a:lnSpc>
              <a:buClr>
                <a:schemeClr val="accent2"/>
              </a:buClr>
              <a:buSzPct val="85000"/>
              <a:buFont typeface="Wingdings" pitchFamily="2" charset="2"/>
              <a:buChar char="n"/>
            </a:pPr>
            <a:r>
              <a:rPr lang="en-US" altLang="zh-CN" sz="2400" dirty="0">
                <a:latin typeface="Tahoma" pitchFamily="34" charset="0"/>
              </a:rPr>
              <a:t>smaller in diameter than multimode (less dispersion)</a:t>
            </a:r>
          </a:p>
          <a:p>
            <a:pPr lvl="1">
              <a:lnSpc>
                <a:spcPct val="90000"/>
              </a:lnSpc>
              <a:buClr>
                <a:schemeClr val="accent2"/>
              </a:buClr>
              <a:buSzPct val="85000"/>
              <a:buFont typeface="Wingdings" pitchFamily="2" charset="2"/>
              <a:buChar char="n"/>
            </a:pPr>
            <a:r>
              <a:rPr lang="en-US" altLang="zh-CN" sz="2400" dirty="0">
                <a:latin typeface="Tahoma" pitchFamily="34" charset="0"/>
              </a:rPr>
              <a:t>uses ILD most often but also LED</a:t>
            </a:r>
          </a:p>
          <a:p>
            <a:pPr>
              <a:lnSpc>
                <a:spcPct val="90000"/>
              </a:lnSpc>
              <a:buClr>
                <a:schemeClr val="accent2"/>
              </a:buClr>
              <a:buFont typeface="Wingdings" pitchFamily="2" charset="2"/>
              <a:buChar char="p"/>
            </a:pPr>
            <a:r>
              <a:rPr lang="en-US" altLang="zh-CN" sz="2400" b="1" dirty="0">
                <a:latin typeface="Tahoma" pitchFamily="34" charset="0"/>
              </a:rPr>
              <a:t>Multimode</a:t>
            </a:r>
            <a:endParaRPr lang="en-US" altLang="zh-CN" sz="2400" dirty="0">
              <a:latin typeface="Tahoma" pitchFamily="34" charset="0"/>
            </a:endParaRPr>
          </a:p>
          <a:p>
            <a:pPr lvl="1">
              <a:lnSpc>
                <a:spcPct val="90000"/>
              </a:lnSpc>
              <a:buClr>
                <a:schemeClr val="accent2"/>
              </a:buClr>
              <a:buSzPct val="85000"/>
              <a:buFont typeface="Wingdings" pitchFamily="2" charset="2"/>
              <a:buChar char="n"/>
            </a:pPr>
            <a:r>
              <a:rPr lang="en-US" altLang="zh-CN" sz="2400" dirty="0">
                <a:latin typeface="Tahoma" pitchFamily="34" charset="0"/>
              </a:rPr>
              <a:t>light enters the glass pipe at different angles and travels </a:t>
            </a:r>
            <a:r>
              <a:rPr lang="en-US" altLang="zh-CN" sz="2400" dirty="0" err="1" smtClean="0">
                <a:latin typeface="Tahoma" pitchFamily="34" charset="0"/>
              </a:rPr>
              <a:t>nonaxially</a:t>
            </a:r>
            <a:r>
              <a:rPr lang="en-US" altLang="zh-CN" sz="2400" dirty="0">
                <a:latin typeface="Tahoma" pitchFamily="34" charset="0"/>
              </a:rPr>
              <a:t>, which means it bounces back and forth off the walls of the glass tube</a:t>
            </a:r>
          </a:p>
          <a:p>
            <a:pPr lvl="1">
              <a:lnSpc>
                <a:spcPct val="90000"/>
              </a:lnSpc>
              <a:buClr>
                <a:schemeClr val="accent2"/>
              </a:buClr>
              <a:buSzPct val="85000"/>
              <a:buFont typeface="Wingdings" pitchFamily="2" charset="2"/>
              <a:buChar char="n"/>
            </a:pPr>
            <a:r>
              <a:rPr lang="en-US" altLang="zh-CN" sz="2400" dirty="0">
                <a:latin typeface="Tahoma" pitchFamily="34" charset="0"/>
              </a:rPr>
              <a:t>larger than single mode, used most often in LANS</a:t>
            </a:r>
          </a:p>
          <a:p>
            <a:pPr lvl="1">
              <a:lnSpc>
                <a:spcPct val="90000"/>
              </a:lnSpc>
              <a:buClr>
                <a:schemeClr val="accent2"/>
              </a:buClr>
              <a:buSzPct val="85000"/>
              <a:buFont typeface="Wingdings" pitchFamily="2" charset="2"/>
              <a:buChar char="n"/>
            </a:pPr>
            <a:r>
              <a:rPr lang="en-US" altLang="zh-CN" sz="2400" dirty="0">
                <a:latin typeface="Tahoma" pitchFamily="34" charset="0"/>
              </a:rPr>
              <a:t>susceptible to greater dispersion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89122"/>
                                        </p:tgtEl>
                                        <p:attrNameLst>
                                          <p:attrName>style.visibility</p:attrName>
                                        </p:attrNameLst>
                                      </p:cBhvr>
                                      <p:to>
                                        <p:strVal val="visible"/>
                                      </p:to>
                                    </p:set>
                                    <p:animEffect transition="in" filter="blinds(vertical)">
                                      <p:cBhvr>
                                        <p:cTn id="7" dur="500"/>
                                        <p:tgtEl>
                                          <p:spTgt spid="3891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9123">
                                            <p:txEl>
                                              <p:pRg st="0" end="0"/>
                                            </p:txEl>
                                          </p:spTgt>
                                        </p:tgtEl>
                                        <p:attrNameLst>
                                          <p:attrName>style.visibility</p:attrName>
                                        </p:attrNameLst>
                                      </p:cBhvr>
                                      <p:to>
                                        <p:strVal val="visible"/>
                                      </p:to>
                                    </p:set>
                                    <p:animEffect transition="in" filter="dissolve">
                                      <p:cBhvr>
                                        <p:cTn id="12" dur="500"/>
                                        <p:tgtEl>
                                          <p:spTgt spid="38912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9123">
                                            <p:txEl>
                                              <p:pRg st="1" end="1"/>
                                            </p:txEl>
                                          </p:spTgt>
                                        </p:tgtEl>
                                        <p:attrNameLst>
                                          <p:attrName>style.visibility</p:attrName>
                                        </p:attrNameLst>
                                      </p:cBhvr>
                                      <p:to>
                                        <p:strVal val="visible"/>
                                      </p:to>
                                    </p:set>
                                    <p:animEffect transition="in" filter="dissolve">
                                      <p:cBhvr>
                                        <p:cTn id="17" dur="500"/>
                                        <p:tgtEl>
                                          <p:spTgt spid="38912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89123">
                                            <p:txEl>
                                              <p:pRg st="2" end="2"/>
                                            </p:txEl>
                                          </p:spTgt>
                                        </p:tgtEl>
                                        <p:attrNameLst>
                                          <p:attrName>style.visibility</p:attrName>
                                        </p:attrNameLst>
                                      </p:cBhvr>
                                      <p:to>
                                        <p:strVal val="visible"/>
                                      </p:to>
                                    </p:set>
                                    <p:animEffect transition="in" filter="dissolve">
                                      <p:cBhvr>
                                        <p:cTn id="22" dur="500"/>
                                        <p:tgtEl>
                                          <p:spTgt spid="38912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89123">
                                            <p:txEl>
                                              <p:pRg st="3" end="3"/>
                                            </p:txEl>
                                          </p:spTgt>
                                        </p:tgtEl>
                                        <p:attrNameLst>
                                          <p:attrName>style.visibility</p:attrName>
                                        </p:attrNameLst>
                                      </p:cBhvr>
                                      <p:to>
                                        <p:strVal val="visible"/>
                                      </p:to>
                                    </p:set>
                                    <p:animEffect transition="in" filter="dissolve">
                                      <p:cBhvr>
                                        <p:cTn id="27" dur="500"/>
                                        <p:tgtEl>
                                          <p:spTgt spid="38912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9123">
                                            <p:txEl>
                                              <p:pRg st="4" end="4"/>
                                            </p:txEl>
                                          </p:spTgt>
                                        </p:tgtEl>
                                        <p:attrNameLst>
                                          <p:attrName>style.visibility</p:attrName>
                                        </p:attrNameLst>
                                      </p:cBhvr>
                                      <p:to>
                                        <p:strVal val="visible"/>
                                      </p:to>
                                    </p:set>
                                    <p:animEffect transition="in" filter="dissolve">
                                      <p:cBhvr>
                                        <p:cTn id="32" dur="500"/>
                                        <p:tgtEl>
                                          <p:spTgt spid="38912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89123">
                                            <p:txEl>
                                              <p:pRg st="5" end="5"/>
                                            </p:txEl>
                                          </p:spTgt>
                                        </p:tgtEl>
                                        <p:attrNameLst>
                                          <p:attrName>style.visibility</p:attrName>
                                        </p:attrNameLst>
                                      </p:cBhvr>
                                      <p:to>
                                        <p:strVal val="visible"/>
                                      </p:to>
                                    </p:set>
                                    <p:animEffect transition="in" filter="dissolve">
                                      <p:cBhvr>
                                        <p:cTn id="37" dur="500"/>
                                        <p:tgtEl>
                                          <p:spTgt spid="389123">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9123">
                                            <p:txEl>
                                              <p:pRg st="6" end="6"/>
                                            </p:txEl>
                                          </p:spTgt>
                                        </p:tgtEl>
                                        <p:attrNameLst>
                                          <p:attrName>style.visibility</p:attrName>
                                        </p:attrNameLst>
                                      </p:cBhvr>
                                      <p:to>
                                        <p:strVal val="visible"/>
                                      </p:to>
                                    </p:set>
                                    <p:animEffect transition="in" filter="dissolve">
                                      <p:cBhvr>
                                        <p:cTn id="42" dur="500"/>
                                        <p:tgtEl>
                                          <p:spTgt spid="389123">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89123">
                                            <p:txEl>
                                              <p:pRg st="7" end="7"/>
                                            </p:txEl>
                                          </p:spTgt>
                                        </p:tgtEl>
                                        <p:attrNameLst>
                                          <p:attrName>style.visibility</p:attrName>
                                        </p:attrNameLst>
                                      </p:cBhvr>
                                      <p:to>
                                        <p:strVal val="visible"/>
                                      </p:to>
                                    </p:set>
                                    <p:animEffect transition="in" filter="dissolve">
                                      <p:cBhvr>
                                        <p:cTn id="47" dur="500"/>
                                        <p:tgtEl>
                                          <p:spTgt spid="389123">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89123">
                                            <p:txEl>
                                              <p:pRg st="8" end="8"/>
                                            </p:txEl>
                                          </p:spTgt>
                                        </p:tgtEl>
                                        <p:attrNameLst>
                                          <p:attrName>style.visibility</p:attrName>
                                        </p:attrNameLst>
                                      </p:cBhvr>
                                      <p:to>
                                        <p:strVal val="visible"/>
                                      </p:to>
                                    </p:set>
                                    <p:animEffect transition="in" filter="dissolve">
                                      <p:cBhvr>
                                        <p:cTn id="52" dur="500"/>
                                        <p:tgtEl>
                                          <p:spTgt spid="389123">
                                            <p:txEl>
                                              <p:pRg st="8" end="8"/>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89123">
                                            <p:txEl>
                                              <p:pRg st="9" end="9"/>
                                            </p:txEl>
                                          </p:spTgt>
                                        </p:tgtEl>
                                        <p:attrNameLst>
                                          <p:attrName>style.visibility</p:attrName>
                                        </p:attrNameLst>
                                      </p:cBhvr>
                                      <p:to>
                                        <p:strVal val="visible"/>
                                      </p:to>
                                    </p:set>
                                    <p:animEffect transition="in" filter="dissolve">
                                      <p:cBhvr>
                                        <p:cTn id="57" dur="500"/>
                                        <p:tgtEl>
                                          <p:spTgt spid="3891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2" grpId="0" autoUpdateAnimBg="0"/>
      <p:bldP spid="389123" grpId="0" build="p" bldLvl="2"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5"/>
          <p:cNvSpPr>
            <a:spLocks noGrp="1" noChangeArrowheads="1"/>
          </p:cNvSpPr>
          <p:nvPr>
            <p:ph type="title"/>
          </p:nvPr>
        </p:nvSpPr>
        <p:spPr/>
        <p:txBody>
          <a:bodyPr/>
          <a:lstStyle/>
          <a:p>
            <a:endParaRPr lang="zh-CN" altLang="en-US" smtClean="0"/>
          </a:p>
        </p:txBody>
      </p:sp>
    </p:spTree>
    <p:controls>
      <mc:AlternateContent xmlns:mc="http://schemas.openxmlformats.org/markup-compatibility/2006">
        <mc:Choice xmlns:v="urn:schemas-microsoft-com:vml" Requires="v">
          <p:control spid="1048" r:id="rId2" imgW="8893080" imgH="6048360"/>
        </mc:Choice>
        <mc:Fallback>
          <p:control r:id="rId2" imgW="8893080" imgH="6048360">
            <p:pic>
              <p:nvPicPr>
                <p:cNvPr id="2" name="ShockwaveFlash1"/>
                <p:cNvPicPr preferRelativeResize="0">
                  <a:picLocks noChangeArrowheads="1" noChangeShapeType="1"/>
                </p:cNvPicPr>
                <p:nvPr/>
              </p:nvPicPr>
              <p:blipFill>
                <a:blip r:embed="rId5"/>
                <a:srcRect/>
                <a:stretch>
                  <a:fillRect/>
                </a:stretch>
              </p:blipFill>
              <p:spPr bwMode="auto">
                <a:xfrm>
                  <a:off x="250825" y="333375"/>
                  <a:ext cx="8893175" cy="60483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ransition spd="med">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ChangeArrowheads="1"/>
          </p:cNvSpPr>
          <p:nvPr/>
        </p:nvSpPr>
        <p:spPr bwMode="auto">
          <a:xfrm>
            <a:off x="611188" y="404813"/>
            <a:ext cx="72596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400">
                <a:solidFill>
                  <a:schemeClr val="tx2"/>
                </a:solidFill>
                <a:latin typeface="Tahoma" pitchFamily="34" charset="0"/>
              </a:rPr>
              <a:t>Wireless Communication</a:t>
            </a:r>
          </a:p>
        </p:txBody>
      </p:sp>
      <p:pic>
        <p:nvPicPr>
          <p:cNvPr id="2150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773238"/>
            <a:ext cx="4876800"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1171" name="Text Box 3"/>
          <p:cNvSpPr txBox="1">
            <a:spLocks noChangeArrowheads="1"/>
          </p:cNvSpPr>
          <p:nvPr/>
        </p:nvSpPr>
        <p:spPr bwMode="auto">
          <a:xfrm>
            <a:off x="5219700" y="1844675"/>
            <a:ext cx="39243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chemeClr val="accent2"/>
              </a:buClr>
              <a:buFont typeface="Wingdings" pitchFamily="2" charset="2"/>
              <a:buChar char="p"/>
            </a:pPr>
            <a:r>
              <a:rPr lang="en-US" altLang="zh-CN" sz="2800" dirty="0">
                <a:latin typeface="Tahoma" pitchFamily="34" charset="0"/>
              </a:rPr>
              <a:t>The primary way of distinguishing between different electromagnetic waves is by their frequency.(frequency multiplexing)</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91170"/>
                                        </p:tgtEl>
                                        <p:attrNameLst>
                                          <p:attrName>style.visibility</p:attrName>
                                        </p:attrNameLst>
                                      </p:cBhvr>
                                      <p:to>
                                        <p:strVal val="visible"/>
                                      </p:to>
                                    </p:set>
                                    <p:animEffect transition="in" filter="blinds(vertical)">
                                      <p:cBhvr>
                                        <p:cTn id="7" dur="500"/>
                                        <p:tgtEl>
                                          <p:spTgt spid="3911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1171">
                                            <p:txEl>
                                              <p:pRg st="0" end="0"/>
                                            </p:txEl>
                                          </p:spTgt>
                                        </p:tgtEl>
                                        <p:attrNameLst>
                                          <p:attrName>style.visibility</p:attrName>
                                        </p:attrNameLst>
                                      </p:cBhvr>
                                      <p:to>
                                        <p:strVal val="visible"/>
                                      </p:to>
                                    </p:set>
                                    <p:animEffect transition="in" filter="dissolve">
                                      <p:cBhvr>
                                        <p:cTn id="12" dur="500"/>
                                        <p:tgtEl>
                                          <p:spTgt spid="3911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0" grpId="0" autoUpdateAnimBg="0"/>
      <p:bldP spid="391171"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9" name="Rectangle 3"/>
          <p:cNvSpPr>
            <a:spLocks noChangeArrowheads="1"/>
          </p:cNvSpPr>
          <p:nvPr/>
        </p:nvSpPr>
        <p:spPr bwMode="auto">
          <a:xfrm>
            <a:off x="611188" y="69215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000" dirty="0">
                <a:solidFill>
                  <a:schemeClr val="tx2"/>
                </a:solidFill>
                <a:latin typeface="Tahoma" pitchFamily="34" charset="0"/>
              </a:rPr>
              <a:t>Wireless Transmission Methods</a:t>
            </a:r>
          </a:p>
        </p:txBody>
      </p:sp>
      <p:sp>
        <p:nvSpPr>
          <p:cNvPr id="393220" name="Text Box 4"/>
          <p:cNvSpPr txBox="1">
            <a:spLocks noChangeArrowheads="1"/>
          </p:cNvSpPr>
          <p:nvPr/>
        </p:nvSpPr>
        <p:spPr bwMode="auto">
          <a:xfrm>
            <a:off x="395288" y="1844675"/>
            <a:ext cx="8135937"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Verdana" pitchFamily="34" charset="0"/>
                <a:ea typeface="宋体" charset="-122"/>
              </a:defRPr>
            </a:lvl1pPr>
            <a:lvl2pPr marL="692150" indent="-2349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chemeClr val="accent2"/>
              </a:buClr>
              <a:buSzPct val="95000"/>
              <a:buFont typeface="Wingdings" pitchFamily="2" charset="2"/>
              <a:buChar char="n"/>
            </a:pPr>
            <a:r>
              <a:rPr lang="en-US" altLang="zh-CN" sz="2300" b="1" dirty="0">
                <a:latin typeface="Tahoma" pitchFamily="34" charset="0"/>
              </a:rPr>
              <a:t>Lasers</a:t>
            </a:r>
          </a:p>
          <a:p>
            <a:pPr lvl="1">
              <a:buClr>
                <a:schemeClr val="accent2"/>
              </a:buClr>
              <a:buSzPct val="95000"/>
              <a:buFont typeface="Wingdings" pitchFamily="2" charset="2"/>
              <a:buChar char="n"/>
            </a:pPr>
            <a:r>
              <a:rPr lang="en-US" altLang="zh-CN" sz="2300" dirty="0">
                <a:latin typeface="Tahoma" pitchFamily="34" charset="0"/>
              </a:rPr>
              <a:t>output a coherent electromagnetic field in which all waves are at the same frequency and are aligned in a phase</a:t>
            </a:r>
          </a:p>
          <a:p>
            <a:pPr>
              <a:buClr>
                <a:schemeClr val="accent2"/>
              </a:buClr>
              <a:buSzPct val="95000"/>
              <a:buFont typeface="Wingdings" pitchFamily="2" charset="2"/>
              <a:buChar char="n"/>
            </a:pPr>
            <a:r>
              <a:rPr lang="en-US" altLang="zh-CN" sz="2300" b="1" dirty="0"/>
              <a:t>Infrared</a:t>
            </a:r>
          </a:p>
          <a:p>
            <a:pPr lvl="1">
              <a:buClr>
                <a:schemeClr val="accent2"/>
              </a:buClr>
              <a:buSzPct val="95000"/>
              <a:buFont typeface="Wingdings" pitchFamily="2" charset="2"/>
              <a:buChar char="n"/>
            </a:pPr>
            <a:r>
              <a:rPr lang="en-US" altLang="zh-CN" sz="2300" dirty="0"/>
              <a:t>normally a line-of-sight technology but can be bounced or redirected</a:t>
            </a:r>
          </a:p>
          <a:p>
            <a:pPr lvl="1">
              <a:buClr>
                <a:schemeClr val="accent2"/>
              </a:buClr>
              <a:buSzPct val="95000"/>
              <a:buFont typeface="Wingdings" pitchFamily="2" charset="2"/>
              <a:buChar char="n"/>
            </a:pPr>
            <a:r>
              <a:rPr lang="en-US" altLang="zh-CN" sz="2300" dirty="0"/>
              <a:t>cannot go through opaque objects</a:t>
            </a:r>
          </a:p>
          <a:p>
            <a:pPr>
              <a:buClr>
                <a:schemeClr val="accent2"/>
              </a:buClr>
              <a:buSzPct val="95000"/>
              <a:buFont typeface="Wingdings" pitchFamily="2" charset="2"/>
              <a:buChar char="n"/>
            </a:pPr>
            <a:r>
              <a:rPr lang="en-US" altLang="zh-CN" sz="2300" b="1" dirty="0"/>
              <a:t>Radio</a:t>
            </a:r>
          </a:p>
          <a:p>
            <a:pPr lvl="1">
              <a:buClr>
                <a:schemeClr val="accent2"/>
              </a:buClr>
              <a:buSzPct val="95000"/>
              <a:buFont typeface="Wingdings" pitchFamily="2" charset="2"/>
              <a:buChar char="n"/>
            </a:pPr>
            <a:r>
              <a:rPr lang="en-US" altLang="zh-CN" sz="2300" dirty="0"/>
              <a:t>carry data signals that can pass through walls</a:t>
            </a:r>
          </a:p>
          <a:p>
            <a:pPr lvl="1">
              <a:buClr>
                <a:schemeClr val="accent2"/>
              </a:buClr>
              <a:buSzPct val="95000"/>
              <a:buFont typeface="Wingdings" pitchFamily="2" charset="2"/>
              <a:buChar char="n"/>
            </a:pPr>
            <a:r>
              <a:rPr lang="en-US" altLang="zh-CN" sz="2300" dirty="0"/>
              <a:t>both terrestrial and satellite radio technologies</a:t>
            </a:r>
          </a:p>
          <a:p>
            <a:pPr lvl="1">
              <a:buFontTx/>
              <a:buChar char="•"/>
            </a:pPr>
            <a:endParaRPr lang="en-US" altLang="zh-CN" sz="2300" dirty="0">
              <a:latin typeface="Tahoma"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93219"/>
                                        </p:tgtEl>
                                        <p:attrNameLst>
                                          <p:attrName>style.visibility</p:attrName>
                                        </p:attrNameLst>
                                      </p:cBhvr>
                                      <p:to>
                                        <p:strVal val="visible"/>
                                      </p:to>
                                    </p:set>
                                    <p:animEffect transition="in" filter="blinds(vertical)">
                                      <p:cBhvr>
                                        <p:cTn id="7" dur="500"/>
                                        <p:tgtEl>
                                          <p:spTgt spid="3932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3220">
                                            <p:txEl>
                                              <p:pRg st="0" end="0"/>
                                            </p:txEl>
                                          </p:spTgt>
                                        </p:tgtEl>
                                        <p:attrNameLst>
                                          <p:attrName>style.visibility</p:attrName>
                                        </p:attrNameLst>
                                      </p:cBhvr>
                                      <p:to>
                                        <p:strVal val="visible"/>
                                      </p:to>
                                    </p:set>
                                    <p:animEffect transition="in" filter="dissolve">
                                      <p:cBhvr>
                                        <p:cTn id="12" dur="500"/>
                                        <p:tgtEl>
                                          <p:spTgt spid="39322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93220">
                                            <p:txEl>
                                              <p:pRg st="1" end="1"/>
                                            </p:txEl>
                                          </p:spTgt>
                                        </p:tgtEl>
                                        <p:attrNameLst>
                                          <p:attrName>style.visibility</p:attrName>
                                        </p:attrNameLst>
                                      </p:cBhvr>
                                      <p:to>
                                        <p:strVal val="visible"/>
                                      </p:to>
                                    </p:set>
                                    <p:animEffect transition="in" filter="dissolve">
                                      <p:cBhvr>
                                        <p:cTn id="17" dur="500"/>
                                        <p:tgtEl>
                                          <p:spTgt spid="393220">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3220">
                                            <p:txEl>
                                              <p:pRg st="2" end="2"/>
                                            </p:txEl>
                                          </p:spTgt>
                                        </p:tgtEl>
                                        <p:attrNameLst>
                                          <p:attrName>style.visibility</p:attrName>
                                        </p:attrNameLst>
                                      </p:cBhvr>
                                      <p:to>
                                        <p:strVal val="visible"/>
                                      </p:to>
                                    </p:set>
                                    <p:animEffect transition="in" filter="dissolve">
                                      <p:cBhvr>
                                        <p:cTn id="22" dur="500"/>
                                        <p:tgtEl>
                                          <p:spTgt spid="393220">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93220">
                                            <p:txEl>
                                              <p:pRg st="3" end="3"/>
                                            </p:txEl>
                                          </p:spTgt>
                                        </p:tgtEl>
                                        <p:attrNameLst>
                                          <p:attrName>style.visibility</p:attrName>
                                        </p:attrNameLst>
                                      </p:cBhvr>
                                      <p:to>
                                        <p:strVal val="visible"/>
                                      </p:to>
                                    </p:set>
                                    <p:animEffect transition="in" filter="dissolve">
                                      <p:cBhvr>
                                        <p:cTn id="27" dur="500"/>
                                        <p:tgtEl>
                                          <p:spTgt spid="393220">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93220">
                                            <p:txEl>
                                              <p:pRg st="4" end="4"/>
                                            </p:txEl>
                                          </p:spTgt>
                                        </p:tgtEl>
                                        <p:attrNameLst>
                                          <p:attrName>style.visibility</p:attrName>
                                        </p:attrNameLst>
                                      </p:cBhvr>
                                      <p:to>
                                        <p:strVal val="visible"/>
                                      </p:to>
                                    </p:set>
                                    <p:animEffect transition="in" filter="dissolve">
                                      <p:cBhvr>
                                        <p:cTn id="32" dur="500"/>
                                        <p:tgtEl>
                                          <p:spTgt spid="393220">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3220">
                                            <p:txEl>
                                              <p:pRg st="5" end="5"/>
                                            </p:txEl>
                                          </p:spTgt>
                                        </p:tgtEl>
                                        <p:attrNameLst>
                                          <p:attrName>style.visibility</p:attrName>
                                        </p:attrNameLst>
                                      </p:cBhvr>
                                      <p:to>
                                        <p:strVal val="visible"/>
                                      </p:to>
                                    </p:set>
                                    <p:animEffect transition="in" filter="dissolve">
                                      <p:cBhvr>
                                        <p:cTn id="37" dur="500"/>
                                        <p:tgtEl>
                                          <p:spTgt spid="393220">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93220">
                                            <p:txEl>
                                              <p:pRg st="6" end="6"/>
                                            </p:txEl>
                                          </p:spTgt>
                                        </p:tgtEl>
                                        <p:attrNameLst>
                                          <p:attrName>style.visibility</p:attrName>
                                        </p:attrNameLst>
                                      </p:cBhvr>
                                      <p:to>
                                        <p:strVal val="visible"/>
                                      </p:to>
                                    </p:set>
                                    <p:animEffect transition="in" filter="dissolve">
                                      <p:cBhvr>
                                        <p:cTn id="42" dur="500"/>
                                        <p:tgtEl>
                                          <p:spTgt spid="393220">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93220">
                                            <p:txEl>
                                              <p:pRg st="7" end="7"/>
                                            </p:txEl>
                                          </p:spTgt>
                                        </p:tgtEl>
                                        <p:attrNameLst>
                                          <p:attrName>style.visibility</p:attrName>
                                        </p:attrNameLst>
                                      </p:cBhvr>
                                      <p:to>
                                        <p:strVal val="visible"/>
                                      </p:to>
                                    </p:set>
                                    <p:animEffect transition="in" filter="dissolve">
                                      <p:cBhvr>
                                        <p:cTn id="47" dur="500"/>
                                        <p:tgtEl>
                                          <p:spTgt spid="3932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19" grpId="0" autoUpdateAnimBg="0"/>
      <p:bldP spid="393220" grpId="0" build="p" bldLvl="2"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611188" y="404813"/>
            <a:ext cx="7793037" cy="1143000"/>
          </a:xfrm>
        </p:spPr>
        <p:txBody>
          <a:bodyPr/>
          <a:lstStyle/>
          <a:p>
            <a:pPr eaLnBrk="1" hangingPunct="1"/>
            <a:r>
              <a:rPr lang="en-US" altLang="zh-CN" smtClean="0"/>
              <a:t>OSI Layer1: Physical Layer</a:t>
            </a:r>
          </a:p>
        </p:txBody>
      </p:sp>
      <p:sp>
        <p:nvSpPr>
          <p:cNvPr id="370691" name="Rectangle 3"/>
          <p:cNvSpPr>
            <a:spLocks noGrp="1" noChangeArrowheads="1"/>
          </p:cNvSpPr>
          <p:nvPr>
            <p:ph type="body" idx="1"/>
          </p:nvPr>
        </p:nvSpPr>
        <p:spPr>
          <a:xfrm>
            <a:off x="285750" y="1785938"/>
            <a:ext cx="8858250" cy="4167187"/>
          </a:xfrm>
        </p:spPr>
        <p:txBody>
          <a:bodyPr/>
          <a:lstStyle/>
          <a:p>
            <a:pPr eaLnBrk="1" hangingPunct="1">
              <a:lnSpc>
                <a:spcPct val="150000"/>
              </a:lnSpc>
              <a:buFont typeface="Wingdings" pitchFamily="82" charset="2"/>
              <a:buChar char="p"/>
              <a:defRPr/>
            </a:pPr>
            <a:r>
              <a:rPr lang="en-US" altLang="zh-CN" dirty="0" smtClean="0"/>
              <a:t>Type of Network</a:t>
            </a:r>
          </a:p>
          <a:p>
            <a:pPr eaLnBrk="1" hangingPunct="1">
              <a:lnSpc>
                <a:spcPct val="150000"/>
              </a:lnSpc>
              <a:buFont typeface="Wingdings" pitchFamily="82" charset="2"/>
              <a:buChar char="p"/>
              <a:defRPr/>
            </a:pPr>
            <a:r>
              <a:rPr lang="en-US" altLang="zh-CN" dirty="0" smtClean="0"/>
              <a:t>LAN Media</a:t>
            </a:r>
          </a:p>
          <a:p>
            <a:pPr eaLnBrk="1" hangingPunct="1">
              <a:lnSpc>
                <a:spcPct val="150000"/>
              </a:lnSpc>
              <a:buFont typeface="Wingdings" pitchFamily="82" charset="2"/>
              <a:buChar char="p"/>
              <a:defRPr/>
            </a:pPr>
            <a:r>
              <a:rPr lang="en-US" altLang="zh-CN" dirty="0" smtClean="0">
                <a:solidFill>
                  <a:schemeClr val="accent6"/>
                </a:solidFill>
              </a:rPr>
              <a:t>UTP for Ethernet</a:t>
            </a:r>
          </a:p>
          <a:p>
            <a:pPr eaLnBrk="1" hangingPunct="1">
              <a:lnSpc>
                <a:spcPct val="150000"/>
              </a:lnSpc>
              <a:buFont typeface="Wingdings" pitchFamily="82" charset="2"/>
              <a:buChar char="p"/>
              <a:defRPr/>
            </a:pPr>
            <a:r>
              <a:rPr lang="en-US" altLang="zh-CN" dirty="0" smtClean="0"/>
              <a:t>Media and signal Problems </a:t>
            </a:r>
          </a:p>
          <a:p>
            <a:pPr eaLnBrk="1" hangingPunct="1">
              <a:lnSpc>
                <a:spcPct val="150000"/>
              </a:lnSpc>
              <a:buFont typeface="Wingdings" pitchFamily="82" charset="2"/>
              <a:buChar char="p"/>
              <a:defRPr/>
            </a:pPr>
            <a:r>
              <a:rPr lang="en-US" altLang="zh-CN" dirty="0" smtClean="0"/>
              <a:t>Basic Knowledge of Data Communication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70690"/>
                                        </p:tgtEl>
                                        <p:attrNameLst>
                                          <p:attrName>style.visibility</p:attrName>
                                        </p:attrNameLst>
                                      </p:cBhvr>
                                      <p:to>
                                        <p:strVal val="visible"/>
                                      </p:to>
                                    </p:set>
                                    <p:animEffect transition="in" filter="checkerboard(across)">
                                      <p:cBhvr>
                                        <p:cTn id="7" dur="500"/>
                                        <p:tgtEl>
                                          <p:spTgt spid="370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370691">
                                            <p:txEl>
                                              <p:pRg st="0" end="0"/>
                                            </p:txEl>
                                          </p:spTgt>
                                        </p:tgtEl>
                                        <p:attrNameLst>
                                          <p:attrName>style.visibility</p:attrName>
                                        </p:attrNameLst>
                                      </p:cBhvr>
                                      <p:to>
                                        <p:strVal val="visible"/>
                                      </p:to>
                                    </p:set>
                                    <p:animEffect transition="in" filter="checkerboard(down)">
                                      <p:cBhvr>
                                        <p:cTn id="12" dur="500"/>
                                        <p:tgtEl>
                                          <p:spTgt spid="37069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5" fill="hold" grpId="0" nodeType="clickEffect">
                                  <p:stCondLst>
                                    <p:cond delay="0"/>
                                  </p:stCondLst>
                                  <p:childTnLst>
                                    <p:set>
                                      <p:cBhvr>
                                        <p:cTn id="16" dur="1" fill="hold">
                                          <p:stCondLst>
                                            <p:cond delay="0"/>
                                          </p:stCondLst>
                                        </p:cTn>
                                        <p:tgtEl>
                                          <p:spTgt spid="370691">
                                            <p:txEl>
                                              <p:pRg st="1" end="1"/>
                                            </p:txEl>
                                          </p:spTgt>
                                        </p:tgtEl>
                                        <p:attrNameLst>
                                          <p:attrName>style.visibility</p:attrName>
                                        </p:attrNameLst>
                                      </p:cBhvr>
                                      <p:to>
                                        <p:strVal val="visible"/>
                                      </p:to>
                                    </p:set>
                                    <p:animEffect transition="in" filter="checkerboard(down)">
                                      <p:cBhvr>
                                        <p:cTn id="17" dur="500"/>
                                        <p:tgtEl>
                                          <p:spTgt spid="37069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5" fill="hold" grpId="0" nodeType="clickEffect">
                                  <p:stCondLst>
                                    <p:cond delay="0"/>
                                  </p:stCondLst>
                                  <p:childTnLst>
                                    <p:set>
                                      <p:cBhvr>
                                        <p:cTn id="21" dur="1" fill="hold">
                                          <p:stCondLst>
                                            <p:cond delay="0"/>
                                          </p:stCondLst>
                                        </p:cTn>
                                        <p:tgtEl>
                                          <p:spTgt spid="370691">
                                            <p:txEl>
                                              <p:pRg st="2" end="2"/>
                                            </p:txEl>
                                          </p:spTgt>
                                        </p:tgtEl>
                                        <p:attrNameLst>
                                          <p:attrName>style.visibility</p:attrName>
                                        </p:attrNameLst>
                                      </p:cBhvr>
                                      <p:to>
                                        <p:strVal val="visible"/>
                                      </p:to>
                                    </p:set>
                                    <p:animEffect transition="in" filter="checkerboard(down)">
                                      <p:cBhvr>
                                        <p:cTn id="22" dur="500"/>
                                        <p:tgtEl>
                                          <p:spTgt spid="37069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5" fill="hold" grpId="0" nodeType="clickEffect">
                                  <p:stCondLst>
                                    <p:cond delay="0"/>
                                  </p:stCondLst>
                                  <p:childTnLst>
                                    <p:set>
                                      <p:cBhvr>
                                        <p:cTn id="26" dur="1" fill="hold">
                                          <p:stCondLst>
                                            <p:cond delay="0"/>
                                          </p:stCondLst>
                                        </p:cTn>
                                        <p:tgtEl>
                                          <p:spTgt spid="370691">
                                            <p:txEl>
                                              <p:pRg st="3" end="3"/>
                                            </p:txEl>
                                          </p:spTgt>
                                        </p:tgtEl>
                                        <p:attrNameLst>
                                          <p:attrName>style.visibility</p:attrName>
                                        </p:attrNameLst>
                                      </p:cBhvr>
                                      <p:to>
                                        <p:strVal val="visible"/>
                                      </p:to>
                                    </p:set>
                                    <p:animEffect transition="in" filter="checkerboard(down)">
                                      <p:cBhvr>
                                        <p:cTn id="27" dur="500"/>
                                        <p:tgtEl>
                                          <p:spTgt spid="37069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5" fill="hold" grpId="0" nodeType="clickEffect">
                                  <p:stCondLst>
                                    <p:cond delay="0"/>
                                  </p:stCondLst>
                                  <p:childTnLst>
                                    <p:set>
                                      <p:cBhvr>
                                        <p:cTn id="31" dur="1" fill="hold">
                                          <p:stCondLst>
                                            <p:cond delay="0"/>
                                          </p:stCondLst>
                                        </p:cTn>
                                        <p:tgtEl>
                                          <p:spTgt spid="370691">
                                            <p:txEl>
                                              <p:pRg st="4" end="4"/>
                                            </p:txEl>
                                          </p:spTgt>
                                        </p:tgtEl>
                                        <p:attrNameLst>
                                          <p:attrName>style.visibility</p:attrName>
                                        </p:attrNameLst>
                                      </p:cBhvr>
                                      <p:to>
                                        <p:strVal val="visible"/>
                                      </p:to>
                                    </p:set>
                                    <p:animEffect transition="in" filter="checkerboard(down)">
                                      <p:cBhvr>
                                        <p:cTn id="32" dur="500"/>
                                        <p:tgtEl>
                                          <p:spTgt spid="3706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0" grpId="0" autoUpdateAnimBg="0"/>
      <p:bldP spid="370691" grpId="0" build="p" bldLvl="2"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ChangeArrowheads="1"/>
          </p:cNvSpPr>
          <p:nvPr/>
        </p:nvSpPr>
        <p:spPr bwMode="auto">
          <a:xfrm>
            <a:off x="762000" y="60960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3600">
                <a:solidFill>
                  <a:schemeClr val="tx2"/>
                </a:solidFill>
                <a:latin typeface="Tahoma" pitchFamily="34" charset="0"/>
              </a:rPr>
              <a:t>Cable Specification and Termination</a:t>
            </a:r>
          </a:p>
        </p:txBody>
      </p:sp>
      <p:sp>
        <p:nvSpPr>
          <p:cNvPr id="395267" name="Text Box 3"/>
          <p:cNvSpPr txBox="1">
            <a:spLocks noChangeArrowheads="1"/>
          </p:cNvSpPr>
          <p:nvPr/>
        </p:nvSpPr>
        <p:spPr bwMode="auto">
          <a:xfrm>
            <a:off x="533400" y="1773238"/>
            <a:ext cx="86106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460375"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spcAft>
                <a:spcPct val="50000"/>
              </a:spcAft>
              <a:buClr>
                <a:schemeClr val="accent2"/>
              </a:buClr>
              <a:buFont typeface="Wingdings" pitchFamily="2" charset="2"/>
              <a:buChar char="p"/>
            </a:pPr>
            <a:r>
              <a:rPr lang="en-US" altLang="zh-CN" sz="2400">
                <a:latin typeface="Arial" charset="0"/>
              </a:rPr>
              <a:t>The standards for networking media were developed and issued by the following groups:</a:t>
            </a:r>
          </a:p>
          <a:p>
            <a:pPr lvl="1" eaLnBrk="1" hangingPunct="1">
              <a:lnSpc>
                <a:spcPct val="40000"/>
              </a:lnSpc>
              <a:spcBef>
                <a:spcPct val="50000"/>
              </a:spcBef>
              <a:spcAft>
                <a:spcPct val="50000"/>
              </a:spcAft>
              <a:buClr>
                <a:schemeClr val="accent2"/>
              </a:buClr>
              <a:buSzPct val="90000"/>
              <a:buFont typeface="Wingdings" pitchFamily="2" charset="2"/>
              <a:buChar char="n"/>
            </a:pPr>
            <a:r>
              <a:rPr lang="en-US" altLang="zh-CN" sz="2400">
                <a:latin typeface="Arial" charset="0"/>
                <a:sym typeface="Wingdings 3" pitchFamily="18" charset="2"/>
              </a:rPr>
              <a:t>IEEE—Institute of Electrical and Electronics Engineers</a:t>
            </a:r>
          </a:p>
          <a:p>
            <a:pPr lvl="1" eaLnBrk="1" hangingPunct="1">
              <a:spcBef>
                <a:spcPct val="25000"/>
              </a:spcBef>
              <a:spcAft>
                <a:spcPct val="25000"/>
              </a:spcAft>
              <a:buClr>
                <a:schemeClr val="accent2"/>
              </a:buClr>
              <a:buSzPct val="90000"/>
              <a:buFont typeface="Wingdings" pitchFamily="2" charset="2"/>
              <a:buChar char="n"/>
            </a:pPr>
            <a:r>
              <a:rPr lang="en-US" altLang="zh-CN" sz="2400">
                <a:latin typeface="Arial" charset="0"/>
                <a:sym typeface="Wingdings 3" pitchFamily="18" charset="2"/>
              </a:rPr>
              <a:t>UL—Underwriters Laboratories</a:t>
            </a:r>
          </a:p>
          <a:p>
            <a:pPr lvl="1" eaLnBrk="1" hangingPunct="1">
              <a:lnSpc>
                <a:spcPct val="130000"/>
              </a:lnSpc>
              <a:spcBef>
                <a:spcPct val="25000"/>
              </a:spcBef>
              <a:spcAft>
                <a:spcPct val="25000"/>
              </a:spcAft>
              <a:buClr>
                <a:schemeClr val="accent2"/>
              </a:buClr>
              <a:buSzPct val="90000"/>
              <a:buFont typeface="Wingdings" pitchFamily="2" charset="2"/>
              <a:buChar char="n"/>
            </a:pPr>
            <a:r>
              <a:rPr lang="en-US" altLang="zh-CN" sz="2400">
                <a:latin typeface="Arial" charset="0"/>
                <a:sym typeface="Wingdings 3" pitchFamily="18" charset="2"/>
              </a:rPr>
              <a:t>EIA—Electronic Industries Alliance</a:t>
            </a:r>
          </a:p>
          <a:p>
            <a:pPr lvl="1" eaLnBrk="1" hangingPunct="1">
              <a:spcBef>
                <a:spcPct val="50000"/>
              </a:spcBef>
              <a:buClr>
                <a:schemeClr val="accent2"/>
              </a:buClr>
              <a:buSzPct val="90000"/>
              <a:buFont typeface="Wingdings" pitchFamily="2" charset="2"/>
              <a:buChar char="n"/>
            </a:pPr>
            <a:r>
              <a:rPr lang="en-US" altLang="zh-CN" sz="2400">
                <a:latin typeface="Arial" charset="0"/>
                <a:sym typeface="Wingdings 3" pitchFamily="18" charset="2"/>
              </a:rPr>
              <a:t>TIA—Telecommunications Industry Association</a:t>
            </a:r>
          </a:p>
          <a:p>
            <a:pPr lvl="1" eaLnBrk="1" hangingPunct="1">
              <a:spcBef>
                <a:spcPct val="50000"/>
              </a:spcBef>
              <a:buClr>
                <a:schemeClr val="accent2"/>
              </a:buClr>
              <a:buSzPct val="90000"/>
              <a:buFont typeface="Wingdings" pitchFamily="2" charset="2"/>
              <a:buChar char="n"/>
            </a:pPr>
            <a:r>
              <a:rPr lang="en-US" altLang="zh-CN" sz="2400">
                <a:latin typeface="Arial" charset="0"/>
                <a:sym typeface="Wingdings 3" pitchFamily="18" charset="2"/>
              </a:rPr>
              <a:t>ANSI—American National Standards Institute</a:t>
            </a:r>
            <a:endParaRPr lang="en-US" altLang="zh-CN" sz="2400">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95266"/>
                                        </p:tgtEl>
                                        <p:attrNameLst>
                                          <p:attrName>style.visibility</p:attrName>
                                        </p:attrNameLst>
                                      </p:cBhvr>
                                      <p:to>
                                        <p:strVal val="visible"/>
                                      </p:to>
                                    </p:set>
                                    <p:animEffect transition="in" filter="randombar(horizontal)">
                                      <p:cBhvr>
                                        <p:cTn id="7" dur="500"/>
                                        <p:tgtEl>
                                          <p:spTgt spid="3952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95267">
                                            <p:txEl>
                                              <p:pRg st="0" end="0"/>
                                            </p:txEl>
                                          </p:spTgt>
                                        </p:tgtEl>
                                        <p:attrNameLst>
                                          <p:attrName>style.visibility</p:attrName>
                                        </p:attrNameLst>
                                      </p:cBhvr>
                                      <p:to>
                                        <p:strVal val="visible"/>
                                      </p:to>
                                    </p:set>
                                    <p:animEffect transition="in" filter="randombar(horizontal)">
                                      <p:cBhvr>
                                        <p:cTn id="12" dur="500"/>
                                        <p:tgtEl>
                                          <p:spTgt spid="395267">
                                            <p:txEl>
                                              <p:pRg st="0" end="0"/>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95267">
                                            <p:txEl>
                                              <p:pRg st="1" end="1"/>
                                            </p:txEl>
                                          </p:spTgt>
                                        </p:tgtEl>
                                        <p:attrNameLst>
                                          <p:attrName>style.visibility</p:attrName>
                                        </p:attrNameLst>
                                      </p:cBhvr>
                                      <p:to>
                                        <p:strVal val="visible"/>
                                      </p:to>
                                    </p:set>
                                    <p:animEffect transition="in" filter="randombar(horizontal)">
                                      <p:cBhvr>
                                        <p:cTn id="15" dur="500"/>
                                        <p:tgtEl>
                                          <p:spTgt spid="395267">
                                            <p:txEl>
                                              <p:pRg st="1" end="1"/>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95267">
                                            <p:txEl>
                                              <p:pRg st="2" end="2"/>
                                            </p:txEl>
                                          </p:spTgt>
                                        </p:tgtEl>
                                        <p:attrNameLst>
                                          <p:attrName>style.visibility</p:attrName>
                                        </p:attrNameLst>
                                      </p:cBhvr>
                                      <p:to>
                                        <p:strVal val="visible"/>
                                      </p:to>
                                    </p:set>
                                    <p:animEffect transition="in" filter="randombar(horizontal)">
                                      <p:cBhvr>
                                        <p:cTn id="18" dur="500"/>
                                        <p:tgtEl>
                                          <p:spTgt spid="395267">
                                            <p:txEl>
                                              <p:pRg st="2" end="2"/>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95267">
                                            <p:txEl>
                                              <p:pRg st="3" end="3"/>
                                            </p:txEl>
                                          </p:spTgt>
                                        </p:tgtEl>
                                        <p:attrNameLst>
                                          <p:attrName>style.visibility</p:attrName>
                                        </p:attrNameLst>
                                      </p:cBhvr>
                                      <p:to>
                                        <p:strVal val="visible"/>
                                      </p:to>
                                    </p:set>
                                    <p:animEffect transition="in" filter="randombar(horizontal)">
                                      <p:cBhvr>
                                        <p:cTn id="21" dur="500"/>
                                        <p:tgtEl>
                                          <p:spTgt spid="395267">
                                            <p:txEl>
                                              <p:pRg st="3" end="3"/>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95267">
                                            <p:txEl>
                                              <p:pRg st="4" end="4"/>
                                            </p:txEl>
                                          </p:spTgt>
                                        </p:tgtEl>
                                        <p:attrNameLst>
                                          <p:attrName>style.visibility</p:attrName>
                                        </p:attrNameLst>
                                      </p:cBhvr>
                                      <p:to>
                                        <p:strVal val="visible"/>
                                      </p:to>
                                    </p:set>
                                    <p:animEffect transition="in" filter="randombar(horizontal)">
                                      <p:cBhvr>
                                        <p:cTn id="24" dur="500"/>
                                        <p:tgtEl>
                                          <p:spTgt spid="395267">
                                            <p:txEl>
                                              <p:pRg st="4" end="4"/>
                                            </p:txEl>
                                          </p:spTgt>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395267">
                                            <p:txEl>
                                              <p:pRg st="5" end="5"/>
                                            </p:txEl>
                                          </p:spTgt>
                                        </p:tgtEl>
                                        <p:attrNameLst>
                                          <p:attrName>style.visibility</p:attrName>
                                        </p:attrNameLst>
                                      </p:cBhvr>
                                      <p:to>
                                        <p:strVal val="visible"/>
                                      </p:to>
                                    </p:set>
                                    <p:animEffect transition="in" filter="randombar(horizontal)">
                                      <p:cBhvr>
                                        <p:cTn id="27" dur="500"/>
                                        <p:tgtEl>
                                          <p:spTgt spid="3952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6" grpId="0" autoUpdateAnimBg="0"/>
      <p:bldP spid="395267"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60350"/>
            <a:ext cx="8856662" cy="622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785918" y="1214423"/>
            <a:ext cx="6672282" cy="846426"/>
          </a:xfrm>
        </p:spPr>
        <p:txBody>
          <a:bodyPr/>
          <a:lstStyle/>
          <a:p>
            <a:endParaRPr lang="zh-CN" altLang="en-US" dirty="0"/>
          </a:p>
        </p:txBody>
      </p:sp>
      <p:sp>
        <p:nvSpPr>
          <p:cNvPr id="3" name="矩形 2"/>
          <p:cNvSpPr/>
          <p:nvPr/>
        </p:nvSpPr>
        <p:spPr>
          <a:xfrm>
            <a:off x="2051720" y="3068960"/>
            <a:ext cx="6840760" cy="2585323"/>
          </a:xfrm>
          <a:prstGeom prst="rect">
            <a:avLst/>
          </a:prstGeom>
        </p:spPr>
        <p:txBody>
          <a:bodyPr wrap="square">
            <a:spAutoFit/>
          </a:bodyPr>
          <a:lstStyle/>
          <a:p>
            <a:r>
              <a:rPr lang="zh-CN" altLang="en-US" dirty="0"/>
              <a:t>物理层作用及任务</a:t>
            </a:r>
          </a:p>
          <a:p>
            <a:r>
              <a:rPr lang="zh-CN" altLang="en-US" dirty="0"/>
              <a:t>	</a:t>
            </a:r>
            <a:r>
              <a:rPr lang="zh-CN" altLang="en-US" dirty="0" smtClean="0"/>
              <a:t>网络</a:t>
            </a:r>
            <a:r>
              <a:rPr lang="zh-CN" altLang="en-US" dirty="0"/>
              <a:t>通信系统设计中要解决的几个基本问题：</a:t>
            </a:r>
          </a:p>
          <a:p>
            <a:r>
              <a:rPr lang="zh-CN" altLang="en-US" dirty="0"/>
              <a:t>		数据传输类型（模拟通信、数字通信）数据通信方式（串行通信、并行通信）单工通信、半双工或全双工通信，同步方式（同步、异步）</a:t>
            </a:r>
          </a:p>
          <a:p>
            <a:r>
              <a:rPr lang="zh-CN" altLang="en-US" dirty="0"/>
              <a:t>	介质分类</a:t>
            </a:r>
          </a:p>
          <a:p>
            <a:r>
              <a:rPr lang="zh-CN" altLang="en-US" dirty="0"/>
              <a:t>	数据编码</a:t>
            </a:r>
          </a:p>
          <a:p>
            <a:r>
              <a:rPr lang="zh-CN" altLang="en-US" dirty="0"/>
              <a:t>	基带传输与频带传输？有待加强！</a:t>
            </a:r>
          </a:p>
          <a:p>
            <a:r>
              <a:rPr lang="zh-CN" altLang="en-US" dirty="0"/>
              <a:t>	多路复用</a:t>
            </a:r>
          </a:p>
        </p:txBody>
      </p:sp>
    </p:spTree>
    <p:extLst>
      <p:ext uri="{BB962C8B-B14F-4D97-AF65-F5344CB8AC3E}">
        <p14:creationId xmlns:p14="http://schemas.microsoft.com/office/powerpoint/2010/main" val="2985914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1"/>
          <p:cNvSpPr>
            <a:spLocks noChangeArrowheads="1"/>
          </p:cNvSpPr>
          <p:nvPr/>
        </p:nvSpPr>
        <p:spPr bwMode="auto">
          <a:xfrm>
            <a:off x="468313" y="1773238"/>
            <a:ext cx="84963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44500" indent="-349250">
              <a:buClr>
                <a:schemeClr val="accent2"/>
              </a:buClr>
              <a:buFont typeface="Wingdings" pitchFamily="2" charset="2"/>
              <a:buChar char="p"/>
            </a:pPr>
            <a:r>
              <a:rPr lang="zh-CN" altLang="en-US" sz="2000"/>
              <a:t>一类线：主要用于语音传输，不用于数据传输 </a:t>
            </a:r>
          </a:p>
          <a:p>
            <a:pPr marL="444500" indent="-349250">
              <a:buClr>
                <a:schemeClr val="accent2"/>
              </a:buClr>
              <a:buFont typeface="Wingdings" pitchFamily="2" charset="2"/>
              <a:buChar char="p"/>
            </a:pPr>
            <a:r>
              <a:rPr lang="zh-CN" altLang="en-US" sz="2000"/>
              <a:t>二类线：传输频率</a:t>
            </a:r>
            <a:r>
              <a:rPr lang="en-US" altLang="zh-CN" sz="2000"/>
              <a:t>1MHz</a:t>
            </a:r>
            <a:r>
              <a:rPr lang="zh-CN" altLang="en-US" sz="2000"/>
              <a:t>，用于语音和最高</a:t>
            </a:r>
            <a:r>
              <a:rPr lang="en-US" altLang="zh-CN" sz="2000"/>
              <a:t>4Mbps</a:t>
            </a:r>
            <a:r>
              <a:rPr lang="zh-CN" altLang="en-US" sz="2000"/>
              <a:t>的数据传输，常见于令牌网 </a:t>
            </a:r>
          </a:p>
          <a:p>
            <a:pPr marL="444500" indent="-349250">
              <a:buClr>
                <a:schemeClr val="accent2"/>
              </a:buClr>
              <a:buFont typeface="Wingdings" pitchFamily="2" charset="2"/>
              <a:buChar char="p"/>
            </a:pPr>
            <a:r>
              <a:rPr lang="zh-CN" altLang="en-US" sz="2000" b="1">
                <a:solidFill>
                  <a:srgbClr val="002060"/>
                </a:solidFill>
                <a:latin typeface="黑体" pitchFamily="2" charset="-122"/>
                <a:ea typeface="黑体" pitchFamily="2" charset="-122"/>
              </a:rPr>
              <a:t>三类线</a:t>
            </a:r>
            <a:r>
              <a:rPr lang="zh-CN" altLang="en-US" sz="2000"/>
              <a:t>：</a:t>
            </a:r>
            <a:r>
              <a:rPr lang="en-US" altLang="zh-CN" sz="2000"/>
              <a:t>EIA/TIA568</a:t>
            </a:r>
            <a:r>
              <a:rPr lang="zh-CN" altLang="en-US" sz="2000"/>
              <a:t>标准指定电缆，传输频率</a:t>
            </a:r>
            <a:r>
              <a:rPr lang="en-US" altLang="zh-CN" sz="2000"/>
              <a:t>16MHz</a:t>
            </a:r>
            <a:r>
              <a:rPr lang="zh-CN" altLang="en-US" sz="2000"/>
              <a:t>，用于语音传输及最高传输速率为</a:t>
            </a:r>
            <a:r>
              <a:rPr lang="en-US" altLang="zh-CN" sz="2000"/>
              <a:t>10Mbps</a:t>
            </a:r>
            <a:r>
              <a:rPr lang="zh-CN" altLang="en-US" sz="2000"/>
              <a:t>的数据传输，主要用于</a:t>
            </a:r>
            <a:r>
              <a:rPr lang="en-US" altLang="zh-CN" sz="2000"/>
              <a:t>10BASE-T</a:t>
            </a:r>
            <a:r>
              <a:rPr lang="zh-CN" altLang="en-US" sz="2000"/>
              <a:t> </a:t>
            </a:r>
          </a:p>
          <a:p>
            <a:pPr marL="444500" indent="-349250">
              <a:buClr>
                <a:schemeClr val="accent2"/>
              </a:buClr>
              <a:buFont typeface="Wingdings" pitchFamily="2" charset="2"/>
              <a:buChar char="p"/>
            </a:pPr>
            <a:r>
              <a:rPr lang="zh-CN" altLang="en-US" sz="2000"/>
              <a:t>四类线：传输频率为</a:t>
            </a:r>
            <a:r>
              <a:rPr lang="en-US" altLang="zh-CN" sz="2000"/>
              <a:t>20MHz</a:t>
            </a:r>
            <a:r>
              <a:rPr lang="zh-CN" altLang="en-US" sz="2000"/>
              <a:t>，用于语音传输和最高传输速率</a:t>
            </a:r>
            <a:r>
              <a:rPr lang="en-US" altLang="zh-CN" sz="2000"/>
              <a:t>16Mbps</a:t>
            </a:r>
            <a:r>
              <a:rPr lang="zh-CN" altLang="en-US" sz="2000"/>
              <a:t>的数据传输，主要用于令牌网和 </a:t>
            </a:r>
            <a:r>
              <a:rPr lang="en-US" altLang="zh-CN" sz="2000"/>
              <a:t>10BASE-T/100BASE-T</a:t>
            </a:r>
            <a:r>
              <a:rPr lang="zh-CN" altLang="en-US" sz="2000"/>
              <a:t> </a:t>
            </a:r>
          </a:p>
          <a:p>
            <a:pPr marL="444500" indent="-349250">
              <a:buClr>
                <a:schemeClr val="accent2"/>
              </a:buClr>
              <a:buFont typeface="Wingdings" pitchFamily="2" charset="2"/>
              <a:buChar char="p"/>
            </a:pPr>
            <a:r>
              <a:rPr lang="zh-CN" altLang="en-US" sz="2000" b="1">
                <a:solidFill>
                  <a:srgbClr val="002060"/>
                </a:solidFill>
                <a:latin typeface="黑体" pitchFamily="2" charset="-122"/>
                <a:ea typeface="黑体" pitchFamily="2" charset="-122"/>
              </a:rPr>
              <a:t>五类线</a:t>
            </a:r>
            <a:r>
              <a:rPr lang="zh-CN" altLang="en-US" sz="2000"/>
              <a:t>：增加了绕线密度，外套高质量绝缘材料，用于语音和数据传输</a:t>
            </a:r>
            <a:r>
              <a:rPr lang="en-US" altLang="zh-CN" sz="2000"/>
              <a:t>(</a:t>
            </a:r>
            <a:r>
              <a:rPr lang="zh-CN" altLang="en-US" sz="2000"/>
              <a:t>主要为</a:t>
            </a:r>
            <a:r>
              <a:rPr lang="en-US" altLang="zh-CN" sz="2000"/>
              <a:t>100/1000BASE-T)</a:t>
            </a:r>
            <a:r>
              <a:rPr lang="zh-CN" altLang="en-US" sz="2000"/>
              <a:t>，是最常用的以太网电缆 </a:t>
            </a:r>
          </a:p>
          <a:p>
            <a:pPr marL="444500" indent="-349250">
              <a:buClr>
                <a:schemeClr val="accent2"/>
              </a:buClr>
              <a:buFont typeface="Wingdings" pitchFamily="2" charset="2"/>
              <a:buChar char="p"/>
            </a:pPr>
            <a:r>
              <a:rPr lang="zh-CN" altLang="en-US" sz="2000" b="1">
                <a:solidFill>
                  <a:srgbClr val="002060"/>
                </a:solidFill>
                <a:latin typeface="黑体" pitchFamily="2" charset="-122"/>
                <a:ea typeface="黑体" pitchFamily="2" charset="-122"/>
              </a:rPr>
              <a:t>超五类线</a:t>
            </a:r>
            <a:r>
              <a:rPr lang="zh-CN" altLang="en-US" sz="2000"/>
              <a:t>：衰减小，串扰少，具有更高的衰减</a:t>
            </a:r>
            <a:r>
              <a:rPr lang="en-US" altLang="zh-CN" sz="2000"/>
              <a:t>/</a:t>
            </a:r>
            <a:r>
              <a:rPr lang="zh-CN" altLang="en-US" sz="2000"/>
              <a:t>串扰比和信噪比、更小的时延误差，主要用于</a:t>
            </a:r>
            <a:r>
              <a:rPr lang="en-US" altLang="zh-CN" sz="2000"/>
              <a:t>1000BASE-T</a:t>
            </a:r>
            <a:endParaRPr lang="zh-CN" altLang="en-US" sz="2000"/>
          </a:p>
          <a:p>
            <a:pPr marL="444500" indent="-349250">
              <a:buClr>
                <a:schemeClr val="accent2"/>
              </a:buClr>
              <a:buFont typeface="Wingdings" pitchFamily="2" charset="2"/>
              <a:buChar char="p"/>
            </a:pPr>
            <a:r>
              <a:rPr lang="zh-CN" altLang="en-US" sz="2000" b="1">
                <a:solidFill>
                  <a:srgbClr val="002060"/>
                </a:solidFill>
                <a:latin typeface="黑体" pitchFamily="2" charset="-122"/>
                <a:ea typeface="黑体" pitchFamily="2" charset="-122"/>
              </a:rPr>
              <a:t>六类线</a:t>
            </a:r>
            <a:r>
              <a:rPr lang="zh-CN" altLang="en-US" sz="2000"/>
              <a:t>：传输频率为</a:t>
            </a:r>
            <a:r>
              <a:rPr lang="en-US" altLang="zh-CN" sz="2000"/>
              <a:t>1MHz</a:t>
            </a:r>
            <a:r>
              <a:rPr lang="zh-CN" altLang="en-US" sz="2000"/>
              <a:t>～</a:t>
            </a:r>
            <a:r>
              <a:rPr lang="en-US" altLang="zh-CN" sz="2000"/>
              <a:t>250MHz</a:t>
            </a:r>
            <a:r>
              <a:rPr lang="zh-CN" altLang="en-US" sz="2000"/>
              <a:t>，性能远高于超五类标准，适用于高于</a:t>
            </a:r>
            <a:r>
              <a:rPr lang="en-US" altLang="zh-CN" sz="2000"/>
              <a:t>1Gbps</a:t>
            </a:r>
            <a:r>
              <a:rPr lang="zh-CN" altLang="en-US" sz="2000"/>
              <a:t>的应用</a:t>
            </a:r>
          </a:p>
          <a:p>
            <a:pPr marL="444500" indent="-349250">
              <a:buClr>
                <a:schemeClr val="accent2"/>
              </a:buClr>
              <a:buFont typeface="Wingdings" pitchFamily="2" charset="2"/>
              <a:buChar char="p"/>
            </a:pPr>
            <a:r>
              <a:rPr lang="zh-CN" altLang="en-US" sz="2000"/>
              <a:t>七类线：带宽为</a:t>
            </a:r>
            <a:r>
              <a:rPr lang="en-US" altLang="zh-CN" sz="2000"/>
              <a:t>600MHz</a:t>
            </a:r>
            <a:r>
              <a:rPr lang="zh-CN" altLang="en-US" sz="2000"/>
              <a:t>，可能用于今后的</a:t>
            </a:r>
            <a:r>
              <a:rPr lang="en-US" altLang="zh-CN" sz="2000"/>
              <a:t>10G</a:t>
            </a:r>
            <a:r>
              <a:rPr lang="zh-CN" altLang="en-US" sz="2000"/>
              <a:t>比特以太网。 </a:t>
            </a:r>
          </a:p>
        </p:txBody>
      </p:sp>
      <p:sp>
        <p:nvSpPr>
          <p:cNvPr id="3" name="Rectangle 9"/>
          <p:cNvSpPr txBox="1">
            <a:spLocks noChangeArrowheads="1"/>
          </p:cNvSpPr>
          <p:nvPr/>
        </p:nvSpPr>
        <p:spPr>
          <a:xfrm>
            <a:off x="574675" y="620713"/>
            <a:ext cx="8001000" cy="900112"/>
          </a:xfrm>
          <a:prstGeom prst="rect">
            <a:avLst/>
          </a:prstGeom>
        </p:spPr>
        <p:txBody>
          <a:bodyPr/>
          <a:lstStyle/>
          <a:p>
            <a:pPr>
              <a:defRPr/>
            </a:pPr>
            <a:r>
              <a:rPr lang="en-US" altLang="zh-CN" sz="4400" kern="0" dirty="0">
                <a:solidFill>
                  <a:schemeClr val="tx2"/>
                </a:solidFill>
                <a:latin typeface="Arial" pitchFamily="34" charset="0"/>
                <a:ea typeface="+mj-ea"/>
                <a:cs typeface="Arial" pitchFamily="34" charset="0"/>
              </a:rPr>
              <a:t>Category of UTP </a:t>
            </a:r>
            <a:endParaRPr lang="zh-CN" altLang="en-US" sz="4400" kern="0" dirty="0">
              <a:solidFill>
                <a:schemeClr val="tx2"/>
              </a:solidFill>
              <a:latin typeface="Arial" pitchFamily="34" charset="0"/>
              <a:ea typeface="+mj-ea"/>
              <a:cs typeface="Arial" pitchFamily="34" charset="0"/>
            </a:endParaRPr>
          </a:p>
        </p:txBody>
      </p:sp>
    </p:spTree>
  </p:cSld>
  <p:clrMapOvr>
    <a:masterClrMapping/>
  </p:clrMapOvr>
  <p:transition spd="med">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1"/>
          <p:cNvSpPr txBox="1">
            <a:spLocks noChangeArrowheads="1"/>
          </p:cNvSpPr>
          <p:nvPr/>
        </p:nvSpPr>
        <p:spPr bwMode="auto">
          <a:xfrm>
            <a:off x="642938" y="1928813"/>
            <a:ext cx="5143500"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200000"/>
              </a:lnSpc>
              <a:buClr>
                <a:schemeClr val="accent2"/>
              </a:buClr>
              <a:buFont typeface="Wingdings" pitchFamily="2" charset="2"/>
              <a:buChar char="p"/>
            </a:pPr>
            <a:r>
              <a:rPr lang="en-US" altLang="zh-CN" sz="3600">
                <a:latin typeface="Arial" charset="0"/>
              </a:rPr>
              <a:t>Straight Cable</a:t>
            </a:r>
          </a:p>
          <a:p>
            <a:pPr eaLnBrk="1" hangingPunct="1">
              <a:lnSpc>
                <a:spcPct val="200000"/>
              </a:lnSpc>
              <a:buClr>
                <a:schemeClr val="accent2"/>
              </a:buClr>
              <a:buFont typeface="Wingdings" pitchFamily="2" charset="2"/>
              <a:buChar char="p"/>
            </a:pPr>
            <a:r>
              <a:rPr lang="en-US" altLang="zh-CN" sz="3600">
                <a:latin typeface="Arial" charset="0"/>
              </a:rPr>
              <a:t>Rollover Cable</a:t>
            </a:r>
          </a:p>
          <a:p>
            <a:pPr eaLnBrk="1" hangingPunct="1">
              <a:lnSpc>
                <a:spcPct val="200000"/>
              </a:lnSpc>
              <a:buClr>
                <a:schemeClr val="accent2"/>
              </a:buClr>
              <a:buFont typeface="Wingdings" pitchFamily="2" charset="2"/>
              <a:buChar char="p"/>
            </a:pPr>
            <a:r>
              <a:rPr lang="en-US" altLang="zh-CN" sz="3600">
                <a:latin typeface="Arial" charset="0"/>
              </a:rPr>
              <a:t>Crossover Cable</a:t>
            </a:r>
            <a:endParaRPr lang="zh-CN" altLang="en-US" sz="3600">
              <a:latin typeface="Arial" charset="0"/>
            </a:endParaRPr>
          </a:p>
        </p:txBody>
      </p:sp>
      <p:sp>
        <p:nvSpPr>
          <p:cNvPr id="3" name="Rectangle 9"/>
          <p:cNvSpPr txBox="1">
            <a:spLocks noChangeArrowheads="1"/>
          </p:cNvSpPr>
          <p:nvPr/>
        </p:nvSpPr>
        <p:spPr>
          <a:xfrm>
            <a:off x="574675" y="620713"/>
            <a:ext cx="8001000" cy="900112"/>
          </a:xfrm>
          <a:prstGeom prst="rect">
            <a:avLst/>
          </a:prstGeom>
        </p:spPr>
        <p:txBody>
          <a:bodyPr/>
          <a:lstStyle/>
          <a:p>
            <a:pPr>
              <a:defRPr/>
            </a:pPr>
            <a:r>
              <a:rPr lang="en-US" altLang="zh-CN" sz="4400" kern="0" dirty="0">
                <a:solidFill>
                  <a:schemeClr val="tx2"/>
                </a:solidFill>
                <a:latin typeface="Arial" pitchFamily="34" charset="0"/>
                <a:ea typeface="+mj-ea"/>
                <a:cs typeface="Arial" pitchFamily="34" charset="0"/>
              </a:rPr>
              <a:t>Type of Cable</a:t>
            </a:r>
            <a:endParaRPr lang="zh-CN" altLang="en-US" sz="4400" kern="0" dirty="0">
              <a:solidFill>
                <a:schemeClr val="tx2"/>
              </a:solidFill>
              <a:latin typeface="Arial" pitchFamily="34" charset="0"/>
              <a:ea typeface="+mj-ea"/>
              <a:cs typeface="Arial" pitchFamily="34" charset="0"/>
            </a:endParaRPr>
          </a:p>
        </p:txBody>
      </p:sp>
    </p:spTree>
  </p:cSld>
  <p:clrMapOvr>
    <a:masterClrMapping/>
  </p:clrMapOvr>
  <p:transition spd="med">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41" name="Rectangle 5"/>
          <p:cNvSpPr>
            <a:spLocks noChangeArrowheads="1"/>
          </p:cNvSpPr>
          <p:nvPr/>
        </p:nvSpPr>
        <p:spPr bwMode="auto">
          <a:xfrm>
            <a:off x="428625" y="-214313"/>
            <a:ext cx="8562975"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3600">
                <a:solidFill>
                  <a:schemeClr val="tx2"/>
                </a:solidFill>
                <a:latin typeface="Tahoma" pitchFamily="34" charset="0"/>
              </a:rPr>
              <a:t>Creating a Straight-Through Cable</a:t>
            </a:r>
          </a:p>
        </p:txBody>
      </p:sp>
      <p:grpSp>
        <p:nvGrpSpPr>
          <p:cNvPr id="28675" name="组合 38"/>
          <p:cNvGrpSpPr>
            <a:grpSpLocks/>
          </p:cNvGrpSpPr>
          <p:nvPr/>
        </p:nvGrpSpPr>
        <p:grpSpPr bwMode="auto">
          <a:xfrm>
            <a:off x="142875" y="642938"/>
            <a:ext cx="9215438" cy="6138862"/>
            <a:chOff x="609600" y="1524000"/>
            <a:chExt cx="8382000" cy="5257800"/>
          </a:xfrm>
        </p:grpSpPr>
        <p:grpSp>
          <p:nvGrpSpPr>
            <p:cNvPr id="28676" name="Group 2"/>
            <p:cNvGrpSpPr>
              <a:grpSpLocks/>
            </p:cNvGrpSpPr>
            <p:nvPr/>
          </p:nvGrpSpPr>
          <p:grpSpPr bwMode="auto">
            <a:xfrm>
              <a:off x="609600" y="1524000"/>
              <a:ext cx="1981200" cy="1676400"/>
              <a:chOff x="384" y="1008"/>
              <a:chExt cx="1248" cy="1056"/>
            </a:xfrm>
          </p:grpSpPr>
          <p:graphicFrame>
            <p:nvGraphicFramePr>
              <p:cNvPr id="28710" name="Object 3"/>
              <p:cNvGraphicFramePr>
                <a:graphicFrameLocks noChangeAspect="1"/>
              </p:cNvGraphicFramePr>
              <p:nvPr/>
            </p:nvGraphicFramePr>
            <p:xfrm>
              <a:off x="384" y="1008"/>
              <a:ext cx="1152" cy="1011"/>
            </p:xfrm>
            <a:graphic>
              <a:graphicData uri="http://schemas.openxmlformats.org/presentationml/2006/ole">
                <mc:AlternateContent xmlns:mc="http://schemas.openxmlformats.org/markup-compatibility/2006">
                  <mc:Choice xmlns:v="urn:schemas-microsoft-com:vml" Requires="v">
                    <p:oleObj spid="_x0000_s29480" name="Bitmap Image" r:id="rId4" imgW="4057143" imgH="3561905" progId="Paint.Picture">
                      <p:embed/>
                    </p:oleObj>
                  </mc:Choice>
                  <mc:Fallback>
                    <p:oleObj name="Bitmap Image" r:id="rId4" imgW="4057143" imgH="3561905" progId="Paint.Picture">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1008"/>
                            <a:ext cx="1152" cy="1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711" name="Text Box 4"/>
              <p:cNvSpPr txBox="1">
                <a:spLocks noChangeArrowheads="1"/>
              </p:cNvSpPr>
              <p:nvPr/>
            </p:nvSpPr>
            <p:spPr bwMode="auto">
              <a:xfrm>
                <a:off x="1392" y="1833"/>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1</a:t>
                </a:r>
              </a:p>
            </p:txBody>
          </p:sp>
        </p:grpSp>
        <p:grpSp>
          <p:nvGrpSpPr>
            <p:cNvPr id="28677" name="Group 6"/>
            <p:cNvGrpSpPr>
              <a:grpSpLocks/>
            </p:cNvGrpSpPr>
            <p:nvPr/>
          </p:nvGrpSpPr>
          <p:grpSpPr bwMode="auto">
            <a:xfrm>
              <a:off x="2667000" y="1524000"/>
              <a:ext cx="1981200" cy="1676400"/>
              <a:chOff x="1680" y="1008"/>
              <a:chExt cx="1248" cy="1056"/>
            </a:xfrm>
          </p:grpSpPr>
          <p:graphicFrame>
            <p:nvGraphicFramePr>
              <p:cNvPr id="28708" name="Object 7"/>
              <p:cNvGraphicFramePr>
                <a:graphicFrameLocks noChangeAspect="1"/>
              </p:cNvGraphicFramePr>
              <p:nvPr/>
            </p:nvGraphicFramePr>
            <p:xfrm>
              <a:off x="1680" y="1008"/>
              <a:ext cx="1152" cy="1006"/>
            </p:xfrm>
            <a:graphic>
              <a:graphicData uri="http://schemas.openxmlformats.org/presentationml/2006/ole">
                <mc:AlternateContent xmlns:mc="http://schemas.openxmlformats.org/markup-compatibility/2006">
                  <mc:Choice xmlns:v="urn:schemas-microsoft-com:vml" Requires="v">
                    <p:oleObj spid="_x0000_s29481" name="Bitmap Image" r:id="rId6" imgW="4067743" imgH="3552381" progId="Paint.Picture">
                      <p:embed/>
                    </p:oleObj>
                  </mc:Choice>
                  <mc:Fallback>
                    <p:oleObj name="Bitmap Image" r:id="rId6" imgW="4067743" imgH="3552381" progId="Paint.Picture">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0" y="1008"/>
                            <a:ext cx="1152" cy="1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709" name="Text Box 8"/>
              <p:cNvSpPr txBox="1">
                <a:spLocks noChangeArrowheads="1"/>
              </p:cNvSpPr>
              <p:nvPr/>
            </p:nvSpPr>
            <p:spPr bwMode="auto">
              <a:xfrm>
                <a:off x="2688" y="1833"/>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2</a:t>
                </a:r>
              </a:p>
            </p:txBody>
          </p:sp>
        </p:grpSp>
        <p:grpSp>
          <p:nvGrpSpPr>
            <p:cNvPr id="28678" name="Group 9"/>
            <p:cNvGrpSpPr>
              <a:grpSpLocks/>
            </p:cNvGrpSpPr>
            <p:nvPr/>
          </p:nvGrpSpPr>
          <p:grpSpPr bwMode="auto">
            <a:xfrm>
              <a:off x="4724400" y="1524000"/>
              <a:ext cx="1905000" cy="1662113"/>
              <a:chOff x="2976" y="960"/>
              <a:chExt cx="1200" cy="1047"/>
            </a:xfrm>
          </p:grpSpPr>
          <p:graphicFrame>
            <p:nvGraphicFramePr>
              <p:cNvPr id="28706" name="Object 10"/>
              <p:cNvGraphicFramePr>
                <a:graphicFrameLocks noChangeAspect="1"/>
              </p:cNvGraphicFramePr>
              <p:nvPr/>
            </p:nvGraphicFramePr>
            <p:xfrm>
              <a:off x="2976" y="960"/>
              <a:ext cx="1152" cy="1002"/>
            </p:xfrm>
            <a:graphic>
              <a:graphicData uri="http://schemas.openxmlformats.org/presentationml/2006/ole">
                <mc:AlternateContent xmlns:mc="http://schemas.openxmlformats.org/markup-compatibility/2006">
                  <mc:Choice xmlns:v="urn:schemas-microsoft-com:vml" Requires="v">
                    <p:oleObj spid="_x0000_s29482" name="Bitmap Image" r:id="rId8" imgW="4086795" imgH="3552381" progId="Paint.Picture">
                      <p:embed/>
                    </p:oleObj>
                  </mc:Choice>
                  <mc:Fallback>
                    <p:oleObj name="Bitmap Image" r:id="rId8" imgW="4086795" imgH="3552381" progId="Paint.Picture">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6" y="960"/>
                            <a:ext cx="1152" cy="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707" name="Text Box 11"/>
              <p:cNvSpPr txBox="1">
                <a:spLocks noChangeArrowheads="1"/>
              </p:cNvSpPr>
              <p:nvPr/>
            </p:nvSpPr>
            <p:spPr bwMode="auto">
              <a:xfrm>
                <a:off x="3936" y="1776"/>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3</a:t>
                </a:r>
              </a:p>
            </p:txBody>
          </p:sp>
        </p:grpSp>
        <p:grpSp>
          <p:nvGrpSpPr>
            <p:cNvPr id="28679" name="Group 12"/>
            <p:cNvGrpSpPr>
              <a:grpSpLocks/>
            </p:cNvGrpSpPr>
            <p:nvPr/>
          </p:nvGrpSpPr>
          <p:grpSpPr bwMode="auto">
            <a:xfrm>
              <a:off x="6858000" y="1524000"/>
              <a:ext cx="1905000" cy="1676400"/>
              <a:chOff x="4320" y="960"/>
              <a:chExt cx="1200" cy="1056"/>
            </a:xfrm>
          </p:grpSpPr>
          <p:graphicFrame>
            <p:nvGraphicFramePr>
              <p:cNvPr id="28704" name="Object 13"/>
              <p:cNvGraphicFramePr>
                <a:graphicFrameLocks noChangeAspect="1"/>
              </p:cNvGraphicFramePr>
              <p:nvPr/>
            </p:nvGraphicFramePr>
            <p:xfrm>
              <a:off x="4320" y="960"/>
              <a:ext cx="1152" cy="1009"/>
            </p:xfrm>
            <a:graphic>
              <a:graphicData uri="http://schemas.openxmlformats.org/presentationml/2006/ole">
                <mc:AlternateContent xmlns:mc="http://schemas.openxmlformats.org/markup-compatibility/2006">
                  <mc:Choice xmlns:v="urn:schemas-microsoft-com:vml" Requires="v">
                    <p:oleObj spid="_x0000_s29483" name="Bitmap Image" r:id="rId10" imgW="4057143" imgH="3552381" progId="Paint.Picture">
                      <p:embed/>
                    </p:oleObj>
                  </mc:Choice>
                  <mc:Fallback>
                    <p:oleObj name="Bitmap Image" r:id="rId10" imgW="4057143" imgH="3552381" progId="Paint.Picture">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20" y="960"/>
                            <a:ext cx="1152" cy="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705" name="Text Box 14"/>
              <p:cNvSpPr txBox="1">
                <a:spLocks noChangeArrowheads="1"/>
              </p:cNvSpPr>
              <p:nvPr/>
            </p:nvSpPr>
            <p:spPr bwMode="auto">
              <a:xfrm>
                <a:off x="5280" y="1785"/>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4</a:t>
                </a:r>
              </a:p>
            </p:txBody>
          </p:sp>
        </p:grpSp>
        <p:grpSp>
          <p:nvGrpSpPr>
            <p:cNvPr id="28680" name="Group 15"/>
            <p:cNvGrpSpPr>
              <a:grpSpLocks/>
            </p:cNvGrpSpPr>
            <p:nvPr/>
          </p:nvGrpSpPr>
          <p:grpSpPr bwMode="auto">
            <a:xfrm>
              <a:off x="609600" y="3276600"/>
              <a:ext cx="1905000" cy="1597025"/>
              <a:chOff x="384" y="2064"/>
              <a:chExt cx="1200" cy="1006"/>
            </a:xfrm>
          </p:grpSpPr>
          <p:graphicFrame>
            <p:nvGraphicFramePr>
              <p:cNvPr id="28702" name="Object 16"/>
              <p:cNvGraphicFramePr>
                <a:graphicFrameLocks noChangeAspect="1"/>
              </p:cNvGraphicFramePr>
              <p:nvPr/>
            </p:nvGraphicFramePr>
            <p:xfrm>
              <a:off x="384" y="2064"/>
              <a:ext cx="1152" cy="1006"/>
            </p:xfrm>
            <a:graphic>
              <a:graphicData uri="http://schemas.openxmlformats.org/presentationml/2006/ole">
                <mc:AlternateContent xmlns:mc="http://schemas.openxmlformats.org/markup-compatibility/2006">
                  <mc:Choice xmlns:v="urn:schemas-microsoft-com:vml" Requires="v">
                    <p:oleObj spid="_x0000_s29484" name="Bitmap Image" r:id="rId12" imgW="4067743" imgH="3552381" progId="Paint.Picture">
                      <p:embed/>
                    </p:oleObj>
                  </mc:Choice>
                  <mc:Fallback>
                    <p:oleObj name="Bitmap Image" r:id="rId12" imgW="4067743" imgH="3552381" progId="Paint.Picture">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4" y="2064"/>
                            <a:ext cx="1152" cy="1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703" name="Text Box 17"/>
              <p:cNvSpPr txBox="1">
                <a:spLocks noChangeArrowheads="1"/>
              </p:cNvSpPr>
              <p:nvPr/>
            </p:nvSpPr>
            <p:spPr bwMode="auto">
              <a:xfrm>
                <a:off x="1344" y="2832"/>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5</a:t>
                </a:r>
              </a:p>
            </p:txBody>
          </p:sp>
        </p:grpSp>
        <p:grpSp>
          <p:nvGrpSpPr>
            <p:cNvPr id="28681" name="Group 18"/>
            <p:cNvGrpSpPr>
              <a:grpSpLocks/>
            </p:cNvGrpSpPr>
            <p:nvPr/>
          </p:nvGrpSpPr>
          <p:grpSpPr bwMode="auto">
            <a:xfrm>
              <a:off x="2667000" y="3276600"/>
              <a:ext cx="1981200" cy="1676400"/>
              <a:chOff x="1680" y="2064"/>
              <a:chExt cx="1248" cy="1056"/>
            </a:xfrm>
          </p:grpSpPr>
          <p:graphicFrame>
            <p:nvGraphicFramePr>
              <p:cNvPr id="28700" name="Object 19"/>
              <p:cNvGraphicFramePr>
                <a:graphicFrameLocks noChangeAspect="1"/>
              </p:cNvGraphicFramePr>
              <p:nvPr/>
            </p:nvGraphicFramePr>
            <p:xfrm>
              <a:off x="1680" y="2064"/>
              <a:ext cx="1152" cy="1017"/>
            </p:xfrm>
            <a:graphic>
              <a:graphicData uri="http://schemas.openxmlformats.org/presentationml/2006/ole">
                <mc:AlternateContent xmlns:mc="http://schemas.openxmlformats.org/markup-compatibility/2006">
                  <mc:Choice xmlns:v="urn:schemas-microsoft-com:vml" Requires="v">
                    <p:oleObj spid="_x0000_s29485" name="Bitmap Image" r:id="rId14" imgW="4067743" imgH="3591426" progId="Paint.Picture">
                      <p:embed/>
                    </p:oleObj>
                  </mc:Choice>
                  <mc:Fallback>
                    <p:oleObj name="Bitmap Image" r:id="rId14" imgW="4067743" imgH="3591426" progId="Paint.Picture">
                      <p:embed/>
                      <p:pic>
                        <p:nvPicPr>
                          <p:cNvPr id="0"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80" y="2064"/>
                            <a:ext cx="1152" cy="1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701" name="Text Box 20"/>
              <p:cNvSpPr txBox="1">
                <a:spLocks noChangeArrowheads="1"/>
              </p:cNvSpPr>
              <p:nvPr/>
            </p:nvSpPr>
            <p:spPr bwMode="auto">
              <a:xfrm>
                <a:off x="2688" y="2889"/>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6</a:t>
                </a:r>
              </a:p>
            </p:txBody>
          </p:sp>
        </p:grpSp>
        <p:grpSp>
          <p:nvGrpSpPr>
            <p:cNvPr id="28682" name="Group 21"/>
            <p:cNvGrpSpPr>
              <a:grpSpLocks/>
            </p:cNvGrpSpPr>
            <p:nvPr/>
          </p:nvGrpSpPr>
          <p:grpSpPr bwMode="auto">
            <a:xfrm>
              <a:off x="4724400" y="3276600"/>
              <a:ext cx="1905000" cy="1676400"/>
              <a:chOff x="2976" y="2064"/>
              <a:chExt cx="1200" cy="1056"/>
            </a:xfrm>
          </p:grpSpPr>
          <p:graphicFrame>
            <p:nvGraphicFramePr>
              <p:cNvPr id="28698" name="Object 22"/>
              <p:cNvGraphicFramePr>
                <a:graphicFrameLocks noChangeAspect="1"/>
              </p:cNvGraphicFramePr>
              <p:nvPr/>
            </p:nvGraphicFramePr>
            <p:xfrm>
              <a:off x="2976" y="2064"/>
              <a:ext cx="1152" cy="1004"/>
            </p:xfrm>
            <a:graphic>
              <a:graphicData uri="http://schemas.openxmlformats.org/presentationml/2006/ole">
                <mc:AlternateContent xmlns:mc="http://schemas.openxmlformats.org/markup-compatibility/2006">
                  <mc:Choice xmlns:v="urn:schemas-microsoft-com:vml" Requires="v">
                    <p:oleObj spid="_x0000_s29486" name="Bitmap Image" r:id="rId16" imgW="4067743" imgH="3543795" progId="Paint.Picture">
                      <p:embed/>
                    </p:oleObj>
                  </mc:Choice>
                  <mc:Fallback>
                    <p:oleObj name="Bitmap Image" r:id="rId16" imgW="4067743" imgH="3543795" progId="Paint.Picture">
                      <p:embed/>
                      <p:pic>
                        <p:nvPicPr>
                          <p:cNvPr id="0" name="Object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76" y="2064"/>
                            <a:ext cx="1152" cy="1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99" name="Text Box 23"/>
              <p:cNvSpPr txBox="1">
                <a:spLocks noChangeArrowheads="1"/>
              </p:cNvSpPr>
              <p:nvPr/>
            </p:nvSpPr>
            <p:spPr bwMode="auto">
              <a:xfrm>
                <a:off x="3936" y="2889"/>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7</a:t>
                </a:r>
              </a:p>
            </p:txBody>
          </p:sp>
        </p:grpSp>
        <p:grpSp>
          <p:nvGrpSpPr>
            <p:cNvPr id="28683" name="Group 24"/>
            <p:cNvGrpSpPr>
              <a:grpSpLocks/>
            </p:cNvGrpSpPr>
            <p:nvPr/>
          </p:nvGrpSpPr>
          <p:grpSpPr bwMode="auto">
            <a:xfrm>
              <a:off x="6858000" y="3276600"/>
              <a:ext cx="1905000" cy="1676400"/>
              <a:chOff x="4320" y="2064"/>
              <a:chExt cx="1200" cy="1056"/>
            </a:xfrm>
          </p:grpSpPr>
          <p:graphicFrame>
            <p:nvGraphicFramePr>
              <p:cNvPr id="28696" name="Object 25"/>
              <p:cNvGraphicFramePr>
                <a:graphicFrameLocks noChangeAspect="1"/>
              </p:cNvGraphicFramePr>
              <p:nvPr/>
            </p:nvGraphicFramePr>
            <p:xfrm>
              <a:off x="4320" y="2064"/>
              <a:ext cx="1152" cy="999"/>
            </p:xfrm>
            <a:graphic>
              <a:graphicData uri="http://schemas.openxmlformats.org/presentationml/2006/ole">
                <mc:AlternateContent xmlns:mc="http://schemas.openxmlformats.org/markup-compatibility/2006">
                  <mc:Choice xmlns:v="urn:schemas-microsoft-com:vml" Requires="v">
                    <p:oleObj spid="_x0000_s29487" name="Bitmap Image" r:id="rId18" imgW="4067743" imgH="3524742" progId="Paint.Picture">
                      <p:embed/>
                    </p:oleObj>
                  </mc:Choice>
                  <mc:Fallback>
                    <p:oleObj name="Bitmap Image" r:id="rId18" imgW="4067743" imgH="3524742" progId="Paint.Picture">
                      <p:embed/>
                      <p:pic>
                        <p:nvPicPr>
                          <p:cNvPr id="0"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20" y="2064"/>
                            <a:ext cx="1152" cy="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97" name="Text Box 26"/>
              <p:cNvSpPr txBox="1">
                <a:spLocks noChangeArrowheads="1"/>
              </p:cNvSpPr>
              <p:nvPr/>
            </p:nvSpPr>
            <p:spPr bwMode="auto">
              <a:xfrm>
                <a:off x="5280" y="2889"/>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8</a:t>
                </a:r>
              </a:p>
            </p:txBody>
          </p:sp>
        </p:grpSp>
        <p:grpSp>
          <p:nvGrpSpPr>
            <p:cNvPr id="28684" name="Group 27"/>
            <p:cNvGrpSpPr>
              <a:grpSpLocks/>
            </p:cNvGrpSpPr>
            <p:nvPr/>
          </p:nvGrpSpPr>
          <p:grpSpPr bwMode="auto">
            <a:xfrm>
              <a:off x="609600" y="5105400"/>
              <a:ext cx="1905000" cy="1676400"/>
              <a:chOff x="384" y="3264"/>
              <a:chExt cx="1200" cy="1056"/>
            </a:xfrm>
          </p:grpSpPr>
          <p:graphicFrame>
            <p:nvGraphicFramePr>
              <p:cNvPr id="28694" name="Object 28"/>
              <p:cNvGraphicFramePr>
                <a:graphicFrameLocks noChangeAspect="1"/>
              </p:cNvGraphicFramePr>
              <p:nvPr/>
            </p:nvGraphicFramePr>
            <p:xfrm>
              <a:off x="384" y="3264"/>
              <a:ext cx="1152" cy="1010"/>
            </p:xfrm>
            <a:graphic>
              <a:graphicData uri="http://schemas.openxmlformats.org/presentationml/2006/ole">
                <mc:AlternateContent xmlns:mc="http://schemas.openxmlformats.org/markup-compatibility/2006">
                  <mc:Choice xmlns:v="urn:schemas-microsoft-com:vml" Requires="v">
                    <p:oleObj spid="_x0000_s29488" name="Bitmap Image" r:id="rId20" imgW="4086795" imgH="3580952" progId="Paint.Picture">
                      <p:embed/>
                    </p:oleObj>
                  </mc:Choice>
                  <mc:Fallback>
                    <p:oleObj name="Bitmap Image" r:id="rId20" imgW="4086795" imgH="3580952" progId="Paint.Picture">
                      <p:embed/>
                      <p:pic>
                        <p:nvPicPr>
                          <p:cNvPr id="0" name="Object 2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4" y="3264"/>
                            <a:ext cx="1152" cy="1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95" name="Text Box 29"/>
              <p:cNvSpPr txBox="1">
                <a:spLocks noChangeArrowheads="1"/>
              </p:cNvSpPr>
              <p:nvPr/>
            </p:nvSpPr>
            <p:spPr bwMode="auto">
              <a:xfrm>
                <a:off x="1344" y="4089"/>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9</a:t>
                </a:r>
              </a:p>
            </p:txBody>
          </p:sp>
        </p:grpSp>
        <p:grpSp>
          <p:nvGrpSpPr>
            <p:cNvPr id="28685" name="Group 30"/>
            <p:cNvGrpSpPr>
              <a:grpSpLocks/>
            </p:cNvGrpSpPr>
            <p:nvPr/>
          </p:nvGrpSpPr>
          <p:grpSpPr bwMode="auto">
            <a:xfrm>
              <a:off x="2667000" y="5105400"/>
              <a:ext cx="1981200" cy="1662113"/>
              <a:chOff x="1680" y="3264"/>
              <a:chExt cx="1248" cy="1047"/>
            </a:xfrm>
          </p:grpSpPr>
          <p:graphicFrame>
            <p:nvGraphicFramePr>
              <p:cNvPr id="28692" name="Object 31"/>
              <p:cNvGraphicFramePr>
                <a:graphicFrameLocks noChangeAspect="1"/>
              </p:cNvGraphicFramePr>
              <p:nvPr/>
            </p:nvGraphicFramePr>
            <p:xfrm>
              <a:off x="1680" y="3264"/>
              <a:ext cx="1152" cy="994"/>
            </p:xfrm>
            <a:graphic>
              <a:graphicData uri="http://schemas.openxmlformats.org/presentationml/2006/ole">
                <mc:AlternateContent xmlns:mc="http://schemas.openxmlformats.org/markup-compatibility/2006">
                  <mc:Choice xmlns:v="urn:schemas-microsoft-com:vml" Requires="v">
                    <p:oleObj spid="_x0000_s29489" name="Bitmap Image" r:id="rId22" imgW="4105848" imgH="3543795" progId="Paint.Picture">
                      <p:embed/>
                    </p:oleObj>
                  </mc:Choice>
                  <mc:Fallback>
                    <p:oleObj name="Bitmap Image" r:id="rId22" imgW="4105848" imgH="3543795" progId="Paint.Picture">
                      <p:embed/>
                      <p:pic>
                        <p:nvPicPr>
                          <p:cNvPr id="0" name="Object 3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80" y="3264"/>
                            <a:ext cx="1152" cy="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93" name="Text Box 32"/>
              <p:cNvSpPr txBox="1">
                <a:spLocks noChangeArrowheads="1"/>
              </p:cNvSpPr>
              <p:nvPr/>
            </p:nvSpPr>
            <p:spPr bwMode="auto">
              <a:xfrm>
                <a:off x="2544" y="408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10</a:t>
                </a:r>
              </a:p>
            </p:txBody>
          </p:sp>
        </p:grpSp>
        <p:grpSp>
          <p:nvGrpSpPr>
            <p:cNvPr id="28686" name="Group 33"/>
            <p:cNvGrpSpPr>
              <a:grpSpLocks/>
            </p:cNvGrpSpPr>
            <p:nvPr/>
          </p:nvGrpSpPr>
          <p:grpSpPr bwMode="auto">
            <a:xfrm>
              <a:off x="4724400" y="5105400"/>
              <a:ext cx="1981200" cy="1662113"/>
              <a:chOff x="2976" y="3264"/>
              <a:chExt cx="1248" cy="1047"/>
            </a:xfrm>
          </p:grpSpPr>
          <p:graphicFrame>
            <p:nvGraphicFramePr>
              <p:cNvPr id="28690" name="Object 34"/>
              <p:cNvGraphicFramePr>
                <a:graphicFrameLocks noChangeAspect="1"/>
              </p:cNvGraphicFramePr>
              <p:nvPr/>
            </p:nvGraphicFramePr>
            <p:xfrm>
              <a:off x="2976" y="3264"/>
              <a:ext cx="1152" cy="1011"/>
            </p:xfrm>
            <a:graphic>
              <a:graphicData uri="http://schemas.openxmlformats.org/presentationml/2006/ole">
                <mc:AlternateContent xmlns:mc="http://schemas.openxmlformats.org/markup-compatibility/2006">
                  <mc:Choice xmlns:v="urn:schemas-microsoft-com:vml" Requires="v">
                    <p:oleObj spid="_x0000_s29490" name="Bitmap Image" r:id="rId24" imgW="4057143" imgH="3561905" progId="Paint.Picture">
                      <p:embed/>
                    </p:oleObj>
                  </mc:Choice>
                  <mc:Fallback>
                    <p:oleObj name="Bitmap Image" r:id="rId24" imgW="4057143" imgH="3561905" progId="Paint.Picture">
                      <p:embed/>
                      <p:pic>
                        <p:nvPicPr>
                          <p:cNvPr id="0" name="Object 3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976" y="3264"/>
                            <a:ext cx="1152" cy="1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91" name="Text Box 35"/>
              <p:cNvSpPr txBox="1">
                <a:spLocks noChangeArrowheads="1"/>
              </p:cNvSpPr>
              <p:nvPr/>
            </p:nvSpPr>
            <p:spPr bwMode="auto">
              <a:xfrm>
                <a:off x="3840" y="408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11</a:t>
                </a:r>
              </a:p>
            </p:txBody>
          </p:sp>
        </p:grpSp>
        <p:grpSp>
          <p:nvGrpSpPr>
            <p:cNvPr id="28687" name="Group 36"/>
            <p:cNvGrpSpPr>
              <a:grpSpLocks/>
            </p:cNvGrpSpPr>
            <p:nvPr/>
          </p:nvGrpSpPr>
          <p:grpSpPr bwMode="auto">
            <a:xfrm>
              <a:off x="6934200" y="5105400"/>
              <a:ext cx="2057400" cy="1662113"/>
              <a:chOff x="4368" y="3264"/>
              <a:chExt cx="1296" cy="1047"/>
            </a:xfrm>
          </p:grpSpPr>
          <p:graphicFrame>
            <p:nvGraphicFramePr>
              <p:cNvPr id="28688" name="Object 37"/>
              <p:cNvGraphicFramePr>
                <a:graphicFrameLocks noChangeAspect="1"/>
              </p:cNvGraphicFramePr>
              <p:nvPr/>
            </p:nvGraphicFramePr>
            <p:xfrm>
              <a:off x="4368" y="3264"/>
              <a:ext cx="1152" cy="1022"/>
            </p:xfrm>
            <a:graphic>
              <a:graphicData uri="http://schemas.openxmlformats.org/presentationml/2006/ole">
                <mc:AlternateContent xmlns:mc="http://schemas.openxmlformats.org/markup-compatibility/2006">
                  <mc:Choice xmlns:v="urn:schemas-microsoft-com:vml" Requires="v">
                    <p:oleObj spid="_x0000_s29491" name="Bitmap Image" r:id="rId26" imgW="4048690" imgH="3591426" progId="Paint.Picture">
                      <p:embed/>
                    </p:oleObj>
                  </mc:Choice>
                  <mc:Fallback>
                    <p:oleObj name="Bitmap Image" r:id="rId26" imgW="4048690" imgH="3591426" progId="Paint.Picture">
                      <p:embed/>
                      <p:pic>
                        <p:nvPicPr>
                          <p:cNvPr id="0" name="Object 3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68" y="3264"/>
                            <a:ext cx="1152" cy="1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89" name="Text Box 38"/>
              <p:cNvSpPr txBox="1">
                <a:spLocks noChangeArrowheads="1"/>
              </p:cNvSpPr>
              <p:nvPr/>
            </p:nvSpPr>
            <p:spPr bwMode="auto">
              <a:xfrm>
                <a:off x="5280" y="408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12</a:t>
                </a:r>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5" fill="hold" grpId="0" nodeType="afterEffect">
                                  <p:stCondLst>
                                    <p:cond delay="0"/>
                                  </p:stCondLst>
                                  <p:childTnLst>
                                    <p:set>
                                      <p:cBhvr>
                                        <p:cTn id="6" dur="1" fill="hold">
                                          <p:stCondLst>
                                            <p:cond delay="0"/>
                                          </p:stCondLst>
                                        </p:cTn>
                                        <p:tgtEl>
                                          <p:spTgt spid="423941"/>
                                        </p:tgtEl>
                                        <p:attrNameLst>
                                          <p:attrName>style.visibility</p:attrName>
                                        </p:attrNameLst>
                                      </p:cBhvr>
                                      <p:to>
                                        <p:strVal val="visible"/>
                                      </p:to>
                                    </p:set>
                                    <p:animEffect transition="in" filter="checkerboard(down)">
                                      <p:cBhvr>
                                        <p:cTn id="7" dur="500"/>
                                        <p:tgtEl>
                                          <p:spTgt spid="423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41"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Text Box 5"/>
          <p:cNvSpPr txBox="1">
            <a:spLocks noChangeArrowheads="1"/>
          </p:cNvSpPr>
          <p:nvPr/>
        </p:nvSpPr>
        <p:spPr bwMode="auto">
          <a:xfrm>
            <a:off x="609600" y="6248400"/>
            <a:ext cx="828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000"/>
              <a:t>Straight cable: </a:t>
            </a:r>
            <a:r>
              <a:rPr lang="en-US" altLang="zh-CN" sz="2000" i="1" u="sng"/>
              <a:t>use T568A on both ends or T568B on both ends</a:t>
            </a:r>
          </a:p>
        </p:txBody>
      </p:sp>
      <p:sp>
        <p:nvSpPr>
          <p:cNvPr id="29699" name="Text Box 6"/>
          <p:cNvSpPr txBox="1">
            <a:spLocks noChangeArrowheads="1"/>
          </p:cNvSpPr>
          <p:nvPr/>
        </p:nvSpPr>
        <p:spPr bwMode="auto">
          <a:xfrm>
            <a:off x="468313" y="1773238"/>
            <a:ext cx="85312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zh-CN" altLang="en-US" sz="2400" dirty="0"/>
              <a:t>100-</a:t>
            </a:r>
            <a:r>
              <a:rPr lang="en-US" altLang="zh-CN" sz="2400" dirty="0"/>
              <a:t>Ohm balanced twisted-pair telecommunication outlet/connector</a:t>
            </a:r>
          </a:p>
        </p:txBody>
      </p:sp>
      <p:graphicFrame>
        <p:nvGraphicFramePr>
          <p:cNvPr id="29700" name="Object 7"/>
          <p:cNvGraphicFramePr>
            <a:graphicFrameLocks noChangeAspect="1"/>
          </p:cNvGraphicFramePr>
          <p:nvPr/>
        </p:nvGraphicFramePr>
        <p:xfrm>
          <a:off x="533400" y="2514600"/>
          <a:ext cx="8229600" cy="3733800"/>
        </p:xfrm>
        <a:graphic>
          <a:graphicData uri="http://schemas.openxmlformats.org/presentationml/2006/ole">
            <mc:AlternateContent xmlns:mc="http://schemas.openxmlformats.org/markup-compatibility/2006">
              <mc:Choice xmlns:v="urn:schemas-microsoft-com:vml" Requires="v">
                <p:oleObj spid="_x0000_s29766" name="位图图像" r:id="rId4" imgW="7744906" imgH="2715004" progId="Paint.Picture">
                  <p:embed/>
                </p:oleObj>
              </mc:Choice>
              <mc:Fallback>
                <p:oleObj name="位图图像" r:id="rId4" imgW="7744906" imgH="2715004" progId="Paint.Picture">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514600"/>
                        <a:ext cx="82296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1" name="Rectangle 9"/>
          <p:cNvSpPr>
            <a:spLocks noGrp="1" noChangeArrowheads="1"/>
          </p:cNvSpPr>
          <p:nvPr>
            <p:ph type="title"/>
          </p:nvPr>
        </p:nvSpPr>
        <p:spPr>
          <a:xfrm>
            <a:off x="574675" y="620713"/>
            <a:ext cx="8001000" cy="900112"/>
          </a:xfrm>
        </p:spPr>
        <p:txBody>
          <a:bodyPr/>
          <a:lstStyle/>
          <a:p>
            <a:pPr eaLnBrk="1" hangingPunct="1"/>
            <a:r>
              <a:rPr lang="en-US" altLang="zh-CN" sz="4400" smtClean="0">
                <a:latin typeface="Arial" charset="0"/>
                <a:cs typeface="Arial" charset="0"/>
              </a:rPr>
              <a:t>Straight Cable</a:t>
            </a:r>
            <a:endParaRPr lang="zh-CN" altLang="en-US" sz="4400" smtClean="0">
              <a:latin typeface="Arial" charset="0"/>
              <a:cs typeface="Arial" charset="0"/>
            </a:endParaRP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Text Box 2"/>
          <p:cNvSpPr txBox="1">
            <a:spLocks noChangeArrowheads="1"/>
          </p:cNvSpPr>
          <p:nvPr/>
        </p:nvSpPr>
        <p:spPr bwMode="auto">
          <a:xfrm>
            <a:off x="500063" y="1681163"/>
            <a:ext cx="8285162" cy="4400550"/>
          </a:xfrm>
          <a:prstGeom prst="rect">
            <a:avLst/>
          </a:prstGeom>
          <a:noFill/>
          <a:ln w="9525">
            <a:noFill/>
            <a:miter lim="800000"/>
            <a:headEnd/>
            <a:tailEnd/>
          </a:ln>
        </p:spPr>
        <p:txBody>
          <a:bodyPr>
            <a:spAutoFit/>
          </a:bodyPr>
          <a:lstStyle/>
          <a:p>
            <a:pPr>
              <a:lnSpc>
                <a:spcPct val="150000"/>
              </a:lnSpc>
              <a:spcBef>
                <a:spcPct val="50000"/>
              </a:spcBef>
              <a:buClr>
                <a:schemeClr val="accent6"/>
              </a:buClr>
              <a:buFont typeface="Wingdings" pitchFamily="2" charset="2"/>
              <a:buChar char="p"/>
              <a:defRPr/>
            </a:pPr>
            <a:r>
              <a:rPr lang="en-US" altLang="zh-CN" sz="2800" dirty="0">
                <a:latin typeface="Tahoma" pitchFamily="34" charset="0"/>
                <a:ea typeface="宋体" pitchFamily="2" charset="-122"/>
                <a:cs typeface="Arial" charset="0"/>
              </a:rPr>
              <a:t>Alias: console cable</a:t>
            </a:r>
          </a:p>
          <a:p>
            <a:pPr>
              <a:lnSpc>
                <a:spcPct val="150000"/>
              </a:lnSpc>
              <a:spcBef>
                <a:spcPct val="50000"/>
              </a:spcBef>
              <a:buClr>
                <a:schemeClr val="accent6"/>
              </a:buClr>
              <a:buFont typeface="Wingdings" pitchFamily="2" charset="2"/>
              <a:buChar char="p"/>
              <a:defRPr/>
            </a:pPr>
            <a:r>
              <a:rPr lang="en-US" altLang="zh-CN" sz="2800" dirty="0">
                <a:latin typeface="Tahoma" pitchFamily="34" charset="0"/>
                <a:ea typeface="宋体" pitchFamily="2" charset="-122"/>
              </a:rPr>
              <a:t>is used to connect a workstation or terminal to the console port of a router/switch to configure it</a:t>
            </a:r>
            <a:endParaRPr lang="en-US" altLang="zh-CN" sz="2800" dirty="0">
              <a:latin typeface="Tahoma" pitchFamily="34" charset="0"/>
              <a:ea typeface="宋体" pitchFamily="2" charset="-122"/>
              <a:cs typeface="Arial" charset="0"/>
            </a:endParaRPr>
          </a:p>
          <a:p>
            <a:pPr>
              <a:lnSpc>
                <a:spcPct val="150000"/>
              </a:lnSpc>
              <a:spcBef>
                <a:spcPct val="50000"/>
              </a:spcBef>
              <a:buClr>
                <a:schemeClr val="accent6"/>
              </a:buClr>
              <a:buFont typeface="Wingdings" pitchFamily="2" charset="2"/>
              <a:buChar char="p"/>
              <a:defRPr/>
            </a:pPr>
            <a:r>
              <a:rPr lang="en-US" altLang="zh-CN" sz="2800" dirty="0">
                <a:latin typeface="Tahoma" pitchFamily="34" charset="0"/>
                <a:ea typeface="宋体" pitchFamily="2" charset="-122"/>
                <a:cs typeface="Arial" charset="0"/>
              </a:rPr>
              <a:t>Pin 1 on one end connects to Pin 8 on the other end; then Pin 2 connects to Pin 7, Pin 3 to Pin 6 and so on</a:t>
            </a:r>
          </a:p>
        </p:txBody>
      </p:sp>
      <p:sp>
        <p:nvSpPr>
          <p:cNvPr id="428035" name="Rectangle 3"/>
          <p:cNvSpPr>
            <a:spLocks noChangeArrowheads="1"/>
          </p:cNvSpPr>
          <p:nvPr/>
        </p:nvSpPr>
        <p:spPr bwMode="auto">
          <a:xfrm>
            <a:off x="661988" y="620713"/>
            <a:ext cx="84820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400">
                <a:solidFill>
                  <a:schemeClr val="tx2"/>
                </a:solidFill>
                <a:latin typeface="Arial" charset="0"/>
                <a:cs typeface="Arial" charset="0"/>
              </a:rPr>
              <a:t>Rollover Cable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28035"/>
                                        </p:tgtEl>
                                        <p:attrNameLst>
                                          <p:attrName>style.visibility</p:attrName>
                                        </p:attrNameLst>
                                      </p:cBhvr>
                                      <p:to>
                                        <p:strVal val="visible"/>
                                      </p:to>
                                    </p:set>
                                    <p:anim calcmode="lin" valueType="num">
                                      <p:cBhvr>
                                        <p:cTn id="7" dur="500" fill="hold"/>
                                        <p:tgtEl>
                                          <p:spTgt spid="428035"/>
                                        </p:tgtEl>
                                        <p:attrNameLst>
                                          <p:attrName>ppt_w</p:attrName>
                                        </p:attrNameLst>
                                      </p:cBhvr>
                                      <p:tavLst>
                                        <p:tav tm="0">
                                          <p:val>
                                            <p:fltVal val="0"/>
                                          </p:val>
                                        </p:tav>
                                        <p:tav tm="100000">
                                          <p:val>
                                            <p:strVal val="#ppt_w"/>
                                          </p:val>
                                        </p:tav>
                                      </p:tavLst>
                                    </p:anim>
                                    <p:anim calcmode="lin" valueType="num">
                                      <p:cBhvr>
                                        <p:cTn id="8" dur="500" fill="hold"/>
                                        <p:tgtEl>
                                          <p:spTgt spid="428035"/>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428034"/>
                                        </p:tgtEl>
                                        <p:attrNameLst>
                                          <p:attrName>style.visibility</p:attrName>
                                        </p:attrNameLst>
                                      </p:cBhvr>
                                      <p:to>
                                        <p:strVal val="visible"/>
                                      </p:to>
                                    </p:set>
                                    <p:anim calcmode="lin" valueType="num">
                                      <p:cBhvr>
                                        <p:cTn id="12" dur="500" fill="hold"/>
                                        <p:tgtEl>
                                          <p:spTgt spid="428034"/>
                                        </p:tgtEl>
                                        <p:attrNameLst>
                                          <p:attrName>ppt_w</p:attrName>
                                        </p:attrNameLst>
                                      </p:cBhvr>
                                      <p:tavLst>
                                        <p:tav tm="0">
                                          <p:val>
                                            <p:fltVal val="0"/>
                                          </p:val>
                                        </p:tav>
                                        <p:tav tm="100000">
                                          <p:val>
                                            <p:strVal val="#ppt_w"/>
                                          </p:val>
                                        </p:tav>
                                      </p:tavLst>
                                    </p:anim>
                                    <p:anim calcmode="lin" valueType="num">
                                      <p:cBhvr>
                                        <p:cTn id="13" dur="500" fill="hold"/>
                                        <p:tgtEl>
                                          <p:spTgt spid="4280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4" grpId="0" autoUpdateAnimBg="0"/>
      <p:bldP spid="428035"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28625" y="404813"/>
            <a:ext cx="8715375" cy="1143000"/>
          </a:xfrm>
        </p:spPr>
        <p:txBody>
          <a:bodyPr/>
          <a:lstStyle/>
          <a:p>
            <a:r>
              <a:rPr lang="en-US" altLang="zh-CN" sz="4000" smtClean="0"/>
              <a:t>Configuring Devices with Console</a:t>
            </a:r>
            <a:endParaRPr lang="zh-CN" altLang="en-US" sz="4000" smtClean="0"/>
          </a:p>
        </p:txBody>
      </p:sp>
      <p:sp>
        <p:nvSpPr>
          <p:cNvPr id="31747" name="Rectangle 3"/>
          <p:cNvSpPr>
            <a:spLocks noGrp="1" noChangeArrowheads="1"/>
          </p:cNvSpPr>
          <p:nvPr>
            <p:ph type="body" idx="1"/>
          </p:nvPr>
        </p:nvSpPr>
        <p:spPr/>
        <p:txBody>
          <a:bodyPr/>
          <a:lstStyle/>
          <a:p>
            <a:endParaRPr lang="zh-CN" altLang="en-US" smtClean="0"/>
          </a:p>
        </p:txBody>
      </p:sp>
      <p:sp>
        <p:nvSpPr>
          <p:cNvPr id="31748" name="Rectangle 4"/>
          <p:cNvSpPr>
            <a:spLocks noChangeArrowheads="1"/>
          </p:cNvSpPr>
          <p:nvPr/>
        </p:nvSpPr>
        <p:spPr bwMode="auto">
          <a:xfrm>
            <a:off x="579438" y="358775"/>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lstStyle/>
          <a:p>
            <a:endParaRPr lang="zh-CN" altLang="en-US" sz="4400">
              <a:solidFill>
                <a:schemeClr val="tx2"/>
              </a:solidFill>
              <a:latin typeface="Tahoma" pitchFamily="34" charset="0"/>
            </a:endParaRPr>
          </a:p>
        </p:txBody>
      </p:sp>
      <p:sp>
        <p:nvSpPr>
          <p:cNvPr id="31749" name="Rectangle 5"/>
          <p:cNvSpPr>
            <a:spLocks noChangeArrowheads="1"/>
          </p:cNvSpPr>
          <p:nvPr/>
        </p:nvSpPr>
        <p:spPr bwMode="auto">
          <a:xfrm>
            <a:off x="539750" y="4365625"/>
            <a:ext cx="8389938"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342900" indent="-342900">
              <a:lnSpc>
                <a:spcPct val="85000"/>
              </a:lnSpc>
              <a:spcBef>
                <a:spcPct val="20000"/>
              </a:spcBef>
              <a:buClr>
                <a:schemeClr val="folHlink"/>
              </a:buClr>
              <a:buSzPct val="60000"/>
              <a:buFont typeface="Wingdings" pitchFamily="2" charset="2"/>
              <a:buChar char="n"/>
            </a:pPr>
            <a:r>
              <a:rPr lang="en-US" altLang="zh-CN" sz="2800" dirty="0">
                <a:latin typeface="Tahoma" pitchFamily="34" charset="0"/>
              </a:rPr>
              <a:t>Connect the serial port (com) of computer by using RJ-45-to-DB-9 adapter</a:t>
            </a:r>
            <a:endParaRPr lang="zh-CN" altLang="en-US" sz="2800" dirty="0">
              <a:latin typeface="Tahoma" pitchFamily="34" charset="0"/>
            </a:endParaRPr>
          </a:p>
          <a:p>
            <a:pPr marL="342900" indent="-342900">
              <a:lnSpc>
                <a:spcPct val="85000"/>
              </a:lnSpc>
              <a:spcBef>
                <a:spcPct val="20000"/>
              </a:spcBef>
              <a:buClr>
                <a:schemeClr val="folHlink"/>
              </a:buClr>
              <a:buSzPct val="60000"/>
              <a:buFont typeface="Wingdings" pitchFamily="2" charset="2"/>
              <a:buChar char="n"/>
            </a:pPr>
            <a:r>
              <a:rPr lang="en-US" altLang="zh-CN" sz="2800" dirty="0">
                <a:latin typeface="Tahoma" pitchFamily="34" charset="0"/>
              </a:rPr>
              <a:t>Start up “super terminal”</a:t>
            </a:r>
          </a:p>
          <a:p>
            <a:pPr marL="342900" indent="-342900">
              <a:lnSpc>
                <a:spcPct val="85000"/>
              </a:lnSpc>
              <a:spcBef>
                <a:spcPct val="20000"/>
              </a:spcBef>
              <a:buClr>
                <a:schemeClr val="folHlink"/>
              </a:buClr>
              <a:buSzPct val="60000"/>
              <a:buFont typeface="Wingdings" pitchFamily="2" charset="2"/>
              <a:buChar char="n"/>
            </a:pPr>
            <a:r>
              <a:rPr lang="en-US" altLang="zh-CN" sz="2800" dirty="0">
                <a:latin typeface="Tahoma" pitchFamily="34" charset="0"/>
              </a:rPr>
              <a:t>Use  “default configurations”</a:t>
            </a:r>
          </a:p>
        </p:txBody>
      </p:sp>
      <p:pic>
        <p:nvPicPr>
          <p:cNvPr id="31750" name="Picture 6" descr="setup_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714500"/>
            <a:ext cx="7631113"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ChangeArrowheads="1"/>
          </p:cNvSpPr>
          <p:nvPr/>
        </p:nvSpPr>
        <p:spPr bwMode="auto">
          <a:xfrm>
            <a:off x="428625" y="428625"/>
            <a:ext cx="7924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400">
                <a:solidFill>
                  <a:schemeClr val="tx2"/>
                </a:solidFill>
                <a:latin typeface="Tahoma" pitchFamily="34" charset="0"/>
              </a:rPr>
              <a:t>Crossover Cable</a:t>
            </a:r>
          </a:p>
        </p:txBody>
      </p:sp>
      <p:sp>
        <p:nvSpPr>
          <p:cNvPr id="434179" name="Text Box 3"/>
          <p:cNvSpPr txBox="1">
            <a:spLocks noChangeArrowheads="1"/>
          </p:cNvSpPr>
          <p:nvPr/>
        </p:nvSpPr>
        <p:spPr bwMode="auto">
          <a:xfrm>
            <a:off x="468313" y="1773238"/>
            <a:ext cx="8461375" cy="435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6075" indent="-346075" eaLnBrk="0" hangingPunct="0">
              <a:defRPr>
                <a:solidFill>
                  <a:schemeClr val="tx1"/>
                </a:solidFill>
                <a:latin typeface="Verdana" pitchFamily="34" charset="0"/>
                <a:ea typeface="宋体" charset="-122"/>
              </a:defRPr>
            </a:lvl1pPr>
            <a:lvl2pPr marL="803275" indent="-346075"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110000"/>
              </a:lnSpc>
              <a:buClr>
                <a:schemeClr val="accent2"/>
              </a:buClr>
              <a:buFont typeface="Wingdings" pitchFamily="2" charset="2"/>
              <a:buChar char="p"/>
            </a:pPr>
            <a:r>
              <a:rPr lang="en-US" altLang="zh-CN" sz="2800">
                <a:latin typeface="Tahoma" pitchFamily="34" charset="0"/>
              </a:rPr>
              <a:t>pairs 2 and 3 on one end of the cable will be reversed on the other end</a:t>
            </a:r>
          </a:p>
          <a:p>
            <a:pPr lvl="1" eaLnBrk="1" hangingPunct="1">
              <a:lnSpc>
                <a:spcPct val="110000"/>
              </a:lnSpc>
              <a:buClr>
                <a:schemeClr val="accent2"/>
              </a:buClr>
              <a:buFont typeface="Wingdings" pitchFamily="2" charset="2"/>
              <a:buChar char="p"/>
            </a:pPr>
            <a:r>
              <a:rPr lang="en-US" altLang="zh-CN" sz="2800">
                <a:latin typeface="Tahoma" pitchFamily="34" charset="0"/>
              </a:rPr>
              <a:t>T568-A on one end and T568-B on the other</a:t>
            </a:r>
          </a:p>
          <a:p>
            <a:pPr eaLnBrk="1" hangingPunct="1">
              <a:lnSpc>
                <a:spcPct val="110000"/>
              </a:lnSpc>
              <a:buClr>
                <a:schemeClr val="accent2"/>
              </a:buClr>
              <a:buFont typeface="Wingdings" pitchFamily="2" charset="2"/>
              <a:buChar char="p"/>
            </a:pPr>
            <a:r>
              <a:rPr lang="en-US" altLang="zh-CN" sz="2800">
                <a:latin typeface="Tahoma" pitchFamily="34" charset="0"/>
              </a:rPr>
              <a:t>is considered to be part of the “vertical” cabling/ backbone</a:t>
            </a:r>
          </a:p>
          <a:p>
            <a:pPr eaLnBrk="1" hangingPunct="1">
              <a:lnSpc>
                <a:spcPct val="110000"/>
              </a:lnSpc>
              <a:buClr>
                <a:schemeClr val="accent2"/>
              </a:buClr>
              <a:buFont typeface="Wingdings" pitchFamily="2" charset="2"/>
              <a:buChar char="p"/>
            </a:pPr>
            <a:r>
              <a:rPr lang="en-US" altLang="zh-CN" sz="2800">
                <a:latin typeface="Tahoma" pitchFamily="34" charset="0"/>
              </a:rPr>
              <a:t>can be used to </a:t>
            </a:r>
          </a:p>
          <a:p>
            <a:pPr lvl="1" eaLnBrk="1" hangingPunct="1">
              <a:lnSpc>
                <a:spcPct val="110000"/>
              </a:lnSpc>
              <a:buClr>
                <a:schemeClr val="accent2"/>
              </a:buClr>
              <a:buFont typeface="Wingdings" pitchFamily="2" charset="2"/>
              <a:buChar char="p"/>
            </a:pPr>
            <a:r>
              <a:rPr lang="en-US" altLang="zh-CN" sz="2800">
                <a:latin typeface="Tahoma" pitchFamily="34" charset="0"/>
              </a:rPr>
              <a:t>connect two or more hubs or switches </a:t>
            </a:r>
          </a:p>
          <a:p>
            <a:pPr lvl="1" eaLnBrk="1" hangingPunct="1">
              <a:lnSpc>
                <a:spcPct val="110000"/>
              </a:lnSpc>
              <a:buClr>
                <a:schemeClr val="accent2"/>
              </a:buClr>
              <a:buFont typeface="Wingdings" pitchFamily="2" charset="2"/>
              <a:buChar char="p"/>
            </a:pPr>
            <a:r>
              <a:rPr lang="en-US" altLang="zh-CN" sz="2800">
                <a:latin typeface="Tahoma" pitchFamily="34" charset="0"/>
              </a:rPr>
              <a:t>connect two isolated workstations to create a mini-LAN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434178">
                                            <p:txEl>
                                              <p:pRg st="0" end="0"/>
                                            </p:txEl>
                                          </p:spTgt>
                                        </p:tgtEl>
                                        <p:attrNameLst>
                                          <p:attrName>style.visibility</p:attrName>
                                        </p:attrNameLst>
                                      </p:cBhvr>
                                      <p:to>
                                        <p:strVal val="visible"/>
                                      </p:to>
                                    </p:set>
                                    <p:animEffect transition="in" filter="box(in)">
                                      <p:cBhvr>
                                        <p:cTn id="7" dur="500"/>
                                        <p:tgtEl>
                                          <p:spTgt spid="43417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34179">
                                            <p:txEl>
                                              <p:pRg st="0" end="0"/>
                                            </p:txEl>
                                          </p:spTgt>
                                        </p:tgtEl>
                                        <p:attrNameLst>
                                          <p:attrName>style.visibility</p:attrName>
                                        </p:attrNameLst>
                                      </p:cBhvr>
                                      <p:to>
                                        <p:strVal val="visible"/>
                                      </p:to>
                                    </p:set>
                                    <p:anim calcmode="lin" valueType="num">
                                      <p:cBhvr additive="base">
                                        <p:cTn id="12" dur="500" fill="hold"/>
                                        <p:tgtEl>
                                          <p:spTgt spid="434179">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34179">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434179">
                                            <p:txEl>
                                              <p:pRg st="1" end="1"/>
                                            </p:txEl>
                                          </p:spTgt>
                                        </p:tgtEl>
                                        <p:attrNameLst>
                                          <p:attrName>style.visibility</p:attrName>
                                        </p:attrNameLst>
                                      </p:cBhvr>
                                      <p:to>
                                        <p:strVal val="visible"/>
                                      </p:to>
                                    </p:set>
                                    <p:anim calcmode="lin" valueType="num">
                                      <p:cBhvr additive="base">
                                        <p:cTn id="16" dur="500" fill="hold"/>
                                        <p:tgtEl>
                                          <p:spTgt spid="434179">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4341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434179">
                                            <p:txEl>
                                              <p:pRg st="2" end="2"/>
                                            </p:txEl>
                                          </p:spTgt>
                                        </p:tgtEl>
                                        <p:attrNameLst>
                                          <p:attrName>style.visibility</p:attrName>
                                        </p:attrNameLst>
                                      </p:cBhvr>
                                      <p:to>
                                        <p:strVal val="visible"/>
                                      </p:to>
                                    </p:set>
                                    <p:anim calcmode="lin" valueType="num">
                                      <p:cBhvr additive="base">
                                        <p:cTn id="22" dur="500" fill="hold"/>
                                        <p:tgtEl>
                                          <p:spTgt spid="434179">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341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434179">
                                            <p:txEl>
                                              <p:pRg st="3" end="3"/>
                                            </p:txEl>
                                          </p:spTgt>
                                        </p:tgtEl>
                                        <p:attrNameLst>
                                          <p:attrName>style.visibility</p:attrName>
                                        </p:attrNameLst>
                                      </p:cBhvr>
                                      <p:to>
                                        <p:strVal val="visible"/>
                                      </p:to>
                                    </p:set>
                                    <p:anim calcmode="lin" valueType="num">
                                      <p:cBhvr additive="base">
                                        <p:cTn id="28" dur="500" fill="hold"/>
                                        <p:tgtEl>
                                          <p:spTgt spid="434179">
                                            <p:txEl>
                                              <p:pRg st="3" end="3"/>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434179">
                                            <p:txEl>
                                              <p:pRg st="3" end="3"/>
                                            </p:txEl>
                                          </p:spTgt>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434179">
                                            <p:txEl>
                                              <p:pRg st="4" end="4"/>
                                            </p:txEl>
                                          </p:spTgt>
                                        </p:tgtEl>
                                        <p:attrNameLst>
                                          <p:attrName>style.visibility</p:attrName>
                                        </p:attrNameLst>
                                      </p:cBhvr>
                                      <p:to>
                                        <p:strVal val="visible"/>
                                      </p:to>
                                    </p:set>
                                    <p:anim calcmode="lin" valueType="num">
                                      <p:cBhvr additive="base">
                                        <p:cTn id="32" dur="500" fill="hold"/>
                                        <p:tgtEl>
                                          <p:spTgt spid="434179">
                                            <p:txEl>
                                              <p:pRg st="4" end="4"/>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34179">
                                            <p:txEl>
                                              <p:pRg st="4" end="4"/>
                                            </p:txEl>
                                          </p:spTgt>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434179">
                                            <p:txEl>
                                              <p:pRg st="5" end="5"/>
                                            </p:txEl>
                                          </p:spTgt>
                                        </p:tgtEl>
                                        <p:attrNameLst>
                                          <p:attrName>style.visibility</p:attrName>
                                        </p:attrNameLst>
                                      </p:cBhvr>
                                      <p:to>
                                        <p:strVal val="visible"/>
                                      </p:to>
                                    </p:set>
                                    <p:anim calcmode="lin" valueType="num">
                                      <p:cBhvr additive="base">
                                        <p:cTn id="36" dur="500" fill="hold"/>
                                        <p:tgtEl>
                                          <p:spTgt spid="434179">
                                            <p:txEl>
                                              <p:pRg st="5" end="5"/>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43417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78" grpId="0" build="p" autoUpdateAnimBg="0" advAuto="0"/>
      <p:bldP spid="434179"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611188" y="404813"/>
            <a:ext cx="7793037" cy="1143000"/>
          </a:xfrm>
        </p:spPr>
        <p:txBody>
          <a:bodyPr/>
          <a:lstStyle/>
          <a:p>
            <a:pPr eaLnBrk="1" hangingPunct="1"/>
            <a:r>
              <a:rPr lang="en-US" altLang="zh-CN" smtClean="0"/>
              <a:t>OSI Layer1: Physical Layer</a:t>
            </a:r>
          </a:p>
        </p:txBody>
      </p:sp>
      <p:sp>
        <p:nvSpPr>
          <p:cNvPr id="370691" name="Rectangle 3"/>
          <p:cNvSpPr>
            <a:spLocks noGrp="1" noChangeArrowheads="1"/>
          </p:cNvSpPr>
          <p:nvPr>
            <p:ph type="body" idx="1"/>
          </p:nvPr>
        </p:nvSpPr>
        <p:spPr>
          <a:xfrm>
            <a:off x="285750" y="1785938"/>
            <a:ext cx="8858250" cy="4167187"/>
          </a:xfrm>
        </p:spPr>
        <p:txBody>
          <a:bodyPr/>
          <a:lstStyle/>
          <a:p>
            <a:pPr eaLnBrk="1" hangingPunct="1">
              <a:lnSpc>
                <a:spcPct val="150000"/>
              </a:lnSpc>
              <a:buFont typeface="Wingdings" pitchFamily="2" charset="2"/>
              <a:buChar char="p"/>
            </a:pPr>
            <a:r>
              <a:rPr lang="en-US" altLang="zh-CN" smtClean="0"/>
              <a:t>Type of Network</a:t>
            </a:r>
          </a:p>
          <a:p>
            <a:pPr eaLnBrk="1" hangingPunct="1">
              <a:lnSpc>
                <a:spcPct val="150000"/>
              </a:lnSpc>
              <a:buFont typeface="Wingdings" pitchFamily="2" charset="2"/>
              <a:buChar char="p"/>
            </a:pPr>
            <a:r>
              <a:rPr lang="en-US" altLang="zh-CN" smtClean="0"/>
              <a:t>LAN Media</a:t>
            </a:r>
          </a:p>
          <a:p>
            <a:pPr eaLnBrk="1" hangingPunct="1">
              <a:lnSpc>
                <a:spcPct val="150000"/>
              </a:lnSpc>
              <a:buFont typeface="Wingdings" pitchFamily="2" charset="2"/>
              <a:buChar char="p"/>
            </a:pPr>
            <a:r>
              <a:rPr lang="en-US" altLang="zh-CN" smtClean="0"/>
              <a:t>UTP for Ethernet</a:t>
            </a:r>
          </a:p>
          <a:p>
            <a:pPr eaLnBrk="1" hangingPunct="1">
              <a:lnSpc>
                <a:spcPct val="150000"/>
              </a:lnSpc>
              <a:buFont typeface="Wingdings" pitchFamily="2" charset="2"/>
              <a:buChar char="p"/>
            </a:pPr>
            <a:r>
              <a:rPr lang="en-US" altLang="zh-CN" smtClean="0">
                <a:solidFill>
                  <a:srgbClr val="C00000"/>
                </a:solidFill>
              </a:rPr>
              <a:t>Media and signal Problems </a:t>
            </a:r>
          </a:p>
          <a:p>
            <a:pPr eaLnBrk="1" hangingPunct="1">
              <a:lnSpc>
                <a:spcPct val="150000"/>
              </a:lnSpc>
              <a:buFont typeface="Wingdings" pitchFamily="2" charset="2"/>
              <a:buChar char="p"/>
            </a:pPr>
            <a:r>
              <a:rPr lang="en-US" altLang="zh-CN" smtClean="0"/>
              <a:t>Basic Knowledge of Data Communication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70690"/>
                                        </p:tgtEl>
                                        <p:attrNameLst>
                                          <p:attrName>style.visibility</p:attrName>
                                        </p:attrNameLst>
                                      </p:cBhvr>
                                      <p:to>
                                        <p:strVal val="visible"/>
                                      </p:to>
                                    </p:set>
                                    <p:animEffect transition="in" filter="checkerboard(across)">
                                      <p:cBhvr>
                                        <p:cTn id="7" dur="500"/>
                                        <p:tgtEl>
                                          <p:spTgt spid="370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370691">
                                            <p:txEl>
                                              <p:pRg st="0" end="0"/>
                                            </p:txEl>
                                          </p:spTgt>
                                        </p:tgtEl>
                                        <p:attrNameLst>
                                          <p:attrName>style.visibility</p:attrName>
                                        </p:attrNameLst>
                                      </p:cBhvr>
                                      <p:to>
                                        <p:strVal val="visible"/>
                                      </p:to>
                                    </p:set>
                                    <p:animEffect transition="in" filter="checkerboard(down)">
                                      <p:cBhvr>
                                        <p:cTn id="12" dur="500"/>
                                        <p:tgtEl>
                                          <p:spTgt spid="37069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5" fill="hold" grpId="0" nodeType="clickEffect">
                                  <p:stCondLst>
                                    <p:cond delay="0"/>
                                  </p:stCondLst>
                                  <p:childTnLst>
                                    <p:set>
                                      <p:cBhvr>
                                        <p:cTn id="16" dur="1" fill="hold">
                                          <p:stCondLst>
                                            <p:cond delay="0"/>
                                          </p:stCondLst>
                                        </p:cTn>
                                        <p:tgtEl>
                                          <p:spTgt spid="370691">
                                            <p:txEl>
                                              <p:pRg st="1" end="1"/>
                                            </p:txEl>
                                          </p:spTgt>
                                        </p:tgtEl>
                                        <p:attrNameLst>
                                          <p:attrName>style.visibility</p:attrName>
                                        </p:attrNameLst>
                                      </p:cBhvr>
                                      <p:to>
                                        <p:strVal val="visible"/>
                                      </p:to>
                                    </p:set>
                                    <p:animEffect transition="in" filter="checkerboard(down)">
                                      <p:cBhvr>
                                        <p:cTn id="17" dur="500"/>
                                        <p:tgtEl>
                                          <p:spTgt spid="37069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5" fill="hold" grpId="0" nodeType="clickEffect">
                                  <p:stCondLst>
                                    <p:cond delay="0"/>
                                  </p:stCondLst>
                                  <p:childTnLst>
                                    <p:set>
                                      <p:cBhvr>
                                        <p:cTn id="21" dur="1" fill="hold">
                                          <p:stCondLst>
                                            <p:cond delay="0"/>
                                          </p:stCondLst>
                                        </p:cTn>
                                        <p:tgtEl>
                                          <p:spTgt spid="370691">
                                            <p:txEl>
                                              <p:pRg st="2" end="2"/>
                                            </p:txEl>
                                          </p:spTgt>
                                        </p:tgtEl>
                                        <p:attrNameLst>
                                          <p:attrName>style.visibility</p:attrName>
                                        </p:attrNameLst>
                                      </p:cBhvr>
                                      <p:to>
                                        <p:strVal val="visible"/>
                                      </p:to>
                                    </p:set>
                                    <p:animEffect transition="in" filter="checkerboard(down)">
                                      <p:cBhvr>
                                        <p:cTn id="22" dur="500"/>
                                        <p:tgtEl>
                                          <p:spTgt spid="37069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5" fill="hold" grpId="0" nodeType="clickEffect">
                                  <p:stCondLst>
                                    <p:cond delay="0"/>
                                  </p:stCondLst>
                                  <p:childTnLst>
                                    <p:set>
                                      <p:cBhvr>
                                        <p:cTn id="26" dur="1" fill="hold">
                                          <p:stCondLst>
                                            <p:cond delay="0"/>
                                          </p:stCondLst>
                                        </p:cTn>
                                        <p:tgtEl>
                                          <p:spTgt spid="370691">
                                            <p:txEl>
                                              <p:pRg st="3" end="3"/>
                                            </p:txEl>
                                          </p:spTgt>
                                        </p:tgtEl>
                                        <p:attrNameLst>
                                          <p:attrName>style.visibility</p:attrName>
                                        </p:attrNameLst>
                                      </p:cBhvr>
                                      <p:to>
                                        <p:strVal val="visible"/>
                                      </p:to>
                                    </p:set>
                                    <p:animEffect transition="in" filter="checkerboard(down)">
                                      <p:cBhvr>
                                        <p:cTn id="27" dur="500"/>
                                        <p:tgtEl>
                                          <p:spTgt spid="37069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5" fill="hold" grpId="0" nodeType="clickEffect">
                                  <p:stCondLst>
                                    <p:cond delay="0"/>
                                  </p:stCondLst>
                                  <p:childTnLst>
                                    <p:set>
                                      <p:cBhvr>
                                        <p:cTn id="31" dur="1" fill="hold">
                                          <p:stCondLst>
                                            <p:cond delay="0"/>
                                          </p:stCondLst>
                                        </p:cTn>
                                        <p:tgtEl>
                                          <p:spTgt spid="370691">
                                            <p:txEl>
                                              <p:pRg st="4" end="4"/>
                                            </p:txEl>
                                          </p:spTgt>
                                        </p:tgtEl>
                                        <p:attrNameLst>
                                          <p:attrName>style.visibility</p:attrName>
                                        </p:attrNameLst>
                                      </p:cBhvr>
                                      <p:to>
                                        <p:strVal val="visible"/>
                                      </p:to>
                                    </p:set>
                                    <p:animEffect transition="in" filter="checkerboard(down)">
                                      <p:cBhvr>
                                        <p:cTn id="32" dur="500"/>
                                        <p:tgtEl>
                                          <p:spTgt spid="3706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0" grpId="0" autoUpdateAnimBg="0"/>
      <p:bldP spid="370691" grpId="0" build="p" bldLvl="2"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ChangeArrowheads="1"/>
          </p:cNvSpPr>
          <p:nvPr/>
        </p:nvSpPr>
        <p:spPr bwMode="auto">
          <a:xfrm>
            <a:off x="539750" y="404813"/>
            <a:ext cx="7543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000">
                <a:solidFill>
                  <a:schemeClr val="tx2"/>
                </a:solidFill>
                <a:latin typeface="Tahoma" pitchFamily="34" charset="0"/>
              </a:rPr>
              <a:t>Collisions and Collision Domains</a:t>
            </a:r>
          </a:p>
        </p:txBody>
      </p:sp>
      <p:sp>
        <p:nvSpPr>
          <p:cNvPr id="450563" name="Text Box 3"/>
          <p:cNvSpPr txBox="1">
            <a:spLocks noChangeArrowheads="1"/>
          </p:cNvSpPr>
          <p:nvPr/>
        </p:nvSpPr>
        <p:spPr bwMode="auto">
          <a:xfrm>
            <a:off x="539750" y="1773238"/>
            <a:ext cx="815340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6075" indent="-346075"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90000"/>
              </a:lnSpc>
              <a:spcBef>
                <a:spcPct val="50000"/>
              </a:spcBef>
              <a:buClr>
                <a:schemeClr val="accent2"/>
              </a:buClr>
              <a:buFont typeface="Wingdings" pitchFamily="2" charset="2"/>
              <a:buChar char="p"/>
            </a:pPr>
            <a:r>
              <a:rPr lang="en-US" altLang="zh-CN" sz="2400">
                <a:latin typeface="Arial" charset="0"/>
                <a:cs typeface="Arial" charset="0"/>
              </a:rPr>
              <a:t>A </a:t>
            </a:r>
            <a:r>
              <a:rPr lang="en-US" altLang="zh-CN" sz="2400" b="1">
                <a:latin typeface="Arial" charset="0"/>
                <a:cs typeface="Arial" charset="0"/>
              </a:rPr>
              <a:t>collision</a:t>
            </a:r>
            <a:r>
              <a:rPr lang="en-US" altLang="zh-CN" sz="2400">
                <a:latin typeface="Arial" charset="0"/>
                <a:cs typeface="Arial" charset="0"/>
              </a:rPr>
              <a:t> occurs when two bits propagate at the same time on the same network.</a:t>
            </a:r>
          </a:p>
          <a:p>
            <a:pPr eaLnBrk="1" hangingPunct="1">
              <a:lnSpc>
                <a:spcPct val="90000"/>
              </a:lnSpc>
              <a:spcBef>
                <a:spcPct val="50000"/>
              </a:spcBef>
              <a:buClr>
                <a:schemeClr val="accent2"/>
              </a:buClr>
              <a:buFont typeface="Wingdings" pitchFamily="2" charset="2"/>
              <a:buChar char="p"/>
            </a:pPr>
            <a:r>
              <a:rPr lang="en-US" altLang="zh-CN" sz="2400">
                <a:latin typeface="Arial" charset="0"/>
                <a:cs typeface="Arial" charset="0"/>
              </a:rPr>
              <a:t>Collision domains are extended by adding repeaters and hubs.</a:t>
            </a:r>
          </a:p>
          <a:p>
            <a:pPr eaLnBrk="1" hangingPunct="1">
              <a:lnSpc>
                <a:spcPct val="90000"/>
              </a:lnSpc>
              <a:spcBef>
                <a:spcPct val="50000"/>
              </a:spcBef>
              <a:buClr>
                <a:schemeClr val="accent2"/>
              </a:buClr>
              <a:buFont typeface="Wingdings" pitchFamily="2" charset="2"/>
              <a:buChar char="p"/>
            </a:pPr>
            <a:r>
              <a:rPr lang="en-US" altLang="zh-CN" sz="2400">
                <a:latin typeface="Arial" charset="0"/>
                <a:cs typeface="Arial" charset="0"/>
              </a:rPr>
              <a:t>Networks can be </a:t>
            </a:r>
            <a:r>
              <a:rPr lang="en-US" altLang="zh-CN" sz="2400" i="1">
                <a:latin typeface="Arial" charset="0"/>
                <a:cs typeface="Arial" charset="0"/>
              </a:rPr>
              <a:t>segmented</a:t>
            </a:r>
            <a:r>
              <a:rPr lang="en-US" altLang="zh-CN" sz="2400">
                <a:latin typeface="Arial" charset="0"/>
                <a:cs typeface="Arial" charset="0"/>
              </a:rPr>
              <a:t>  by adding intelligent devices such as bridges, switches, and routers.</a:t>
            </a:r>
          </a:p>
        </p:txBody>
      </p:sp>
      <p:pic>
        <p:nvPicPr>
          <p:cNvPr id="450565" name="Picture 5" descr="bd07308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6250" y="4929188"/>
            <a:ext cx="1655763"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8917" name="Object 6"/>
          <p:cNvGraphicFramePr>
            <a:graphicFrameLocks noChangeAspect="1"/>
          </p:cNvGraphicFramePr>
          <p:nvPr/>
        </p:nvGraphicFramePr>
        <p:xfrm>
          <a:off x="2268538" y="4292600"/>
          <a:ext cx="2160587" cy="2035175"/>
        </p:xfrm>
        <a:graphic>
          <a:graphicData uri="http://schemas.openxmlformats.org/presentationml/2006/ole">
            <mc:AlternateContent xmlns:mc="http://schemas.openxmlformats.org/markup-compatibility/2006">
              <mc:Choice xmlns:v="urn:schemas-microsoft-com:vml" Requires="v">
                <p:oleObj spid="_x0000_s38982" name="Visio" r:id="rId5" imgW="3434763" imgH="3234404" progId="Visio.Drawing.11">
                  <p:embed/>
                </p:oleObj>
              </mc:Choice>
              <mc:Fallback>
                <p:oleObj name="Visio" r:id="rId5" imgW="3434763" imgH="3234404" progId="Visio.Drawing.11">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4292600"/>
                        <a:ext cx="2160587" cy="203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450562"/>
                                        </p:tgtEl>
                                        <p:attrNameLst>
                                          <p:attrName>style.visibility</p:attrName>
                                        </p:attrNameLst>
                                      </p:cBhvr>
                                      <p:to>
                                        <p:strVal val="visible"/>
                                      </p:to>
                                    </p:set>
                                    <p:animEffect transition="in" filter="barn(outHorizontal)">
                                      <p:cBhvr>
                                        <p:cTn id="7" dur="500"/>
                                        <p:tgtEl>
                                          <p:spTgt spid="450562"/>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450565"/>
                                        </p:tgtEl>
                                        <p:attrNameLst>
                                          <p:attrName>style.visibility</p:attrName>
                                        </p:attrNameLst>
                                      </p:cBhvr>
                                      <p:to>
                                        <p:strVal val="visible"/>
                                      </p:to>
                                    </p:set>
                                    <p:anim calcmode="lin" valueType="num">
                                      <p:cBhvr additive="base">
                                        <p:cTn id="11" dur="500" fill="hold"/>
                                        <p:tgtEl>
                                          <p:spTgt spid="450565"/>
                                        </p:tgtEl>
                                        <p:attrNameLst>
                                          <p:attrName>ppt_x</p:attrName>
                                        </p:attrNameLst>
                                      </p:cBhvr>
                                      <p:tavLst>
                                        <p:tav tm="0">
                                          <p:val>
                                            <p:strVal val="0-#ppt_w/2"/>
                                          </p:val>
                                        </p:tav>
                                        <p:tav tm="100000">
                                          <p:val>
                                            <p:strVal val="#ppt_x"/>
                                          </p:val>
                                        </p:tav>
                                      </p:tavLst>
                                    </p:anim>
                                    <p:anim calcmode="lin" valueType="num">
                                      <p:cBhvr additive="base">
                                        <p:cTn id="12" dur="500" fill="hold"/>
                                        <p:tgtEl>
                                          <p:spTgt spid="450565"/>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450563">
                                            <p:txEl>
                                              <p:pRg st="0" end="0"/>
                                            </p:txEl>
                                          </p:spTgt>
                                        </p:tgtEl>
                                        <p:attrNameLst>
                                          <p:attrName>style.visibility</p:attrName>
                                        </p:attrNameLst>
                                      </p:cBhvr>
                                      <p:to>
                                        <p:strVal val="visible"/>
                                      </p:to>
                                    </p:set>
                                    <p:animEffect transition="in" filter="barn(inVertical)">
                                      <p:cBhvr>
                                        <p:cTn id="16" dur="500"/>
                                        <p:tgtEl>
                                          <p:spTgt spid="450563">
                                            <p:txEl>
                                              <p:pRg st="0" end="0"/>
                                            </p:txEl>
                                          </p:spTgt>
                                        </p:tgtEl>
                                      </p:cBhvr>
                                    </p:animEffect>
                                  </p:childTnLst>
                                </p:cTn>
                              </p:par>
                            </p:childTnLst>
                          </p:cTn>
                        </p:par>
                        <p:par>
                          <p:cTn id="17" fill="hold" nodeType="afterGroup">
                            <p:stCondLst>
                              <p:cond delay="1500"/>
                            </p:stCondLst>
                            <p:childTnLst>
                              <p:par>
                                <p:cTn id="18" presetID="16" presetClass="entr" presetSubtype="21" fill="hold" grpId="0" nodeType="afterEffect">
                                  <p:stCondLst>
                                    <p:cond delay="0"/>
                                  </p:stCondLst>
                                  <p:childTnLst>
                                    <p:set>
                                      <p:cBhvr>
                                        <p:cTn id="19" dur="1" fill="hold">
                                          <p:stCondLst>
                                            <p:cond delay="0"/>
                                          </p:stCondLst>
                                        </p:cTn>
                                        <p:tgtEl>
                                          <p:spTgt spid="450563">
                                            <p:txEl>
                                              <p:pRg st="1" end="1"/>
                                            </p:txEl>
                                          </p:spTgt>
                                        </p:tgtEl>
                                        <p:attrNameLst>
                                          <p:attrName>style.visibility</p:attrName>
                                        </p:attrNameLst>
                                      </p:cBhvr>
                                      <p:to>
                                        <p:strVal val="visible"/>
                                      </p:to>
                                    </p:set>
                                    <p:animEffect transition="in" filter="barn(inVertical)">
                                      <p:cBhvr>
                                        <p:cTn id="20" dur="500"/>
                                        <p:tgtEl>
                                          <p:spTgt spid="450563">
                                            <p:txEl>
                                              <p:pRg st="1" end="1"/>
                                            </p:txEl>
                                          </p:spTgt>
                                        </p:tgtEl>
                                      </p:cBhvr>
                                    </p:animEffect>
                                  </p:childTnLst>
                                </p:cTn>
                              </p:par>
                            </p:childTnLst>
                          </p:cTn>
                        </p:par>
                        <p:par>
                          <p:cTn id="21" fill="hold" nodeType="afterGroup">
                            <p:stCondLst>
                              <p:cond delay="2000"/>
                            </p:stCondLst>
                            <p:childTnLst>
                              <p:par>
                                <p:cTn id="22" presetID="16" presetClass="entr" presetSubtype="21" fill="hold" grpId="0" nodeType="afterEffect">
                                  <p:stCondLst>
                                    <p:cond delay="0"/>
                                  </p:stCondLst>
                                  <p:childTnLst>
                                    <p:set>
                                      <p:cBhvr>
                                        <p:cTn id="23" dur="1" fill="hold">
                                          <p:stCondLst>
                                            <p:cond delay="0"/>
                                          </p:stCondLst>
                                        </p:cTn>
                                        <p:tgtEl>
                                          <p:spTgt spid="450563">
                                            <p:txEl>
                                              <p:pRg st="2" end="2"/>
                                            </p:txEl>
                                          </p:spTgt>
                                        </p:tgtEl>
                                        <p:attrNameLst>
                                          <p:attrName>style.visibility</p:attrName>
                                        </p:attrNameLst>
                                      </p:cBhvr>
                                      <p:to>
                                        <p:strVal val="visible"/>
                                      </p:to>
                                    </p:set>
                                    <p:animEffect transition="in" filter="barn(inVertical)">
                                      <p:cBhvr>
                                        <p:cTn id="24" dur="500"/>
                                        <p:tgtEl>
                                          <p:spTgt spid="4505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2" grpId="0" autoUpdateAnimBg="0"/>
      <p:bldP spid="450563" grpId="0" build="p" autoUpdateAnimBg="0"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ChangeArrowheads="1"/>
          </p:cNvSpPr>
          <p:nvPr/>
        </p:nvSpPr>
        <p:spPr bwMode="auto">
          <a:xfrm>
            <a:off x="611188" y="404813"/>
            <a:ext cx="7924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000">
                <a:solidFill>
                  <a:schemeClr val="tx2"/>
                </a:solidFill>
                <a:latin typeface="Tahoma" pitchFamily="34" charset="0"/>
              </a:rPr>
              <a:t>Segmenting Collision Domains</a:t>
            </a:r>
          </a:p>
        </p:txBody>
      </p:sp>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5725" y="1700213"/>
            <a:ext cx="6469063"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537602"/>
                                        </p:tgtEl>
                                        <p:attrNameLst>
                                          <p:attrName>style.visibility</p:attrName>
                                        </p:attrNameLst>
                                      </p:cBhvr>
                                      <p:to>
                                        <p:strVal val="visible"/>
                                      </p:to>
                                    </p:set>
                                    <p:animEffect transition="in" filter="barn(outHorizontal)">
                                      <p:cBhvr>
                                        <p:cTn id="7" dur="500"/>
                                        <p:tgtEl>
                                          <p:spTgt spid="537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602"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611188" y="404813"/>
            <a:ext cx="7793037" cy="1143000"/>
          </a:xfrm>
        </p:spPr>
        <p:txBody>
          <a:bodyPr/>
          <a:lstStyle/>
          <a:p>
            <a:pPr eaLnBrk="1" hangingPunct="1"/>
            <a:r>
              <a:rPr lang="en-US" altLang="zh-CN" smtClean="0"/>
              <a:t>OSI Layer1: Physical Layer</a:t>
            </a:r>
          </a:p>
        </p:txBody>
      </p:sp>
      <p:sp>
        <p:nvSpPr>
          <p:cNvPr id="370691" name="Rectangle 3"/>
          <p:cNvSpPr>
            <a:spLocks noGrp="1" noChangeArrowheads="1"/>
          </p:cNvSpPr>
          <p:nvPr>
            <p:ph type="body" idx="1"/>
          </p:nvPr>
        </p:nvSpPr>
        <p:spPr>
          <a:xfrm>
            <a:off x="285750" y="1785938"/>
            <a:ext cx="8858250" cy="4167187"/>
          </a:xfrm>
        </p:spPr>
        <p:txBody>
          <a:bodyPr/>
          <a:lstStyle/>
          <a:p>
            <a:pPr eaLnBrk="1" hangingPunct="1">
              <a:lnSpc>
                <a:spcPct val="150000"/>
              </a:lnSpc>
              <a:buFont typeface="Wingdings" pitchFamily="82" charset="2"/>
              <a:buChar char="p"/>
              <a:defRPr/>
            </a:pPr>
            <a:r>
              <a:rPr lang="en-US" altLang="zh-CN" dirty="0" smtClean="0"/>
              <a:t>Type of Network</a:t>
            </a:r>
            <a:endParaRPr lang="en-US" altLang="zh-CN" dirty="0" smtClean="0">
              <a:solidFill>
                <a:schemeClr val="accent6"/>
              </a:solidFill>
            </a:endParaRPr>
          </a:p>
          <a:p>
            <a:pPr eaLnBrk="1" hangingPunct="1">
              <a:lnSpc>
                <a:spcPct val="150000"/>
              </a:lnSpc>
              <a:buFont typeface="Wingdings" pitchFamily="82" charset="2"/>
              <a:buChar char="p"/>
              <a:defRPr/>
            </a:pPr>
            <a:r>
              <a:rPr lang="en-US" altLang="zh-CN" dirty="0" smtClean="0">
                <a:solidFill>
                  <a:schemeClr val="accent6"/>
                </a:solidFill>
              </a:rPr>
              <a:t>LAN Media</a:t>
            </a:r>
          </a:p>
          <a:p>
            <a:pPr eaLnBrk="1" hangingPunct="1">
              <a:lnSpc>
                <a:spcPct val="150000"/>
              </a:lnSpc>
              <a:buFont typeface="Wingdings" pitchFamily="82" charset="2"/>
              <a:buChar char="p"/>
              <a:defRPr/>
            </a:pPr>
            <a:r>
              <a:rPr lang="en-US" altLang="zh-CN" dirty="0" smtClean="0"/>
              <a:t>UTP for Ethernet</a:t>
            </a:r>
          </a:p>
          <a:p>
            <a:pPr eaLnBrk="1" hangingPunct="1">
              <a:lnSpc>
                <a:spcPct val="150000"/>
              </a:lnSpc>
              <a:buFont typeface="Wingdings" pitchFamily="82" charset="2"/>
              <a:buChar char="p"/>
              <a:defRPr/>
            </a:pPr>
            <a:r>
              <a:rPr lang="en-US" altLang="zh-CN" dirty="0" smtClean="0"/>
              <a:t>Media and signal Problems </a:t>
            </a:r>
          </a:p>
          <a:p>
            <a:pPr eaLnBrk="1" hangingPunct="1">
              <a:lnSpc>
                <a:spcPct val="150000"/>
              </a:lnSpc>
              <a:buFont typeface="Wingdings" pitchFamily="82" charset="2"/>
              <a:buChar char="p"/>
              <a:defRPr/>
            </a:pPr>
            <a:r>
              <a:rPr lang="en-US" altLang="zh-CN" dirty="0" smtClean="0"/>
              <a:t>Basic Knowledge of Data Communication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70690"/>
                                        </p:tgtEl>
                                        <p:attrNameLst>
                                          <p:attrName>style.visibility</p:attrName>
                                        </p:attrNameLst>
                                      </p:cBhvr>
                                      <p:to>
                                        <p:strVal val="visible"/>
                                      </p:to>
                                    </p:set>
                                    <p:animEffect transition="in" filter="checkerboard(across)">
                                      <p:cBhvr>
                                        <p:cTn id="7" dur="500"/>
                                        <p:tgtEl>
                                          <p:spTgt spid="370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370691">
                                            <p:txEl>
                                              <p:pRg st="0" end="0"/>
                                            </p:txEl>
                                          </p:spTgt>
                                        </p:tgtEl>
                                        <p:attrNameLst>
                                          <p:attrName>style.visibility</p:attrName>
                                        </p:attrNameLst>
                                      </p:cBhvr>
                                      <p:to>
                                        <p:strVal val="visible"/>
                                      </p:to>
                                    </p:set>
                                    <p:animEffect transition="in" filter="checkerboard(down)">
                                      <p:cBhvr>
                                        <p:cTn id="12" dur="500"/>
                                        <p:tgtEl>
                                          <p:spTgt spid="37069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5" fill="hold" grpId="0" nodeType="clickEffect">
                                  <p:stCondLst>
                                    <p:cond delay="0"/>
                                  </p:stCondLst>
                                  <p:childTnLst>
                                    <p:set>
                                      <p:cBhvr>
                                        <p:cTn id="16" dur="1" fill="hold">
                                          <p:stCondLst>
                                            <p:cond delay="0"/>
                                          </p:stCondLst>
                                        </p:cTn>
                                        <p:tgtEl>
                                          <p:spTgt spid="370691">
                                            <p:txEl>
                                              <p:pRg st="1" end="1"/>
                                            </p:txEl>
                                          </p:spTgt>
                                        </p:tgtEl>
                                        <p:attrNameLst>
                                          <p:attrName>style.visibility</p:attrName>
                                        </p:attrNameLst>
                                      </p:cBhvr>
                                      <p:to>
                                        <p:strVal val="visible"/>
                                      </p:to>
                                    </p:set>
                                    <p:animEffect transition="in" filter="checkerboard(down)">
                                      <p:cBhvr>
                                        <p:cTn id="17" dur="500"/>
                                        <p:tgtEl>
                                          <p:spTgt spid="37069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5" fill="hold" grpId="0" nodeType="clickEffect">
                                  <p:stCondLst>
                                    <p:cond delay="0"/>
                                  </p:stCondLst>
                                  <p:childTnLst>
                                    <p:set>
                                      <p:cBhvr>
                                        <p:cTn id="21" dur="1" fill="hold">
                                          <p:stCondLst>
                                            <p:cond delay="0"/>
                                          </p:stCondLst>
                                        </p:cTn>
                                        <p:tgtEl>
                                          <p:spTgt spid="370691">
                                            <p:txEl>
                                              <p:pRg st="2" end="2"/>
                                            </p:txEl>
                                          </p:spTgt>
                                        </p:tgtEl>
                                        <p:attrNameLst>
                                          <p:attrName>style.visibility</p:attrName>
                                        </p:attrNameLst>
                                      </p:cBhvr>
                                      <p:to>
                                        <p:strVal val="visible"/>
                                      </p:to>
                                    </p:set>
                                    <p:animEffect transition="in" filter="checkerboard(down)">
                                      <p:cBhvr>
                                        <p:cTn id="22" dur="500"/>
                                        <p:tgtEl>
                                          <p:spTgt spid="37069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5" fill="hold" grpId="0" nodeType="clickEffect">
                                  <p:stCondLst>
                                    <p:cond delay="0"/>
                                  </p:stCondLst>
                                  <p:childTnLst>
                                    <p:set>
                                      <p:cBhvr>
                                        <p:cTn id="26" dur="1" fill="hold">
                                          <p:stCondLst>
                                            <p:cond delay="0"/>
                                          </p:stCondLst>
                                        </p:cTn>
                                        <p:tgtEl>
                                          <p:spTgt spid="370691">
                                            <p:txEl>
                                              <p:pRg st="3" end="3"/>
                                            </p:txEl>
                                          </p:spTgt>
                                        </p:tgtEl>
                                        <p:attrNameLst>
                                          <p:attrName>style.visibility</p:attrName>
                                        </p:attrNameLst>
                                      </p:cBhvr>
                                      <p:to>
                                        <p:strVal val="visible"/>
                                      </p:to>
                                    </p:set>
                                    <p:animEffect transition="in" filter="checkerboard(down)">
                                      <p:cBhvr>
                                        <p:cTn id="27" dur="500"/>
                                        <p:tgtEl>
                                          <p:spTgt spid="37069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5" fill="hold" grpId="0" nodeType="clickEffect">
                                  <p:stCondLst>
                                    <p:cond delay="0"/>
                                  </p:stCondLst>
                                  <p:childTnLst>
                                    <p:set>
                                      <p:cBhvr>
                                        <p:cTn id="31" dur="1" fill="hold">
                                          <p:stCondLst>
                                            <p:cond delay="0"/>
                                          </p:stCondLst>
                                        </p:cTn>
                                        <p:tgtEl>
                                          <p:spTgt spid="370691">
                                            <p:txEl>
                                              <p:pRg st="4" end="4"/>
                                            </p:txEl>
                                          </p:spTgt>
                                        </p:tgtEl>
                                        <p:attrNameLst>
                                          <p:attrName>style.visibility</p:attrName>
                                        </p:attrNameLst>
                                      </p:cBhvr>
                                      <p:to>
                                        <p:strVal val="visible"/>
                                      </p:to>
                                    </p:set>
                                    <p:animEffect transition="in" filter="checkerboard(down)">
                                      <p:cBhvr>
                                        <p:cTn id="32" dur="500"/>
                                        <p:tgtEl>
                                          <p:spTgt spid="3706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0" grpId="0" autoUpdateAnimBg="0"/>
      <p:bldP spid="370691" grpId="0" build="p" bldLvl="2"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ChangeArrowheads="1"/>
          </p:cNvSpPr>
          <p:nvPr/>
        </p:nvSpPr>
        <p:spPr bwMode="auto">
          <a:xfrm>
            <a:off x="611188" y="549275"/>
            <a:ext cx="7924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000">
                <a:solidFill>
                  <a:schemeClr val="tx2"/>
                </a:solidFill>
                <a:latin typeface="Tahoma" pitchFamily="34" charset="0"/>
              </a:rPr>
              <a:t>Collisions and Collision Domains</a:t>
            </a:r>
          </a:p>
        </p:txBody>
      </p:sp>
      <p:sp>
        <p:nvSpPr>
          <p:cNvPr id="454659" name="Text Box 3"/>
          <p:cNvSpPr txBox="1">
            <a:spLocks noChangeArrowheads="1"/>
          </p:cNvSpPr>
          <p:nvPr/>
        </p:nvSpPr>
        <p:spPr bwMode="auto">
          <a:xfrm>
            <a:off x="685800" y="1700213"/>
            <a:ext cx="8458200" cy="444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8125" indent="-238125"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150000"/>
              </a:lnSpc>
              <a:buClr>
                <a:schemeClr val="accent2"/>
              </a:buClr>
              <a:buFont typeface="Wingdings" pitchFamily="2" charset="2"/>
              <a:buChar char="p"/>
            </a:pPr>
            <a:r>
              <a:rPr lang="en-US" altLang="zh-CN" sz="2400" dirty="0">
                <a:latin typeface="Tahoma" pitchFamily="34" charset="0"/>
                <a:cs typeface="Arial" charset="0"/>
              </a:rPr>
              <a:t>When this delay limit is exceeded, the number of </a:t>
            </a:r>
            <a:r>
              <a:rPr lang="en-US" altLang="zh-CN" sz="2400" i="1" dirty="0">
                <a:latin typeface="Tahoma" pitchFamily="34" charset="0"/>
                <a:cs typeface="Arial" charset="0"/>
              </a:rPr>
              <a:t>late collisions</a:t>
            </a:r>
            <a:r>
              <a:rPr lang="en-US" altLang="zh-CN" sz="2400" dirty="0">
                <a:latin typeface="Tahoma" pitchFamily="34" charset="0"/>
                <a:cs typeface="Arial" charset="0"/>
              </a:rPr>
              <a:t> dramatically increase.</a:t>
            </a:r>
          </a:p>
          <a:p>
            <a:pPr eaLnBrk="1" hangingPunct="1">
              <a:lnSpc>
                <a:spcPct val="150000"/>
              </a:lnSpc>
              <a:buClr>
                <a:schemeClr val="accent2"/>
              </a:buClr>
              <a:buFont typeface="Wingdings" pitchFamily="2" charset="2"/>
              <a:buChar char="p"/>
            </a:pPr>
            <a:r>
              <a:rPr lang="en-US" altLang="zh-CN" sz="2400" dirty="0">
                <a:latin typeface="Tahoma" pitchFamily="34" charset="0"/>
                <a:cs typeface="Arial" charset="0"/>
              </a:rPr>
              <a:t>A </a:t>
            </a:r>
            <a:r>
              <a:rPr lang="en-US" altLang="zh-CN" sz="2400" i="1" dirty="0">
                <a:solidFill>
                  <a:srgbClr val="006600"/>
                </a:solidFill>
                <a:latin typeface="Tahoma" pitchFamily="34" charset="0"/>
                <a:cs typeface="Arial" charset="0"/>
              </a:rPr>
              <a:t>late collision</a:t>
            </a:r>
            <a:r>
              <a:rPr lang="en-US" altLang="zh-CN" sz="2400" dirty="0">
                <a:latin typeface="Tahoma" pitchFamily="34" charset="0"/>
                <a:cs typeface="Arial" charset="0"/>
              </a:rPr>
              <a:t> is when a collision happens after the first 64 bytes of the frame are transmitted</a:t>
            </a:r>
          </a:p>
          <a:p>
            <a:pPr eaLnBrk="1" hangingPunct="1">
              <a:lnSpc>
                <a:spcPct val="150000"/>
              </a:lnSpc>
              <a:buClr>
                <a:schemeClr val="accent2"/>
              </a:buClr>
              <a:buFont typeface="Wingdings" pitchFamily="2" charset="2"/>
              <a:buChar char="p"/>
            </a:pPr>
            <a:r>
              <a:rPr lang="en-US" altLang="zh-CN" sz="2400" dirty="0">
                <a:latin typeface="Tahoma" pitchFamily="34" charset="0"/>
                <a:cs typeface="Arial" charset="0"/>
              </a:rPr>
              <a:t>These late collision frames add delay referred to as </a:t>
            </a:r>
            <a:r>
              <a:rPr lang="en-US" altLang="zh-CN" sz="2400" i="1" dirty="0">
                <a:solidFill>
                  <a:srgbClr val="006600"/>
                </a:solidFill>
                <a:latin typeface="Tahoma" pitchFamily="34" charset="0"/>
                <a:cs typeface="Arial" charset="0"/>
              </a:rPr>
              <a:t>consumption delay</a:t>
            </a:r>
            <a:r>
              <a:rPr lang="en-US" altLang="zh-CN" sz="2400" dirty="0">
                <a:latin typeface="Tahoma" pitchFamily="34" charset="0"/>
                <a:cs typeface="Arial" charset="0"/>
              </a:rPr>
              <a:t>.</a:t>
            </a:r>
          </a:p>
          <a:p>
            <a:pPr eaLnBrk="1" hangingPunct="1">
              <a:lnSpc>
                <a:spcPct val="150000"/>
              </a:lnSpc>
              <a:buClr>
                <a:schemeClr val="accent2"/>
              </a:buClr>
              <a:buFont typeface="Wingdings" pitchFamily="2" charset="2"/>
              <a:buChar char="p"/>
            </a:pPr>
            <a:r>
              <a:rPr lang="en-US" altLang="zh-CN" sz="2400" dirty="0">
                <a:latin typeface="Tahoma" pitchFamily="34" charset="0"/>
                <a:cs typeface="Arial" charset="0"/>
              </a:rPr>
              <a:t>As consumption delay and latency increase, network performance decreases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454658"/>
                                        </p:tgtEl>
                                        <p:attrNameLst>
                                          <p:attrName>style.visibility</p:attrName>
                                        </p:attrNameLst>
                                      </p:cBhvr>
                                      <p:to>
                                        <p:strVal val="visible"/>
                                      </p:to>
                                    </p:set>
                                    <p:animEffect transition="in" filter="barn(outHorizontal)">
                                      <p:cBhvr>
                                        <p:cTn id="7" dur="500"/>
                                        <p:tgtEl>
                                          <p:spTgt spid="4546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54659">
                                            <p:txEl>
                                              <p:pRg st="0" end="0"/>
                                            </p:txEl>
                                          </p:spTgt>
                                        </p:tgtEl>
                                        <p:attrNameLst>
                                          <p:attrName>style.visibility</p:attrName>
                                        </p:attrNameLst>
                                      </p:cBhvr>
                                      <p:to>
                                        <p:strVal val="visible"/>
                                      </p:to>
                                    </p:set>
                                    <p:animEffect transition="in" filter="barn(inVertical)">
                                      <p:cBhvr>
                                        <p:cTn id="12" dur="500"/>
                                        <p:tgtEl>
                                          <p:spTgt spid="45465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54659">
                                            <p:txEl>
                                              <p:pRg st="1" end="1"/>
                                            </p:txEl>
                                          </p:spTgt>
                                        </p:tgtEl>
                                        <p:attrNameLst>
                                          <p:attrName>style.visibility</p:attrName>
                                        </p:attrNameLst>
                                      </p:cBhvr>
                                      <p:to>
                                        <p:strVal val="visible"/>
                                      </p:to>
                                    </p:set>
                                    <p:animEffect transition="in" filter="barn(inVertical)">
                                      <p:cBhvr>
                                        <p:cTn id="17" dur="500"/>
                                        <p:tgtEl>
                                          <p:spTgt spid="45465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54659">
                                            <p:txEl>
                                              <p:pRg st="2" end="2"/>
                                            </p:txEl>
                                          </p:spTgt>
                                        </p:tgtEl>
                                        <p:attrNameLst>
                                          <p:attrName>style.visibility</p:attrName>
                                        </p:attrNameLst>
                                      </p:cBhvr>
                                      <p:to>
                                        <p:strVal val="visible"/>
                                      </p:to>
                                    </p:set>
                                    <p:animEffect transition="in" filter="barn(inVertical)">
                                      <p:cBhvr>
                                        <p:cTn id="22" dur="500"/>
                                        <p:tgtEl>
                                          <p:spTgt spid="45465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54659">
                                            <p:txEl>
                                              <p:pRg st="3" end="3"/>
                                            </p:txEl>
                                          </p:spTgt>
                                        </p:tgtEl>
                                        <p:attrNameLst>
                                          <p:attrName>style.visibility</p:attrName>
                                        </p:attrNameLst>
                                      </p:cBhvr>
                                      <p:to>
                                        <p:strVal val="visible"/>
                                      </p:to>
                                    </p:set>
                                    <p:animEffect transition="in" filter="barn(inVertical)">
                                      <p:cBhvr>
                                        <p:cTn id="27" dur="500"/>
                                        <p:tgtEl>
                                          <p:spTgt spid="4546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58" grpId="0" autoUpdateAnimBg="0"/>
      <p:bldP spid="454659"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700213"/>
            <a:ext cx="5834063"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Grp="1" noChangeArrowheads="1"/>
          </p:cNvSpPr>
          <p:nvPr>
            <p:ph type="title"/>
          </p:nvPr>
        </p:nvSpPr>
        <p:spPr>
          <a:xfrm>
            <a:off x="539750" y="620713"/>
            <a:ext cx="8001000" cy="819150"/>
          </a:xfrm>
        </p:spPr>
        <p:txBody>
          <a:bodyPr/>
          <a:lstStyle/>
          <a:p>
            <a:pPr eaLnBrk="1" hangingPunct="1"/>
            <a:r>
              <a:rPr lang="en-US" altLang="zh-CN" sz="3600" smtClean="0">
                <a:latin typeface="Arial" charset="0"/>
                <a:ea typeface="Arial Unicode MS" pitchFamily="34" charset="-122"/>
                <a:cs typeface="Arial Unicode MS" pitchFamily="34" charset="-122"/>
              </a:rPr>
              <a:t>5-4-3-2-1 Rule</a:t>
            </a:r>
          </a:p>
        </p:txBody>
      </p:sp>
      <p:sp>
        <p:nvSpPr>
          <p:cNvPr id="41988" name="Rectangle 5"/>
          <p:cNvSpPr>
            <a:spLocks noChangeArrowheads="1"/>
          </p:cNvSpPr>
          <p:nvPr/>
        </p:nvSpPr>
        <p:spPr bwMode="auto">
          <a:xfrm>
            <a:off x="6172200" y="1714500"/>
            <a:ext cx="2971800" cy="418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2000" u="sng">
                <a:solidFill>
                  <a:schemeClr val="tx2"/>
                </a:solidFill>
                <a:latin typeface="Tahoma" pitchFamily="34" charset="0"/>
                <a:ea typeface="Arial Unicode MS" pitchFamily="34" charset="-122"/>
                <a:cs typeface="Arial Unicode MS" pitchFamily="34" charset="-122"/>
              </a:rPr>
              <a:t>Five</a:t>
            </a:r>
            <a:r>
              <a:rPr lang="en-US" altLang="zh-CN" sz="2000">
                <a:solidFill>
                  <a:schemeClr val="tx2"/>
                </a:solidFill>
                <a:latin typeface="Tahoma" pitchFamily="34" charset="0"/>
                <a:ea typeface="Arial Unicode MS" pitchFamily="34" charset="-122"/>
                <a:cs typeface="Arial Unicode MS" pitchFamily="34" charset="-122"/>
              </a:rPr>
              <a:t> sections of the network, </a:t>
            </a:r>
            <a:r>
              <a:rPr lang="en-US" altLang="zh-CN" sz="2000" u="sng">
                <a:solidFill>
                  <a:schemeClr val="tx2"/>
                </a:solidFill>
                <a:latin typeface="Tahoma" pitchFamily="34" charset="0"/>
                <a:ea typeface="Arial Unicode MS" pitchFamily="34" charset="-122"/>
                <a:cs typeface="Arial Unicode MS" pitchFamily="34" charset="-122"/>
              </a:rPr>
              <a:t>four</a:t>
            </a:r>
            <a:r>
              <a:rPr lang="en-US" altLang="zh-CN" sz="2000">
                <a:solidFill>
                  <a:schemeClr val="tx2"/>
                </a:solidFill>
                <a:latin typeface="Tahoma" pitchFamily="34" charset="0"/>
                <a:ea typeface="Arial Unicode MS" pitchFamily="34" charset="-122"/>
                <a:cs typeface="Arial Unicode MS" pitchFamily="34" charset="-122"/>
              </a:rPr>
              <a:t> repeaters or hubs, </a:t>
            </a:r>
            <a:r>
              <a:rPr lang="en-US" altLang="zh-CN" sz="2000" u="sng">
                <a:solidFill>
                  <a:schemeClr val="tx2"/>
                </a:solidFill>
                <a:latin typeface="Tahoma" pitchFamily="34" charset="0"/>
                <a:ea typeface="Arial Unicode MS" pitchFamily="34" charset="-122"/>
                <a:cs typeface="Arial Unicode MS" pitchFamily="34" charset="-122"/>
              </a:rPr>
              <a:t>three</a:t>
            </a:r>
            <a:r>
              <a:rPr lang="en-US" altLang="zh-CN" sz="2000">
                <a:solidFill>
                  <a:schemeClr val="tx2"/>
                </a:solidFill>
                <a:latin typeface="Tahoma" pitchFamily="34" charset="0"/>
                <a:ea typeface="Arial Unicode MS" pitchFamily="34" charset="-122"/>
                <a:cs typeface="Arial Unicode MS" pitchFamily="34" charset="-122"/>
              </a:rPr>
              <a:t> sections of the network are "mixing" sections (with hosts), </a:t>
            </a:r>
            <a:r>
              <a:rPr lang="en-US" altLang="zh-CN" sz="2000" u="sng">
                <a:solidFill>
                  <a:schemeClr val="tx2"/>
                </a:solidFill>
                <a:latin typeface="Tahoma" pitchFamily="34" charset="0"/>
                <a:ea typeface="Arial Unicode MS" pitchFamily="34" charset="-122"/>
                <a:cs typeface="Arial Unicode MS" pitchFamily="34" charset="-122"/>
              </a:rPr>
              <a:t>two</a:t>
            </a:r>
            <a:r>
              <a:rPr lang="en-US" altLang="zh-CN" sz="2000">
                <a:solidFill>
                  <a:schemeClr val="tx2"/>
                </a:solidFill>
                <a:latin typeface="Tahoma" pitchFamily="34" charset="0"/>
                <a:ea typeface="Arial Unicode MS" pitchFamily="34" charset="-122"/>
                <a:cs typeface="Arial Unicode MS" pitchFamily="34" charset="-122"/>
              </a:rPr>
              <a:t> sections are link sections (for link purposes), and </a:t>
            </a:r>
            <a:r>
              <a:rPr lang="en-US" altLang="zh-CN" sz="2000" u="sng">
                <a:solidFill>
                  <a:schemeClr val="tx2"/>
                </a:solidFill>
                <a:latin typeface="Tahoma" pitchFamily="34" charset="0"/>
                <a:ea typeface="Arial Unicode MS" pitchFamily="34" charset="-122"/>
                <a:cs typeface="Arial Unicode MS" pitchFamily="34" charset="-122"/>
              </a:rPr>
              <a:t>one</a:t>
            </a:r>
            <a:r>
              <a:rPr lang="en-US" altLang="zh-CN" sz="2000">
                <a:solidFill>
                  <a:schemeClr val="tx2"/>
                </a:solidFill>
                <a:latin typeface="Tahoma" pitchFamily="34" charset="0"/>
                <a:ea typeface="Arial Unicode MS" pitchFamily="34" charset="-122"/>
                <a:cs typeface="Arial Unicode MS" pitchFamily="34" charset="-122"/>
              </a:rPr>
              <a:t> large collision domain. </a:t>
            </a:r>
          </a:p>
        </p:txBody>
      </p:sp>
    </p:spTree>
  </p:cSld>
  <p:clrMapOvr>
    <a:masterClrMapping/>
  </p:clrMapOvr>
  <p:transition spd="med">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250825" y="333375"/>
            <a:ext cx="7793038" cy="1143000"/>
          </a:xfrm>
        </p:spPr>
        <p:txBody>
          <a:bodyPr/>
          <a:lstStyle/>
          <a:p>
            <a:pPr eaLnBrk="1" hangingPunct="1"/>
            <a:r>
              <a:rPr lang="en-US" altLang="zh-CN" smtClean="0"/>
              <a:t>OSI Layer1: Physical Layer</a:t>
            </a:r>
          </a:p>
        </p:txBody>
      </p:sp>
      <p:sp>
        <p:nvSpPr>
          <p:cNvPr id="370691" name="Rectangle 3"/>
          <p:cNvSpPr>
            <a:spLocks noGrp="1" noChangeArrowheads="1"/>
          </p:cNvSpPr>
          <p:nvPr>
            <p:ph type="body" idx="1"/>
          </p:nvPr>
        </p:nvSpPr>
        <p:spPr>
          <a:xfrm>
            <a:off x="285750" y="1785938"/>
            <a:ext cx="8858250" cy="4167187"/>
          </a:xfrm>
        </p:spPr>
        <p:txBody>
          <a:bodyPr/>
          <a:lstStyle/>
          <a:p>
            <a:pPr eaLnBrk="1" hangingPunct="1">
              <a:lnSpc>
                <a:spcPct val="150000"/>
              </a:lnSpc>
              <a:buFont typeface="Wingdings" pitchFamily="2" charset="2"/>
              <a:buChar char="p"/>
            </a:pPr>
            <a:r>
              <a:rPr lang="en-US" altLang="zh-CN" smtClean="0"/>
              <a:t>Type of Network</a:t>
            </a:r>
          </a:p>
          <a:p>
            <a:pPr eaLnBrk="1" hangingPunct="1">
              <a:lnSpc>
                <a:spcPct val="150000"/>
              </a:lnSpc>
              <a:buFont typeface="Wingdings" pitchFamily="2" charset="2"/>
              <a:buChar char="p"/>
            </a:pPr>
            <a:r>
              <a:rPr lang="en-US" altLang="zh-CN" smtClean="0"/>
              <a:t>LAN Media</a:t>
            </a:r>
          </a:p>
          <a:p>
            <a:pPr eaLnBrk="1" hangingPunct="1">
              <a:lnSpc>
                <a:spcPct val="150000"/>
              </a:lnSpc>
              <a:buFont typeface="Wingdings" pitchFamily="2" charset="2"/>
              <a:buChar char="p"/>
            </a:pPr>
            <a:r>
              <a:rPr lang="en-US" altLang="zh-CN" smtClean="0"/>
              <a:t>UTP for Ethernet</a:t>
            </a:r>
          </a:p>
          <a:p>
            <a:pPr eaLnBrk="1" hangingPunct="1">
              <a:lnSpc>
                <a:spcPct val="150000"/>
              </a:lnSpc>
              <a:buFont typeface="Wingdings" pitchFamily="2" charset="2"/>
              <a:buChar char="p"/>
            </a:pPr>
            <a:r>
              <a:rPr lang="en-US" altLang="zh-CN" smtClean="0"/>
              <a:t>Media and signal Problems </a:t>
            </a:r>
          </a:p>
          <a:p>
            <a:pPr eaLnBrk="1" hangingPunct="1">
              <a:lnSpc>
                <a:spcPct val="150000"/>
              </a:lnSpc>
              <a:buFont typeface="Wingdings" pitchFamily="2" charset="2"/>
              <a:buChar char="p"/>
            </a:pPr>
            <a:r>
              <a:rPr lang="en-US" altLang="zh-CN" smtClean="0">
                <a:solidFill>
                  <a:srgbClr val="C00000"/>
                </a:solidFill>
              </a:rPr>
              <a:t>Basic Knowledge of Data Communication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70690"/>
                                        </p:tgtEl>
                                        <p:attrNameLst>
                                          <p:attrName>style.visibility</p:attrName>
                                        </p:attrNameLst>
                                      </p:cBhvr>
                                      <p:to>
                                        <p:strVal val="visible"/>
                                      </p:to>
                                    </p:set>
                                    <p:animEffect transition="in" filter="checkerboard(across)">
                                      <p:cBhvr>
                                        <p:cTn id="7" dur="500"/>
                                        <p:tgtEl>
                                          <p:spTgt spid="370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370691">
                                            <p:txEl>
                                              <p:pRg st="0" end="0"/>
                                            </p:txEl>
                                          </p:spTgt>
                                        </p:tgtEl>
                                        <p:attrNameLst>
                                          <p:attrName>style.visibility</p:attrName>
                                        </p:attrNameLst>
                                      </p:cBhvr>
                                      <p:to>
                                        <p:strVal val="visible"/>
                                      </p:to>
                                    </p:set>
                                    <p:animEffect transition="in" filter="checkerboard(down)">
                                      <p:cBhvr>
                                        <p:cTn id="12" dur="500"/>
                                        <p:tgtEl>
                                          <p:spTgt spid="37069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5" fill="hold" grpId="0" nodeType="clickEffect">
                                  <p:stCondLst>
                                    <p:cond delay="0"/>
                                  </p:stCondLst>
                                  <p:childTnLst>
                                    <p:set>
                                      <p:cBhvr>
                                        <p:cTn id="16" dur="1" fill="hold">
                                          <p:stCondLst>
                                            <p:cond delay="0"/>
                                          </p:stCondLst>
                                        </p:cTn>
                                        <p:tgtEl>
                                          <p:spTgt spid="370691">
                                            <p:txEl>
                                              <p:pRg st="1" end="1"/>
                                            </p:txEl>
                                          </p:spTgt>
                                        </p:tgtEl>
                                        <p:attrNameLst>
                                          <p:attrName>style.visibility</p:attrName>
                                        </p:attrNameLst>
                                      </p:cBhvr>
                                      <p:to>
                                        <p:strVal val="visible"/>
                                      </p:to>
                                    </p:set>
                                    <p:animEffect transition="in" filter="checkerboard(down)">
                                      <p:cBhvr>
                                        <p:cTn id="17" dur="500"/>
                                        <p:tgtEl>
                                          <p:spTgt spid="37069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5" fill="hold" grpId="0" nodeType="clickEffect">
                                  <p:stCondLst>
                                    <p:cond delay="0"/>
                                  </p:stCondLst>
                                  <p:childTnLst>
                                    <p:set>
                                      <p:cBhvr>
                                        <p:cTn id="21" dur="1" fill="hold">
                                          <p:stCondLst>
                                            <p:cond delay="0"/>
                                          </p:stCondLst>
                                        </p:cTn>
                                        <p:tgtEl>
                                          <p:spTgt spid="370691">
                                            <p:txEl>
                                              <p:pRg st="2" end="2"/>
                                            </p:txEl>
                                          </p:spTgt>
                                        </p:tgtEl>
                                        <p:attrNameLst>
                                          <p:attrName>style.visibility</p:attrName>
                                        </p:attrNameLst>
                                      </p:cBhvr>
                                      <p:to>
                                        <p:strVal val="visible"/>
                                      </p:to>
                                    </p:set>
                                    <p:animEffect transition="in" filter="checkerboard(down)">
                                      <p:cBhvr>
                                        <p:cTn id="22" dur="500"/>
                                        <p:tgtEl>
                                          <p:spTgt spid="37069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5" fill="hold" grpId="0" nodeType="clickEffect">
                                  <p:stCondLst>
                                    <p:cond delay="0"/>
                                  </p:stCondLst>
                                  <p:childTnLst>
                                    <p:set>
                                      <p:cBhvr>
                                        <p:cTn id="26" dur="1" fill="hold">
                                          <p:stCondLst>
                                            <p:cond delay="0"/>
                                          </p:stCondLst>
                                        </p:cTn>
                                        <p:tgtEl>
                                          <p:spTgt spid="370691">
                                            <p:txEl>
                                              <p:pRg st="3" end="3"/>
                                            </p:txEl>
                                          </p:spTgt>
                                        </p:tgtEl>
                                        <p:attrNameLst>
                                          <p:attrName>style.visibility</p:attrName>
                                        </p:attrNameLst>
                                      </p:cBhvr>
                                      <p:to>
                                        <p:strVal val="visible"/>
                                      </p:to>
                                    </p:set>
                                    <p:animEffect transition="in" filter="checkerboard(down)">
                                      <p:cBhvr>
                                        <p:cTn id="27" dur="500"/>
                                        <p:tgtEl>
                                          <p:spTgt spid="37069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5" fill="hold" grpId="0" nodeType="clickEffect">
                                  <p:stCondLst>
                                    <p:cond delay="0"/>
                                  </p:stCondLst>
                                  <p:childTnLst>
                                    <p:set>
                                      <p:cBhvr>
                                        <p:cTn id="31" dur="1" fill="hold">
                                          <p:stCondLst>
                                            <p:cond delay="0"/>
                                          </p:stCondLst>
                                        </p:cTn>
                                        <p:tgtEl>
                                          <p:spTgt spid="370691">
                                            <p:txEl>
                                              <p:pRg st="4" end="4"/>
                                            </p:txEl>
                                          </p:spTgt>
                                        </p:tgtEl>
                                        <p:attrNameLst>
                                          <p:attrName>style.visibility</p:attrName>
                                        </p:attrNameLst>
                                      </p:cBhvr>
                                      <p:to>
                                        <p:strVal val="visible"/>
                                      </p:to>
                                    </p:set>
                                    <p:animEffect transition="in" filter="checkerboard(down)">
                                      <p:cBhvr>
                                        <p:cTn id="32" dur="500"/>
                                        <p:tgtEl>
                                          <p:spTgt spid="3706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0" grpId="0" autoUpdateAnimBg="0"/>
      <p:bldP spid="370691" grpId="0" build="p" bldLvl="2"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zh-CN" altLang="en-US" smtClean="0"/>
              <a:t>数据通信基本知识</a:t>
            </a:r>
          </a:p>
        </p:txBody>
      </p:sp>
      <p:sp>
        <p:nvSpPr>
          <p:cNvPr id="44035" name="Rectangle 3"/>
          <p:cNvSpPr>
            <a:spLocks noGrp="1" noChangeArrowheads="1"/>
          </p:cNvSpPr>
          <p:nvPr>
            <p:ph type="body" idx="1"/>
          </p:nvPr>
        </p:nvSpPr>
        <p:spPr/>
        <p:txBody>
          <a:bodyPr/>
          <a:lstStyle/>
          <a:p>
            <a:pPr eaLnBrk="1" hangingPunct="1"/>
            <a:r>
              <a:rPr lang="zh-CN" altLang="en-US" sz="2200" smtClean="0"/>
              <a:t>数据通信的理论基础</a:t>
            </a:r>
          </a:p>
          <a:p>
            <a:pPr lvl="1" eaLnBrk="1" hangingPunct="1"/>
            <a:r>
              <a:rPr lang="zh-CN" altLang="en-US" sz="2200" smtClean="0"/>
              <a:t>基本术语</a:t>
            </a:r>
          </a:p>
          <a:p>
            <a:pPr lvl="1" eaLnBrk="1" hangingPunct="1"/>
            <a:r>
              <a:rPr lang="zh-CN" altLang="en-US" sz="2200" smtClean="0"/>
              <a:t>信号处理</a:t>
            </a:r>
          </a:p>
          <a:p>
            <a:pPr lvl="1" eaLnBrk="1" hangingPunct="1"/>
            <a:r>
              <a:rPr lang="zh-CN" altLang="en-US" sz="2200" smtClean="0"/>
              <a:t>波特率与比特率</a:t>
            </a:r>
          </a:p>
          <a:p>
            <a:pPr eaLnBrk="1" hangingPunct="1"/>
            <a:r>
              <a:rPr lang="zh-CN" altLang="en-US" sz="2200" smtClean="0"/>
              <a:t>数据通信技术</a:t>
            </a:r>
          </a:p>
          <a:p>
            <a:pPr lvl="1" eaLnBrk="1" hangingPunct="1"/>
            <a:r>
              <a:rPr lang="zh-CN" altLang="en-US" sz="2200" smtClean="0"/>
              <a:t>数据通信系统基本结构</a:t>
            </a:r>
          </a:p>
          <a:p>
            <a:pPr lvl="1" eaLnBrk="1" hangingPunct="1"/>
            <a:r>
              <a:rPr lang="zh-CN" altLang="en-US" sz="2200" smtClean="0"/>
              <a:t>数据表示和传输方式</a:t>
            </a:r>
          </a:p>
          <a:p>
            <a:pPr lvl="1" eaLnBrk="1" hangingPunct="1"/>
            <a:r>
              <a:rPr lang="zh-CN" altLang="en-US" sz="2200" smtClean="0"/>
              <a:t>信号的传输</a:t>
            </a:r>
          </a:p>
          <a:p>
            <a:pPr lvl="1" eaLnBrk="1" hangingPunct="1"/>
            <a:r>
              <a:rPr lang="zh-CN" altLang="en-US" sz="2200" smtClean="0"/>
              <a:t>数字信号编码</a:t>
            </a:r>
          </a:p>
          <a:p>
            <a:pPr lvl="1" eaLnBrk="1" hangingPunct="1"/>
            <a:r>
              <a:rPr lang="zh-CN" altLang="en-US" sz="2200" smtClean="0"/>
              <a:t>多路复用</a:t>
            </a:r>
          </a:p>
          <a:p>
            <a:pPr lvl="1" eaLnBrk="1" hangingPunct="1"/>
            <a:r>
              <a:rPr lang="zh-CN" altLang="en-US" sz="2200" smtClean="0"/>
              <a:t>通信方式</a:t>
            </a:r>
          </a:p>
        </p:txBody>
      </p:sp>
    </p:spTree>
  </p:cSld>
  <p:clrMapOvr>
    <a:masterClrMapping/>
  </p:clrMapOvr>
  <p:transition spd="med">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68313" y="333375"/>
            <a:ext cx="7135812" cy="1216025"/>
          </a:xfrm>
          <a:noFill/>
        </p:spPr>
        <p:txBody>
          <a:bodyPr/>
          <a:lstStyle/>
          <a:p>
            <a:pPr eaLnBrk="1" hangingPunct="1"/>
            <a:r>
              <a:rPr lang="zh-CN" altLang="en-US" smtClean="0"/>
              <a:t>基本术语</a:t>
            </a:r>
          </a:p>
        </p:txBody>
      </p:sp>
      <p:sp>
        <p:nvSpPr>
          <p:cNvPr id="1033219" name="Rectangle 3"/>
          <p:cNvSpPr>
            <a:spLocks noGrp="1" noChangeArrowheads="1"/>
          </p:cNvSpPr>
          <p:nvPr>
            <p:ph type="body" idx="1"/>
          </p:nvPr>
        </p:nvSpPr>
        <p:spPr>
          <a:xfrm>
            <a:off x="357188" y="1773238"/>
            <a:ext cx="8786812" cy="4114800"/>
          </a:xfrm>
        </p:spPr>
        <p:txBody>
          <a:bodyPr/>
          <a:lstStyle/>
          <a:p>
            <a:pPr eaLnBrk="1" hangingPunct="1">
              <a:lnSpc>
                <a:spcPct val="150000"/>
              </a:lnSpc>
            </a:pPr>
            <a:r>
              <a:rPr lang="zh-CN" altLang="en-US" sz="2400" dirty="0" smtClean="0">
                <a:latin typeface="Arial" charset="0"/>
                <a:cs typeface="Arial" charset="0"/>
              </a:rPr>
              <a:t>信号</a:t>
            </a:r>
            <a:r>
              <a:rPr lang="en-US" altLang="zh-CN" sz="2400" dirty="0" smtClean="0">
                <a:latin typeface="Arial" charset="0"/>
                <a:cs typeface="Arial" charset="0"/>
              </a:rPr>
              <a:t>(signal)——</a:t>
            </a:r>
            <a:r>
              <a:rPr lang="zh-CN" altLang="en-US" sz="2400" dirty="0" smtClean="0">
                <a:latin typeface="Arial" charset="0"/>
                <a:cs typeface="Arial" charset="0"/>
              </a:rPr>
              <a:t>数据的电气的或电磁的表现。 </a:t>
            </a:r>
            <a:endParaRPr lang="en-US" altLang="zh-CN" sz="2400" dirty="0" smtClean="0">
              <a:latin typeface="Arial" charset="0"/>
              <a:cs typeface="Arial" charset="0"/>
            </a:endParaRPr>
          </a:p>
          <a:p>
            <a:pPr lvl="1" eaLnBrk="1" hangingPunct="1">
              <a:lnSpc>
                <a:spcPct val="150000"/>
              </a:lnSpc>
            </a:pPr>
            <a:r>
              <a:rPr lang="zh-CN" altLang="en-US" sz="2400" dirty="0" smtClean="0">
                <a:latin typeface="Arial" charset="0"/>
                <a:cs typeface="Arial" charset="0"/>
              </a:rPr>
              <a:t>“模拟的”</a:t>
            </a:r>
            <a:r>
              <a:rPr lang="en-US" altLang="zh-CN" sz="2400" dirty="0" smtClean="0">
                <a:latin typeface="Arial" charset="0"/>
                <a:cs typeface="Arial" charset="0"/>
              </a:rPr>
              <a:t>(analogous)——</a:t>
            </a:r>
            <a:r>
              <a:rPr lang="zh-CN" altLang="en-US" sz="2400" dirty="0" smtClean="0">
                <a:latin typeface="Arial" charset="0"/>
                <a:cs typeface="Arial" charset="0"/>
              </a:rPr>
              <a:t>消息的参数的取值是连续的</a:t>
            </a:r>
            <a:endParaRPr lang="en-US" altLang="zh-CN" sz="2400" dirty="0" smtClean="0">
              <a:latin typeface="Arial" charset="0"/>
              <a:cs typeface="Arial" charset="0"/>
            </a:endParaRPr>
          </a:p>
          <a:p>
            <a:pPr lvl="2" eaLnBrk="1" hangingPunct="1">
              <a:lnSpc>
                <a:spcPct val="150000"/>
              </a:lnSpc>
            </a:pPr>
            <a:r>
              <a:rPr lang="zh-CN" altLang="en-US" sz="2400" dirty="0" smtClean="0">
                <a:latin typeface="Arial" charset="0"/>
                <a:cs typeface="Arial" charset="0"/>
              </a:rPr>
              <a:t>模拟信号是随时间变化而平稳变化的连续波形式</a:t>
            </a:r>
            <a:endParaRPr lang="en-US" altLang="zh-CN" sz="2400" dirty="0" smtClean="0">
              <a:latin typeface="Arial" charset="0"/>
              <a:cs typeface="Arial" charset="0"/>
            </a:endParaRPr>
          </a:p>
          <a:p>
            <a:pPr lvl="1" eaLnBrk="1" hangingPunct="1">
              <a:lnSpc>
                <a:spcPct val="150000"/>
              </a:lnSpc>
            </a:pPr>
            <a:r>
              <a:rPr lang="zh-CN" altLang="en-US" sz="2400" dirty="0" smtClean="0">
                <a:latin typeface="Arial" charset="0"/>
                <a:cs typeface="Arial" charset="0"/>
              </a:rPr>
              <a:t>“数字的”</a:t>
            </a:r>
            <a:r>
              <a:rPr lang="en-US" altLang="zh-CN" sz="2400" dirty="0" smtClean="0">
                <a:latin typeface="Arial" charset="0"/>
                <a:cs typeface="Arial" charset="0"/>
              </a:rPr>
              <a:t>(digital)——</a:t>
            </a:r>
            <a:r>
              <a:rPr lang="zh-CN" altLang="en-US" sz="2400" dirty="0" smtClean="0">
                <a:latin typeface="Arial" charset="0"/>
                <a:cs typeface="Arial" charset="0"/>
              </a:rPr>
              <a:t>消息的参数的取值是离散的</a:t>
            </a:r>
            <a:endParaRPr lang="en-US" altLang="zh-CN" sz="2400" dirty="0" smtClean="0">
              <a:latin typeface="Arial" charset="0"/>
              <a:cs typeface="Arial" charset="0"/>
            </a:endParaRPr>
          </a:p>
          <a:p>
            <a:pPr lvl="2" eaLnBrk="1" hangingPunct="1">
              <a:lnSpc>
                <a:spcPct val="150000"/>
              </a:lnSpc>
            </a:pPr>
            <a:r>
              <a:rPr lang="zh-CN" altLang="en-US" sz="2400" dirty="0" smtClean="0">
                <a:latin typeface="Arial" charset="0"/>
                <a:cs typeface="Arial" charset="0"/>
              </a:rPr>
              <a:t>数字信号是离散信号，可能包含有限的几个预定值 </a:t>
            </a:r>
          </a:p>
          <a:p>
            <a:pPr eaLnBrk="1" hangingPunct="1">
              <a:lnSpc>
                <a:spcPct val="150000"/>
              </a:lnSpc>
            </a:pPr>
            <a:r>
              <a:rPr lang="zh-CN" altLang="en-US" sz="2400" dirty="0" smtClean="0">
                <a:latin typeface="Arial" charset="0"/>
                <a:cs typeface="Arial" charset="0"/>
              </a:rPr>
              <a:t>码元</a:t>
            </a:r>
            <a:r>
              <a:rPr lang="en-US" altLang="zh-CN" sz="2400" dirty="0" smtClean="0">
                <a:latin typeface="Arial" charset="0"/>
                <a:cs typeface="Arial" charset="0"/>
              </a:rPr>
              <a:t>(code)——</a:t>
            </a:r>
            <a:r>
              <a:rPr lang="zh-CN" altLang="en-US" sz="2400" dirty="0" smtClean="0">
                <a:latin typeface="Arial" charset="0"/>
                <a:cs typeface="Arial" charset="0"/>
              </a:rPr>
              <a:t>在使用时间域（或简称为时域）的波形表示数字信号时，代表不同离散数值的基本波形。</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3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3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3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321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321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32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21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zh-CN" altLang="en-US" sz="3400" smtClean="0"/>
              <a:t>理论基础</a:t>
            </a:r>
            <a:r>
              <a:rPr lang="zh-CN" altLang="en-US" smtClean="0"/>
              <a:t>:</a:t>
            </a:r>
            <a:r>
              <a:rPr lang="zh-CN" altLang="en-US" sz="3400" smtClean="0"/>
              <a:t>信号处理</a:t>
            </a:r>
            <a:endParaRPr lang="en-US" altLang="zh-CN" sz="3400" smtClean="0"/>
          </a:p>
        </p:txBody>
      </p:sp>
      <p:sp>
        <p:nvSpPr>
          <p:cNvPr id="46083" name="Rectangle 3"/>
          <p:cNvSpPr>
            <a:spLocks noGrp="1" noChangeArrowheads="1"/>
          </p:cNvSpPr>
          <p:nvPr>
            <p:ph type="body" idx="1"/>
          </p:nvPr>
        </p:nvSpPr>
        <p:spPr>
          <a:xfrm>
            <a:off x="539750" y="1628775"/>
            <a:ext cx="7772400" cy="5157788"/>
          </a:xfrm>
        </p:spPr>
        <p:txBody>
          <a:bodyPr/>
          <a:lstStyle/>
          <a:p>
            <a:pPr marL="0" indent="0" eaLnBrk="1" hangingPunct="1">
              <a:lnSpc>
                <a:spcPct val="150000"/>
              </a:lnSpc>
              <a:buSzPct val="125000"/>
              <a:buFont typeface="Wingdings" pitchFamily="2" charset="2"/>
              <a:buChar char="§"/>
            </a:pPr>
            <a:r>
              <a:rPr lang="zh-CN" altLang="en-US" sz="2000" smtClean="0"/>
              <a:t> 模拟信号可以被分为简单信号和复合信号</a:t>
            </a:r>
          </a:p>
          <a:p>
            <a:pPr marL="647700" lvl="1" indent="-76200" eaLnBrk="1" hangingPunct="1">
              <a:lnSpc>
                <a:spcPct val="150000"/>
              </a:lnSpc>
              <a:buSzPct val="125000"/>
              <a:buFont typeface="Wingdings" pitchFamily="2" charset="2"/>
              <a:buChar char="§"/>
            </a:pPr>
            <a:r>
              <a:rPr lang="zh-CN" altLang="en-US" sz="2000" smtClean="0"/>
              <a:t>简单信号（正弦波）不能被分解为更简单的模拟信号</a:t>
            </a:r>
          </a:p>
          <a:p>
            <a:pPr marL="647700" lvl="1" indent="-76200" eaLnBrk="1" hangingPunct="1">
              <a:lnSpc>
                <a:spcPct val="150000"/>
              </a:lnSpc>
              <a:buSzPct val="125000"/>
              <a:buFont typeface="Wingdings" pitchFamily="2" charset="2"/>
              <a:buChar char="§"/>
            </a:pPr>
            <a:r>
              <a:rPr lang="zh-CN" altLang="en-US" sz="2000" smtClean="0"/>
              <a:t>复合信号可以被分解为多个正弦波</a:t>
            </a:r>
          </a:p>
          <a:p>
            <a:pPr marL="0" indent="0" eaLnBrk="1" hangingPunct="1">
              <a:lnSpc>
                <a:spcPct val="150000"/>
              </a:lnSpc>
              <a:buSzPct val="125000"/>
              <a:buFont typeface="Wingdings" pitchFamily="2" charset="2"/>
              <a:buChar char="§"/>
            </a:pPr>
            <a:r>
              <a:rPr lang="zh-CN" altLang="en-US" sz="2000" smtClean="0"/>
              <a:t>复合模拟信号的分解：</a:t>
            </a:r>
            <a:r>
              <a:rPr lang="zh-CN" altLang="en-US" sz="2000" b="1" smtClean="0"/>
              <a:t>傅立叶分析</a:t>
            </a:r>
          </a:p>
          <a:p>
            <a:pPr marL="647700" lvl="1" indent="-76200" eaLnBrk="1" hangingPunct="1">
              <a:lnSpc>
                <a:spcPct val="150000"/>
              </a:lnSpc>
              <a:buSzPct val="125000"/>
              <a:buFont typeface="Wingdings" pitchFamily="2" charset="2"/>
              <a:buChar char="§"/>
            </a:pPr>
            <a:r>
              <a:rPr lang="zh-CN" altLang="en-US" sz="2000" smtClean="0"/>
              <a:t>任何一个周期为</a:t>
            </a:r>
            <a:r>
              <a:rPr lang="en-US" altLang="zh-CN" sz="2000" smtClean="0"/>
              <a:t>T</a:t>
            </a:r>
            <a:r>
              <a:rPr lang="zh-CN" altLang="en-US" sz="2000" smtClean="0"/>
              <a:t>的有理周期性函数 </a:t>
            </a:r>
            <a:r>
              <a:rPr lang="en-US" altLang="zh-CN" sz="2000" smtClean="0"/>
              <a:t>g(t)</a:t>
            </a:r>
            <a:r>
              <a:rPr lang="zh-CN" altLang="zh-CN" sz="2000" smtClean="0"/>
              <a:t>可分解为若干项（可能无限多项）正弦和余弦函数之和：</a:t>
            </a:r>
          </a:p>
          <a:p>
            <a:pPr marL="0" indent="0" eaLnBrk="1" hangingPunct="1">
              <a:lnSpc>
                <a:spcPct val="150000"/>
              </a:lnSpc>
              <a:buFont typeface="Wingdings" pitchFamily="2" charset="2"/>
              <a:buNone/>
            </a:pPr>
            <a:endParaRPr lang="zh-CN" altLang="zh-CN" sz="2000" smtClean="0"/>
          </a:p>
          <a:p>
            <a:pPr marL="0" indent="0" eaLnBrk="1" hangingPunct="1">
              <a:lnSpc>
                <a:spcPct val="150000"/>
              </a:lnSpc>
              <a:buFont typeface="Wingdings" pitchFamily="2" charset="2"/>
              <a:buNone/>
            </a:pPr>
            <a:r>
              <a:rPr lang="en-US" altLang="zh-CN" sz="2000" smtClean="0"/>
              <a:t>	</a:t>
            </a:r>
          </a:p>
          <a:p>
            <a:pPr marL="0" indent="0" eaLnBrk="1" hangingPunct="1">
              <a:lnSpc>
                <a:spcPct val="150000"/>
              </a:lnSpc>
              <a:buFont typeface="Wingdings" pitchFamily="2" charset="2"/>
              <a:buNone/>
            </a:pPr>
            <a:r>
              <a:rPr lang="en-US" altLang="zh-CN" sz="2000" smtClean="0">
                <a:latin typeface="Arial" charset="0"/>
              </a:rPr>
              <a:t>            f = 1/T </a:t>
            </a:r>
            <a:r>
              <a:rPr lang="zh-CN" altLang="zh-CN" sz="2000" smtClean="0">
                <a:latin typeface="Arial" charset="0"/>
              </a:rPr>
              <a:t>基本频率；</a:t>
            </a:r>
            <a:r>
              <a:rPr lang="en-US" altLang="zh-CN" sz="2000" smtClean="0">
                <a:latin typeface="Arial" charset="0"/>
              </a:rPr>
              <a:t>a</a:t>
            </a:r>
            <a:r>
              <a:rPr lang="en-US" altLang="zh-CN" sz="2000" baseline="-25000" smtClean="0">
                <a:latin typeface="Arial" charset="0"/>
              </a:rPr>
              <a:t>n</a:t>
            </a:r>
            <a:r>
              <a:rPr lang="en-US" altLang="zh-CN" sz="2000" smtClean="0">
                <a:latin typeface="Arial" charset="0"/>
              </a:rPr>
              <a:t>, b</a:t>
            </a:r>
            <a:r>
              <a:rPr lang="en-US" altLang="zh-CN" sz="2000" baseline="-25000" smtClean="0">
                <a:latin typeface="Arial" charset="0"/>
              </a:rPr>
              <a:t>n </a:t>
            </a:r>
            <a:r>
              <a:rPr lang="zh-CN" altLang="en-US" sz="2000" baseline="-25000" smtClean="0">
                <a:latin typeface="Arial" charset="0"/>
              </a:rPr>
              <a:t>：</a:t>
            </a:r>
            <a:r>
              <a:rPr lang="en-US" altLang="zh-CN" sz="2000" smtClean="0">
                <a:latin typeface="Arial" charset="0"/>
              </a:rPr>
              <a:t>n</a:t>
            </a:r>
            <a:r>
              <a:rPr lang="zh-CN" altLang="zh-CN" sz="2000" smtClean="0">
                <a:latin typeface="Arial" charset="0"/>
              </a:rPr>
              <a:t>次谐波项的正弦和余弦振幅值</a:t>
            </a:r>
            <a:endParaRPr lang="zh-CN" altLang="en-US" sz="2000" smtClean="0">
              <a:latin typeface="Arial" charset="0"/>
            </a:endParaRPr>
          </a:p>
        </p:txBody>
      </p:sp>
      <p:graphicFrame>
        <p:nvGraphicFramePr>
          <p:cNvPr id="46084" name="Object 4"/>
          <p:cNvGraphicFramePr>
            <a:graphicFrameLocks noChangeAspect="1"/>
          </p:cNvGraphicFramePr>
          <p:nvPr/>
        </p:nvGraphicFramePr>
        <p:xfrm>
          <a:off x="1835150" y="4797425"/>
          <a:ext cx="5667375" cy="863600"/>
        </p:xfrm>
        <a:graphic>
          <a:graphicData uri="http://schemas.openxmlformats.org/presentationml/2006/ole">
            <mc:AlternateContent xmlns:mc="http://schemas.openxmlformats.org/markup-compatibility/2006">
              <mc:Choice xmlns:v="urn:schemas-microsoft-com:vml" Requires="v">
                <p:oleObj spid="_x0000_s46149" name="Equation" r:id="rId4" imgW="2832100" imgH="431800" progId="Equation.DSMT4">
                  <p:embed/>
                </p:oleObj>
              </mc:Choice>
              <mc:Fallback>
                <p:oleObj name="Equation" r:id="rId4" imgW="2832100" imgH="4318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4797425"/>
                        <a:ext cx="566737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zh-CN" altLang="en-US" sz="3400" smtClean="0"/>
              <a:t>理论基础</a:t>
            </a:r>
            <a:r>
              <a:rPr lang="zh-CN" altLang="en-US" smtClean="0"/>
              <a:t>:</a:t>
            </a:r>
            <a:r>
              <a:rPr lang="zh-CN" altLang="en-US" sz="3400" smtClean="0"/>
              <a:t>信号处理</a:t>
            </a:r>
          </a:p>
        </p:txBody>
      </p:sp>
      <p:sp>
        <p:nvSpPr>
          <p:cNvPr id="47107" name="Rectangle 3"/>
          <p:cNvSpPr>
            <a:spLocks noGrp="1" noChangeArrowheads="1"/>
          </p:cNvSpPr>
          <p:nvPr>
            <p:ph type="body" idx="1"/>
          </p:nvPr>
        </p:nvSpPr>
        <p:spPr>
          <a:xfrm>
            <a:off x="285750" y="1643063"/>
            <a:ext cx="8715375" cy="4500562"/>
          </a:xfrm>
        </p:spPr>
        <p:txBody>
          <a:bodyPr/>
          <a:lstStyle/>
          <a:p>
            <a:pPr eaLnBrk="1" hangingPunct="1"/>
            <a:r>
              <a:rPr lang="zh-CN" altLang="en-US" sz="2400" smtClean="0"/>
              <a:t>数字信号一般是非周期性的，通常在传输介质上表现为方波</a:t>
            </a:r>
          </a:p>
          <a:p>
            <a:pPr eaLnBrk="1" hangingPunct="1"/>
            <a:r>
              <a:rPr lang="zh-CN" altLang="en-US" sz="2400" smtClean="0"/>
              <a:t>一个数字信号可以分解为无穷多个被称为谐波的简单正弦波，每个谐波都具有不同的频率与相位</a:t>
            </a:r>
          </a:p>
          <a:p>
            <a:pPr eaLnBrk="1" hangingPunct="1"/>
            <a:r>
              <a:rPr lang="zh-CN" altLang="en-US" sz="2400" smtClean="0"/>
              <a:t>在介质上发送数字信号时，其实质是在发送无穷多的简单谐波，如果某些分量未能忠实地通过介质传输，则在接收端将产生信号畸变</a:t>
            </a:r>
          </a:p>
          <a:p>
            <a:pPr eaLnBrk="1" hangingPunct="1"/>
            <a:r>
              <a:rPr lang="zh-CN" altLang="en-US" sz="2400" smtClean="0"/>
              <a:t>由于介质本身的限制，信号畸变是难以完全避免的</a:t>
            </a:r>
            <a:endParaRPr lang="en-US" altLang="zh-CN" sz="2400" smtClean="0"/>
          </a:p>
          <a:p>
            <a:pPr eaLnBrk="1" hangingPunct="1">
              <a:buSzPct val="90000"/>
            </a:pPr>
            <a:r>
              <a:rPr lang="zh-CN" altLang="en-US" sz="2400" smtClean="0"/>
              <a:t>任何实际的信道都不是理想的，在传输信号时会产生各种失真以及带来多种干扰。 </a:t>
            </a:r>
          </a:p>
          <a:p>
            <a:pPr eaLnBrk="1" hangingPunct="1">
              <a:buSzPct val="90000"/>
            </a:pPr>
            <a:r>
              <a:rPr lang="zh-CN" altLang="en-US" sz="2400" smtClean="0"/>
              <a:t>码元传输的速率越高，或信号传输的距离越远，在信道的输出端的波形的失真就越严重</a:t>
            </a:r>
          </a:p>
        </p:txBody>
      </p:sp>
    </p:spTree>
  </p:cSld>
  <p:clrMapOvr>
    <a:masterClrMapping/>
  </p:clrMapOvr>
  <p:transition spd="med">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type="title"/>
          </p:nvPr>
        </p:nvSpPr>
        <p:spPr/>
        <p:txBody>
          <a:bodyPr/>
          <a:lstStyle/>
          <a:p>
            <a:endParaRPr lang="zh-CN" altLang="en-US" smtClean="0"/>
          </a:p>
        </p:txBody>
      </p:sp>
    </p:spTree>
    <p:controls>
      <mc:AlternateContent xmlns:mc="http://schemas.openxmlformats.org/markup-compatibility/2006">
        <mc:Choice xmlns:v="urn:schemas-microsoft-com:vml" Requires="v">
          <p:control spid="2071" r:id="rId2" imgW="8642520" imgH="6191280"/>
        </mc:Choice>
        <mc:Fallback>
          <p:control r:id="rId2" imgW="8642520" imgH="6191280">
            <p:pic>
              <p:nvPicPr>
                <p:cNvPr id="2" name="ShockwaveFlash1"/>
                <p:cNvPicPr preferRelativeResize="0">
                  <a:picLocks noChangeArrowheads="1" noChangeShapeType="1"/>
                </p:cNvPicPr>
                <p:nvPr/>
              </p:nvPicPr>
              <p:blipFill>
                <a:blip r:embed="rId5"/>
                <a:srcRect/>
                <a:stretch>
                  <a:fillRect/>
                </a:stretch>
              </p:blipFill>
              <p:spPr bwMode="auto">
                <a:xfrm>
                  <a:off x="250825" y="333375"/>
                  <a:ext cx="8642350" cy="61912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ransition spd="med">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smtClean="0"/>
              <a:t>数字信号通过实际的信道 </a:t>
            </a:r>
          </a:p>
        </p:txBody>
      </p:sp>
      <p:sp>
        <p:nvSpPr>
          <p:cNvPr id="1041411" name="Rectangle 3"/>
          <p:cNvSpPr>
            <a:spLocks noGrp="1" noChangeArrowheads="1"/>
          </p:cNvSpPr>
          <p:nvPr>
            <p:ph type="body" idx="1"/>
          </p:nvPr>
        </p:nvSpPr>
        <p:spPr>
          <a:xfrm>
            <a:off x="571500" y="1785938"/>
            <a:ext cx="7772400" cy="4114800"/>
          </a:xfrm>
        </p:spPr>
        <p:txBody>
          <a:bodyPr/>
          <a:lstStyle/>
          <a:p>
            <a:pPr eaLnBrk="1" hangingPunct="1">
              <a:lnSpc>
                <a:spcPct val="110000"/>
              </a:lnSpc>
              <a:spcBef>
                <a:spcPct val="0"/>
              </a:spcBef>
            </a:pPr>
            <a:r>
              <a:rPr lang="zh-CN" altLang="en-US" smtClean="0"/>
              <a:t>有失真，但</a:t>
            </a:r>
            <a:r>
              <a:rPr lang="zh-CN" altLang="en-US" smtClean="0">
                <a:solidFill>
                  <a:schemeClr val="hlink"/>
                </a:solidFill>
              </a:rPr>
              <a:t>可识别</a:t>
            </a:r>
          </a:p>
          <a:p>
            <a:pPr eaLnBrk="1" hangingPunct="1">
              <a:lnSpc>
                <a:spcPct val="110000"/>
              </a:lnSpc>
              <a:spcBef>
                <a:spcPct val="0"/>
              </a:spcBef>
            </a:pPr>
            <a:endParaRPr lang="zh-CN" altLang="en-US" smtClean="0"/>
          </a:p>
          <a:p>
            <a:pPr eaLnBrk="1" hangingPunct="1">
              <a:lnSpc>
                <a:spcPct val="110000"/>
              </a:lnSpc>
              <a:spcBef>
                <a:spcPct val="0"/>
              </a:spcBef>
            </a:pPr>
            <a:endParaRPr lang="zh-CN" altLang="en-US" smtClean="0"/>
          </a:p>
          <a:p>
            <a:pPr eaLnBrk="1" hangingPunct="1">
              <a:lnSpc>
                <a:spcPct val="110000"/>
              </a:lnSpc>
              <a:spcBef>
                <a:spcPct val="0"/>
              </a:spcBef>
            </a:pPr>
            <a:endParaRPr lang="zh-CN" altLang="en-US" smtClean="0"/>
          </a:p>
          <a:p>
            <a:pPr eaLnBrk="1" hangingPunct="1">
              <a:lnSpc>
                <a:spcPct val="110000"/>
              </a:lnSpc>
              <a:spcBef>
                <a:spcPct val="0"/>
              </a:spcBef>
            </a:pPr>
            <a:r>
              <a:rPr lang="zh-CN" altLang="en-US" smtClean="0"/>
              <a:t>失真大，</a:t>
            </a:r>
            <a:r>
              <a:rPr lang="zh-CN" altLang="en-US" smtClean="0">
                <a:solidFill>
                  <a:schemeClr val="hlink"/>
                </a:solidFill>
              </a:rPr>
              <a:t>无法识别 </a:t>
            </a:r>
          </a:p>
        </p:txBody>
      </p:sp>
      <p:sp>
        <p:nvSpPr>
          <p:cNvPr id="48132" name="AutoShape 4"/>
          <p:cNvSpPr>
            <a:spLocks noChangeArrowheads="1"/>
          </p:cNvSpPr>
          <p:nvPr/>
        </p:nvSpPr>
        <p:spPr bwMode="auto">
          <a:xfrm rot="-5400000">
            <a:off x="4185444" y="1381919"/>
            <a:ext cx="395287" cy="4060825"/>
          </a:xfrm>
          <a:prstGeom prst="can">
            <a:avLst>
              <a:gd name="adj" fmla="val 66775"/>
            </a:avLst>
          </a:prstGeom>
          <a:gradFill rotWithShape="1">
            <a:gsLst>
              <a:gs pos="0">
                <a:srgbClr val="6C6C6C"/>
              </a:gs>
              <a:gs pos="50000">
                <a:srgbClr val="EAEAEA"/>
              </a:gs>
              <a:gs pos="100000">
                <a:srgbClr val="6C6C6C"/>
              </a:gs>
            </a:gsLst>
            <a:lin ang="0" scaled="1"/>
          </a:gradFill>
          <a:ln w="9525">
            <a:solidFill>
              <a:srgbClr val="000000"/>
            </a:solidFill>
            <a:round/>
            <a:headEnd/>
            <a:tailEnd/>
          </a:ln>
        </p:spPr>
        <p:txBody>
          <a:bodyPr wrap="none" anchor="ctr"/>
          <a:lstStyle/>
          <a:p>
            <a:endParaRPr lang="zh-CN" altLang="en-US"/>
          </a:p>
        </p:txBody>
      </p:sp>
      <p:sp>
        <p:nvSpPr>
          <p:cNvPr id="48133" name="Freeform 5"/>
          <p:cNvSpPr>
            <a:spLocks/>
          </p:cNvSpPr>
          <p:nvPr/>
        </p:nvSpPr>
        <p:spPr bwMode="auto">
          <a:xfrm>
            <a:off x="601663" y="2620963"/>
            <a:ext cx="1539875" cy="658812"/>
          </a:xfrm>
          <a:custGeom>
            <a:avLst/>
            <a:gdLst>
              <a:gd name="T0" fmla="*/ 0 w 1056"/>
              <a:gd name="T1" fmla="*/ 2147483647 h 480"/>
              <a:gd name="T2" fmla="*/ 2147483647 w 1056"/>
              <a:gd name="T3" fmla="*/ 2147483647 h 480"/>
              <a:gd name="T4" fmla="*/ 2147483647 w 1056"/>
              <a:gd name="T5" fmla="*/ 0 h 480"/>
              <a:gd name="T6" fmla="*/ 2147483647 w 1056"/>
              <a:gd name="T7" fmla="*/ 0 h 480"/>
              <a:gd name="T8" fmla="*/ 2147483647 w 1056"/>
              <a:gd name="T9" fmla="*/ 2147483647 h 480"/>
              <a:gd name="T10" fmla="*/ 2147483647 w 1056"/>
              <a:gd name="T11" fmla="*/ 2147483647 h 480"/>
              <a:gd name="T12" fmla="*/ 2147483647 w 1056"/>
              <a:gd name="T13" fmla="*/ 0 h 480"/>
              <a:gd name="T14" fmla="*/ 2147483647 w 1056"/>
              <a:gd name="T15" fmla="*/ 0 h 480"/>
              <a:gd name="T16" fmla="*/ 2147483647 w 1056"/>
              <a:gd name="T17" fmla="*/ 2147483647 h 480"/>
              <a:gd name="T18" fmla="*/ 2147483647 w 1056"/>
              <a:gd name="T19" fmla="*/ 2147483647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8134" name="Line 6"/>
          <p:cNvSpPr>
            <a:spLocks noChangeShapeType="1"/>
          </p:cNvSpPr>
          <p:nvPr/>
        </p:nvSpPr>
        <p:spPr bwMode="auto">
          <a:xfrm>
            <a:off x="601663" y="3411538"/>
            <a:ext cx="1960562"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48135" name="Freeform 7"/>
          <p:cNvSpPr>
            <a:spLocks/>
          </p:cNvSpPr>
          <p:nvPr/>
        </p:nvSpPr>
        <p:spPr bwMode="auto">
          <a:xfrm>
            <a:off x="6692900" y="2620963"/>
            <a:ext cx="1541463" cy="658812"/>
          </a:xfrm>
          <a:custGeom>
            <a:avLst/>
            <a:gdLst>
              <a:gd name="T0" fmla="*/ 0 w 1056"/>
              <a:gd name="T1" fmla="*/ 2147483647 h 480"/>
              <a:gd name="T2" fmla="*/ 2147483647 w 1056"/>
              <a:gd name="T3" fmla="*/ 2147483647 h 480"/>
              <a:gd name="T4" fmla="*/ 2147483647 w 1056"/>
              <a:gd name="T5" fmla="*/ 0 h 480"/>
              <a:gd name="T6" fmla="*/ 2147483647 w 1056"/>
              <a:gd name="T7" fmla="*/ 0 h 480"/>
              <a:gd name="T8" fmla="*/ 2147483647 w 1056"/>
              <a:gd name="T9" fmla="*/ 2147483647 h 480"/>
              <a:gd name="T10" fmla="*/ 2147483647 w 1056"/>
              <a:gd name="T11" fmla="*/ 2147483647 h 480"/>
              <a:gd name="T12" fmla="*/ 2147483647 w 1056"/>
              <a:gd name="T13" fmla="*/ 0 h 480"/>
              <a:gd name="T14" fmla="*/ 2147483647 w 1056"/>
              <a:gd name="T15" fmla="*/ 0 h 480"/>
              <a:gd name="T16" fmla="*/ 2147483647 w 1056"/>
              <a:gd name="T17" fmla="*/ 2147483647 h 480"/>
              <a:gd name="T18" fmla="*/ 2147483647 w 1056"/>
              <a:gd name="T19" fmla="*/ 2147483647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19050">
            <a:solidFill>
              <a:srgbClr val="333399"/>
            </a:solidFill>
            <a:prstDash val="dashDot"/>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8136" name="Line 8"/>
          <p:cNvSpPr>
            <a:spLocks noChangeShapeType="1"/>
          </p:cNvSpPr>
          <p:nvPr/>
        </p:nvSpPr>
        <p:spPr bwMode="auto">
          <a:xfrm>
            <a:off x="6413500" y="3411538"/>
            <a:ext cx="1960563"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48137" name="Freeform 9"/>
          <p:cNvSpPr>
            <a:spLocks/>
          </p:cNvSpPr>
          <p:nvPr/>
        </p:nvSpPr>
        <p:spPr bwMode="auto">
          <a:xfrm>
            <a:off x="6707188" y="2657475"/>
            <a:ext cx="1495425" cy="633413"/>
          </a:xfrm>
          <a:custGeom>
            <a:avLst/>
            <a:gdLst>
              <a:gd name="T0" fmla="*/ 0 w 1026"/>
              <a:gd name="T1" fmla="*/ 2147483647 h 461"/>
              <a:gd name="T2" fmla="*/ 2147483647 w 1026"/>
              <a:gd name="T3" fmla="*/ 2147483647 h 461"/>
              <a:gd name="T4" fmla="*/ 2147483647 w 1026"/>
              <a:gd name="T5" fmla="*/ 2147483647 h 461"/>
              <a:gd name="T6" fmla="*/ 2147483647 w 1026"/>
              <a:gd name="T7" fmla="*/ 2147483647 h 461"/>
              <a:gd name="T8" fmla="*/ 2147483647 w 1026"/>
              <a:gd name="T9" fmla="*/ 2147483647 h 461"/>
              <a:gd name="T10" fmla="*/ 2147483647 w 1026"/>
              <a:gd name="T11" fmla="*/ 2147483647 h 461"/>
              <a:gd name="T12" fmla="*/ 2147483647 w 1026"/>
              <a:gd name="T13" fmla="*/ 2147483647 h 461"/>
              <a:gd name="T14" fmla="*/ 2147483647 w 1026"/>
              <a:gd name="T15" fmla="*/ 2147483647 h 461"/>
              <a:gd name="T16" fmla="*/ 2147483647 w 1026"/>
              <a:gd name="T17" fmla="*/ 2147483647 h 461"/>
              <a:gd name="T18" fmla="*/ 2147483647 w 1026"/>
              <a:gd name="T19" fmla="*/ 2147483647 h 461"/>
              <a:gd name="T20" fmla="*/ 2147483647 w 1026"/>
              <a:gd name="T21" fmla="*/ 2147483647 h 461"/>
              <a:gd name="T22" fmla="*/ 2147483647 w 1026"/>
              <a:gd name="T23" fmla="*/ 2147483647 h 461"/>
              <a:gd name="T24" fmla="*/ 2147483647 w 1026"/>
              <a:gd name="T25" fmla="*/ 2147483647 h 461"/>
              <a:gd name="T26" fmla="*/ 2147483647 w 1026"/>
              <a:gd name="T27" fmla="*/ 0 h 461"/>
              <a:gd name="T28" fmla="*/ 2147483647 w 1026"/>
              <a:gd name="T29" fmla="*/ 2147483647 h 461"/>
              <a:gd name="T30" fmla="*/ 2147483647 w 1026"/>
              <a:gd name="T31" fmla="*/ 2147483647 h 461"/>
              <a:gd name="T32" fmla="*/ 2147483647 w 1026"/>
              <a:gd name="T33" fmla="*/ 2147483647 h 461"/>
              <a:gd name="T34" fmla="*/ 2147483647 w 1026"/>
              <a:gd name="T35" fmla="*/ 2147483647 h 461"/>
              <a:gd name="T36" fmla="*/ 2147483647 w 1026"/>
              <a:gd name="T37" fmla="*/ 2147483647 h 461"/>
              <a:gd name="T38" fmla="*/ 2147483647 w 1026"/>
              <a:gd name="T39" fmla="*/ 2147483647 h 461"/>
              <a:gd name="T40" fmla="*/ 2147483647 w 1026"/>
              <a:gd name="T41" fmla="*/ 2147483647 h 461"/>
              <a:gd name="T42" fmla="*/ 2147483647 w 1026"/>
              <a:gd name="T43" fmla="*/ 2147483647 h 461"/>
              <a:gd name="T44" fmla="*/ 2147483647 w 1026"/>
              <a:gd name="T45" fmla="*/ 2147483647 h 461"/>
              <a:gd name="T46" fmla="*/ 2147483647 w 1026"/>
              <a:gd name="T47" fmla="*/ 2147483647 h 461"/>
              <a:gd name="T48" fmla="*/ 2147483647 w 1026"/>
              <a:gd name="T49" fmla="*/ 2147483647 h 461"/>
              <a:gd name="T50" fmla="*/ 2147483647 w 1026"/>
              <a:gd name="T51" fmla="*/ 2147483647 h 461"/>
              <a:gd name="T52" fmla="*/ 2147483647 w 1026"/>
              <a:gd name="T53" fmla="*/ 2147483647 h 461"/>
              <a:gd name="T54" fmla="*/ 2147483647 w 1026"/>
              <a:gd name="T55" fmla="*/ 2147483647 h 461"/>
              <a:gd name="T56" fmla="*/ 2147483647 w 1026"/>
              <a:gd name="T57" fmla="*/ 2147483647 h 461"/>
              <a:gd name="T58" fmla="*/ 2147483647 w 1026"/>
              <a:gd name="T59" fmla="*/ 2147483647 h 461"/>
              <a:gd name="T60" fmla="*/ 2147483647 w 1026"/>
              <a:gd name="T61" fmla="*/ 2147483647 h 461"/>
              <a:gd name="T62" fmla="*/ 2147483647 w 1026"/>
              <a:gd name="T63" fmla="*/ 2147483647 h 461"/>
              <a:gd name="T64" fmla="*/ 2147483647 w 1026"/>
              <a:gd name="T65" fmla="*/ 2147483647 h 461"/>
              <a:gd name="T66" fmla="*/ 2147483647 w 1026"/>
              <a:gd name="T67" fmla="*/ 2147483647 h 461"/>
              <a:gd name="T68" fmla="*/ 2147483647 w 1026"/>
              <a:gd name="T69" fmla="*/ 2147483647 h 461"/>
              <a:gd name="T70" fmla="*/ 2147483647 w 1026"/>
              <a:gd name="T71" fmla="*/ 2147483647 h 461"/>
              <a:gd name="T72" fmla="*/ 2147483647 w 1026"/>
              <a:gd name="T73" fmla="*/ 2147483647 h 461"/>
              <a:gd name="T74" fmla="*/ 2147483647 w 1026"/>
              <a:gd name="T75" fmla="*/ 2147483647 h 461"/>
              <a:gd name="T76" fmla="*/ 2147483647 w 1026"/>
              <a:gd name="T77" fmla="*/ 2147483647 h 461"/>
              <a:gd name="T78" fmla="*/ 2147483647 w 1026"/>
              <a:gd name="T79" fmla="*/ 2147483647 h 4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6"/>
              <a:gd name="T121" fmla="*/ 0 h 461"/>
              <a:gd name="T122" fmla="*/ 1026 w 1026"/>
              <a:gd name="T123" fmla="*/ 461 h 4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6" h="461">
                <a:moveTo>
                  <a:pt x="0" y="447"/>
                </a:moveTo>
                <a:cubicBezTo>
                  <a:pt x="9" y="449"/>
                  <a:pt x="44" y="457"/>
                  <a:pt x="57" y="459"/>
                </a:cubicBezTo>
                <a:cubicBezTo>
                  <a:pt x="64" y="461"/>
                  <a:pt x="71" y="457"/>
                  <a:pt x="78" y="456"/>
                </a:cubicBezTo>
                <a:cubicBezTo>
                  <a:pt x="88" y="453"/>
                  <a:pt x="95" y="447"/>
                  <a:pt x="105" y="444"/>
                </a:cubicBezTo>
                <a:cubicBezTo>
                  <a:pt x="121" y="445"/>
                  <a:pt x="142" y="455"/>
                  <a:pt x="153" y="444"/>
                </a:cubicBezTo>
                <a:cubicBezTo>
                  <a:pt x="163" y="434"/>
                  <a:pt x="174" y="371"/>
                  <a:pt x="177" y="354"/>
                </a:cubicBezTo>
                <a:cubicBezTo>
                  <a:pt x="178" y="322"/>
                  <a:pt x="178" y="290"/>
                  <a:pt x="180" y="258"/>
                </a:cubicBezTo>
                <a:cubicBezTo>
                  <a:pt x="180" y="254"/>
                  <a:pt x="182" y="250"/>
                  <a:pt x="183" y="246"/>
                </a:cubicBezTo>
                <a:cubicBezTo>
                  <a:pt x="187" y="221"/>
                  <a:pt x="184" y="225"/>
                  <a:pt x="189" y="207"/>
                </a:cubicBezTo>
                <a:cubicBezTo>
                  <a:pt x="192" y="198"/>
                  <a:pt x="198" y="180"/>
                  <a:pt x="198" y="180"/>
                </a:cubicBezTo>
                <a:cubicBezTo>
                  <a:pt x="200" y="148"/>
                  <a:pt x="206" y="126"/>
                  <a:pt x="213" y="96"/>
                </a:cubicBezTo>
                <a:cubicBezTo>
                  <a:pt x="215" y="75"/>
                  <a:pt x="214" y="38"/>
                  <a:pt x="228" y="18"/>
                </a:cubicBezTo>
                <a:cubicBezTo>
                  <a:pt x="238" y="4"/>
                  <a:pt x="231" y="10"/>
                  <a:pt x="252" y="3"/>
                </a:cubicBezTo>
                <a:cubicBezTo>
                  <a:pt x="255" y="2"/>
                  <a:pt x="261" y="0"/>
                  <a:pt x="261" y="0"/>
                </a:cubicBezTo>
                <a:cubicBezTo>
                  <a:pt x="284" y="11"/>
                  <a:pt x="295" y="23"/>
                  <a:pt x="321" y="27"/>
                </a:cubicBezTo>
                <a:cubicBezTo>
                  <a:pt x="335" y="26"/>
                  <a:pt x="355" y="16"/>
                  <a:pt x="363" y="27"/>
                </a:cubicBezTo>
                <a:cubicBezTo>
                  <a:pt x="374" y="42"/>
                  <a:pt x="376" y="65"/>
                  <a:pt x="387" y="81"/>
                </a:cubicBezTo>
                <a:cubicBezTo>
                  <a:pt x="389" y="141"/>
                  <a:pt x="399" y="159"/>
                  <a:pt x="399" y="222"/>
                </a:cubicBezTo>
                <a:cubicBezTo>
                  <a:pt x="401" y="267"/>
                  <a:pt x="413" y="321"/>
                  <a:pt x="417" y="366"/>
                </a:cubicBezTo>
                <a:cubicBezTo>
                  <a:pt x="425" y="397"/>
                  <a:pt x="436" y="404"/>
                  <a:pt x="450" y="417"/>
                </a:cubicBezTo>
                <a:cubicBezTo>
                  <a:pt x="462" y="435"/>
                  <a:pt x="483" y="440"/>
                  <a:pt x="504" y="444"/>
                </a:cubicBezTo>
                <a:cubicBezTo>
                  <a:pt x="518" y="453"/>
                  <a:pt x="522" y="454"/>
                  <a:pt x="540" y="450"/>
                </a:cubicBezTo>
                <a:cubicBezTo>
                  <a:pt x="546" y="448"/>
                  <a:pt x="558" y="444"/>
                  <a:pt x="558" y="444"/>
                </a:cubicBezTo>
                <a:cubicBezTo>
                  <a:pt x="570" y="445"/>
                  <a:pt x="602" y="458"/>
                  <a:pt x="615" y="459"/>
                </a:cubicBezTo>
                <a:cubicBezTo>
                  <a:pt x="622" y="454"/>
                  <a:pt x="633" y="456"/>
                  <a:pt x="639" y="450"/>
                </a:cubicBezTo>
                <a:cubicBezTo>
                  <a:pt x="643" y="445"/>
                  <a:pt x="641" y="438"/>
                  <a:pt x="642" y="432"/>
                </a:cubicBezTo>
                <a:cubicBezTo>
                  <a:pt x="644" y="422"/>
                  <a:pt x="651" y="415"/>
                  <a:pt x="654" y="405"/>
                </a:cubicBezTo>
                <a:cubicBezTo>
                  <a:pt x="658" y="327"/>
                  <a:pt x="656" y="363"/>
                  <a:pt x="672" y="315"/>
                </a:cubicBezTo>
                <a:cubicBezTo>
                  <a:pt x="677" y="266"/>
                  <a:pt x="678" y="219"/>
                  <a:pt x="690" y="171"/>
                </a:cubicBezTo>
                <a:cubicBezTo>
                  <a:pt x="693" y="134"/>
                  <a:pt x="700" y="113"/>
                  <a:pt x="711" y="81"/>
                </a:cubicBezTo>
                <a:cubicBezTo>
                  <a:pt x="714" y="53"/>
                  <a:pt x="712" y="34"/>
                  <a:pt x="741" y="24"/>
                </a:cubicBezTo>
                <a:cubicBezTo>
                  <a:pt x="783" y="28"/>
                  <a:pt x="771" y="37"/>
                  <a:pt x="804" y="45"/>
                </a:cubicBezTo>
                <a:cubicBezTo>
                  <a:pt x="815" y="52"/>
                  <a:pt x="843" y="54"/>
                  <a:pt x="831" y="66"/>
                </a:cubicBezTo>
                <a:cubicBezTo>
                  <a:pt x="842" y="64"/>
                  <a:pt x="856" y="62"/>
                  <a:pt x="867" y="69"/>
                </a:cubicBezTo>
                <a:cubicBezTo>
                  <a:pt x="871" y="72"/>
                  <a:pt x="868" y="79"/>
                  <a:pt x="870" y="84"/>
                </a:cubicBezTo>
                <a:cubicBezTo>
                  <a:pt x="873" y="91"/>
                  <a:pt x="875" y="129"/>
                  <a:pt x="879" y="135"/>
                </a:cubicBezTo>
                <a:cubicBezTo>
                  <a:pt x="884" y="165"/>
                  <a:pt x="893" y="229"/>
                  <a:pt x="901" y="267"/>
                </a:cubicBezTo>
                <a:cubicBezTo>
                  <a:pt x="909" y="305"/>
                  <a:pt x="914" y="335"/>
                  <a:pt x="924" y="363"/>
                </a:cubicBezTo>
                <a:cubicBezTo>
                  <a:pt x="934" y="391"/>
                  <a:pt x="946" y="417"/>
                  <a:pt x="963" y="432"/>
                </a:cubicBezTo>
                <a:cubicBezTo>
                  <a:pt x="980" y="447"/>
                  <a:pt x="1013" y="449"/>
                  <a:pt x="1026" y="453"/>
                </a:cubicBezTo>
              </a:path>
            </a:pathLst>
          </a:custGeom>
          <a:noFill/>
          <a:ln w="571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8138" name="Text Box 10"/>
          <p:cNvSpPr txBox="1">
            <a:spLocks noChangeArrowheads="1"/>
          </p:cNvSpPr>
          <p:nvPr/>
        </p:nvSpPr>
        <p:spPr bwMode="auto">
          <a:xfrm>
            <a:off x="2195513" y="2466975"/>
            <a:ext cx="424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kumimoji="1" lang="zh-CN" altLang="en-US" sz="2000">
                <a:solidFill>
                  <a:srgbClr val="333399"/>
                </a:solidFill>
                <a:latin typeface="Times New Roman" pitchFamily="18" charset="0"/>
                <a:ea typeface="黑体" pitchFamily="2" charset="-122"/>
              </a:rPr>
              <a:t>实际的信道</a:t>
            </a:r>
          </a:p>
          <a:p>
            <a:pPr algn="ctr" eaLnBrk="1" hangingPunct="1"/>
            <a:r>
              <a:rPr kumimoji="1" lang="zh-CN" altLang="en-US" sz="2000">
                <a:solidFill>
                  <a:srgbClr val="333399"/>
                </a:solidFill>
                <a:latin typeface="Times New Roman" pitchFamily="18" charset="0"/>
                <a:ea typeface="黑体" pitchFamily="2" charset="-122"/>
              </a:rPr>
              <a:t>（带宽受限、有噪声、干扰和失真）</a:t>
            </a:r>
          </a:p>
        </p:txBody>
      </p:sp>
      <p:sp>
        <p:nvSpPr>
          <p:cNvPr id="48139" name="Text Box 11"/>
          <p:cNvSpPr txBox="1">
            <a:spLocks noChangeArrowheads="1"/>
          </p:cNvSpPr>
          <p:nvPr/>
        </p:nvSpPr>
        <p:spPr bwMode="auto">
          <a:xfrm>
            <a:off x="539750" y="3433763"/>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黑体" pitchFamily="2" charset="-122"/>
                <a:ea typeface="黑体" pitchFamily="2" charset="-122"/>
              </a:rPr>
              <a:t>发送信号波形</a:t>
            </a:r>
          </a:p>
        </p:txBody>
      </p:sp>
      <p:sp>
        <p:nvSpPr>
          <p:cNvPr id="48140" name="Text Box 12"/>
          <p:cNvSpPr txBox="1">
            <a:spLocks noChangeArrowheads="1"/>
          </p:cNvSpPr>
          <p:nvPr/>
        </p:nvSpPr>
        <p:spPr bwMode="auto">
          <a:xfrm>
            <a:off x="6464300" y="3448050"/>
            <a:ext cx="1924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kumimoji="1" lang="zh-CN" altLang="en-US" sz="2000">
                <a:solidFill>
                  <a:srgbClr val="333399"/>
                </a:solidFill>
                <a:latin typeface="黑体" pitchFamily="2" charset="-122"/>
                <a:ea typeface="黑体" pitchFamily="2" charset="-122"/>
              </a:rPr>
              <a:t>接收信号波形</a:t>
            </a:r>
          </a:p>
        </p:txBody>
      </p:sp>
      <p:grpSp>
        <p:nvGrpSpPr>
          <p:cNvPr id="2" name="Group 13"/>
          <p:cNvGrpSpPr>
            <a:grpSpLocks/>
          </p:cNvGrpSpPr>
          <p:nvPr/>
        </p:nvGrpSpPr>
        <p:grpSpPr bwMode="auto">
          <a:xfrm>
            <a:off x="482600" y="4581525"/>
            <a:ext cx="7834313" cy="1423988"/>
            <a:chOff x="304" y="2886"/>
            <a:chExt cx="4935" cy="897"/>
          </a:xfrm>
        </p:grpSpPr>
        <p:sp>
          <p:nvSpPr>
            <p:cNvPr id="48142" name="AutoShape 14"/>
            <p:cNvSpPr>
              <a:spLocks noChangeArrowheads="1"/>
            </p:cNvSpPr>
            <p:nvPr/>
          </p:nvSpPr>
          <p:spPr bwMode="auto">
            <a:xfrm rot="-5400000">
              <a:off x="2600" y="2210"/>
              <a:ext cx="250" cy="2558"/>
            </a:xfrm>
            <a:prstGeom prst="can">
              <a:avLst>
                <a:gd name="adj" fmla="val 66508"/>
              </a:avLst>
            </a:prstGeom>
            <a:gradFill rotWithShape="1">
              <a:gsLst>
                <a:gs pos="0">
                  <a:srgbClr val="6C6C6C"/>
                </a:gs>
                <a:gs pos="50000">
                  <a:srgbClr val="EAEAEA"/>
                </a:gs>
                <a:gs pos="100000">
                  <a:srgbClr val="6C6C6C"/>
                </a:gs>
              </a:gsLst>
              <a:lin ang="0" scaled="1"/>
            </a:gradFill>
            <a:ln w="9525">
              <a:solidFill>
                <a:srgbClr val="000000"/>
              </a:solidFill>
              <a:round/>
              <a:headEnd/>
              <a:tailEnd/>
            </a:ln>
          </p:spPr>
          <p:txBody>
            <a:bodyPr wrap="none" anchor="ctr"/>
            <a:lstStyle/>
            <a:p>
              <a:endParaRPr lang="zh-CN" altLang="en-US"/>
            </a:p>
          </p:txBody>
        </p:sp>
        <p:sp>
          <p:nvSpPr>
            <p:cNvPr id="48143" name="Freeform 15"/>
            <p:cNvSpPr>
              <a:spLocks/>
            </p:cNvSpPr>
            <p:nvPr/>
          </p:nvSpPr>
          <p:spPr bwMode="auto">
            <a:xfrm>
              <a:off x="343" y="2991"/>
              <a:ext cx="970" cy="415"/>
            </a:xfrm>
            <a:custGeom>
              <a:avLst/>
              <a:gdLst>
                <a:gd name="T0" fmla="*/ 0 w 1056"/>
                <a:gd name="T1" fmla="*/ 97 h 480"/>
                <a:gd name="T2" fmla="*/ 57 w 1056"/>
                <a:gd name="T3" fmla="*/ 97 h 480"/>
                <a:gd name="T4" fmla="*/ 57 w 1056"/>
                <a:gd name="T5" fmla="*/ 0 h 480"/>
                <a:gd name="T6" fmla="*/ 151 w 1056"/>
                <a:gd name="T7" fmla="*/ 0 h 480"/>
                <a:gd name="T8" fmla="*/ 151 w 1056"/>
                <a:gd name="T9" fmla="*/ 97 h 480"/>
                <a:gd name="T10" fmla="*/ 244 w 1056"/>
                <a:gd name="T11" fmla="*/ 97 h 480"/>
                <a:gd name="T12" fmla="*/ 244 w 1056"/>
                <a:gd name="T13" fmla="*/ 0 h 480"/>
                <a:gd name="T14" fmla="*/ 339 w 1056"/>
                <a:gd name="T15" fmla="*/ 0 h 480"/>
                <a:gd name="T16" fmla="*/ 339 w 1056"/>
                <a:gd name="T17" fmla="*/ 97 h 480"/>
                <a:gd name="T18" fmla="*/ 414 w 1056"/>
                <a:gd name="T19" fmla="*/ 97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8144" name="Line 16"/>
            <p:cNvSpPr>
              <a:spLocks noChangeShapeType="1"/>
            </p:cNvSpPr>
            <p:nvPr/>
          </p:nvSpPr>
          <p:spPr bwMode="auto">
            <a:xfrm>
              <a:off x="343" y="3489"/>
              <a:ext cx="1235"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48145" name="Freeform 17"/>
            <p:cNvSpPr>
              <a:spLocks/>
            </p:cNvSpPr>
            <p:nvPr/>
          </p:nvSpPr>
          <p:spPr bwMode="auto">
            <a:xfrm>
              <a:off x="4180" y="2991"/>
              <a:ext cx="971" cy="415"/>
            </a:xfrm>
            <a:custGeom>
              <a:avLst/>
              <a:gdLst>
                <a:gd name="T0" fmla="*/ 0 w 1056"/>
                <a:gd name="T1" fmla="*/ 97 h 480"/>
                <a:gd name="T2" fmla="*/ 57 w 1056"/>
                <a:gd name="T3" fmla="*/ 97 h 480"/>
                <a:gd name="T4" fmla="*/ 57 w 1056"/>
                <a:gd name="T5" fmla="*/ 0 h 480"/>
                <a:gd name="T6" fmla="*/ 153 w 1056"/>
                <a:gd name="T7" fmla="*/ 0 h 480"/>
                <a:gd name="T8" fmla="*/ 153 w 1056"/>
                <a:gd name="T9" fmla="*/ 97 h 480"/>
                <a:gd name="T10" fmla="*/ 248 w 1056"/>
                <a:gd name="T11" fmla="*/ 97 h 480"/>
                <a:gd name="T12" fmla="*/ 248 w 1056"/>
                <a:gd name="T13" fmla="*/ 0 h 480"/>
                <a:gd name="T14" fmla="*/ 342 w 1056"/>
                <a:gd name="T15" fmla="*/ 0 h 480"/>
                <a:gd name="T16" fmla="*/ 342 w 1056"/>
                <a:gd name="T17" fmla="*/ 97 h 480"/>
                <a:gd name="T18" fmla="*/ 420 w 1056"/>
                <a:gd name="T19" fmla="*/ 97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19050">
              <a:solidFill>
                <a:srgbClr val="333399"/>
              </a:solidFill>
              <a:prstDash val="dashDot"/>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8146" name="Line 18"/>
            <p:cNvSpPr>
              <a:spLocks noChangeShapeType="1"/>
            </p:cNvSpPr>
            <p:nvPr/>
          </p:nvSpPr>
          <p:spPr bwMode="auto">
            <a:xfrm>
              <a:off x="4004" y="3489"/>
              <a:ext cx="1235"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48147" name="Freeform 19"/>
            <p:cNvSpPr>
              <a:spLocks/>
            </p:cNvSpPr>
            <p:nvPr/>
          </p:nvSpPr>
          <p:spPr bwMode="auto">
            <a:xfrm>
              <a:off x="4186" y="3270"/>
              <a:ext cx="934" cy="124"/>
            </a:xfrm>
            <a:custGeom>
              <a:avLst/>
              <a:gdLst>
                <a:gd name="T0" fmla="*/ 0 w 1017"/>
                <a:gd name="T1" fmla="*/ 23 h 143"/>
                <a:gd name="T2" fmla="*/ 22 w 1017"/>
                <a:gd name="T3" fmla="*/ 27 h 143"/>
                <a:gd name="T4" fmla="*/ 33 w 1017"/>
                <a:gd name="T5" fmla="*/ 27 h 143"/>
                <a:gd name="T6" fmla="*/ 44 w 1017"/>
                <a:gd name="T7" fmla="*/ 19 h 143"/>
                <a:gd name="T8" fmla="*/ 64 w 1017"/>
                <a:gd name="T9" fmla="*/ 7 h 143"/>
                <a:gd name="T10" fmla="*/ 71 w 1017"/>
                <a:gd name="T11" fmla="*/ 12 h 143"/>
                <a:gd name="T12" fmla="*/ 74 w 1017"/>
                <a:gd name="T13" fmla="*/ 23 h 143"/>
                <a:gd name="T14" fmla="*/ 78 w 1017"/>
                <a:gd name="T15" fmla="*/ 15 h 143"/>
                <a:gd name="T16" fmla="*/ 85 w 1017"/>
                <a:gd name="T17" fmla="*/ 17 h 143"/>
                <a:gd name="T18" fmla="*/ 99 w 1017"/>
                <a:gd name="T19" fmla="*/ 16 h 143"/>
                <a:gd name="T20" fmla="*/ 129 w 1017"/>
                <a:gd name="T21" fmla="*/ 20 h 143"/>
                <a:gd name="T22" fmla="*/ 138 w 1017"/>
                <a:gd name="T23" fmla="*/ 25 h 143"/>
                <a:gd name="T24" fmla="*/ 160 w 1017"/>
                <a:gd name="T25" fmla="*/ 16 h 143"/>
                <a:gd name="T26" fmla="*/ 182 w 1017"/>
                <a:gd name="T27" fmla="*/ 21 h 143"/>
                <a:gd name="T28" fmla="*/ 199 w 1017"/>
                <a:gd name="T29" fmla="*/ 25 h 143"/>
                <a:gd name="T30" fmla="*/ 221 w 1017"/>
                <a:gd name="T31" fmla="*/ 25 h 143"/>
                <a:gd name="T32" fmla="*/ 242 w 1017"/>
                <a:gd name="T33" fmla="*/ 17 h 143"/>
                <a:gd name="T34" fmla="*/ 252 w 1017"/>
                <a:gd name="T35" fmla="*/ 15 h 143"/>
                <a:gd name="T36" fmla="*/ 257 w 1017"/>
                <a:gd name="T37" fmla="*/ 23 h 143"/>
                <a:gd name="T38" fmla="*/ 264 w 1017"/>
                <a:gd name="T39" fmla="*/ 10 h 143"/>
                <a:gd name="T40" fmla="*/ 274 w 1017"/>
                <a:gd name="T41" fmla="*/ 9 h 143"/>
                <a:gd name="T42" fmla="*/ 296 w 1017"/>
                <a:gd name="T43" fmla="*/ 13 h 143"/>
                <a:gd name="T44" fmla="*/ 314 w 1017"/>
                <a:gd name="T45" fmla="*/ 14 h 143"/>
                <a:gd name="T46" fmla="*/ 327 w 1017"/>
                <a:gd name="T47" fmla="*/ 20 h 143"/>
                <a:gd name="T48" fmla="*/ 343 w 1017"/>
                <a:gd name="T49" fmla="*/ 23 h 143"/>
                <a:gd name="T50" fmla="*/ 349 w 1017"/>
                <a:gd name="T51" fmla="*/ 17 h 143"/>
                <a:gd name="T52" fmla="*/ 356 w 1017"/>
                <a:gd name="T53" fmla="*/ 21 h 143"/>
                <a:gd name="T54" fmla="*/ 364 w 1017"/>
                <a:gd name="T55" fmla="*/ 14 h 143"/>
                <a:gd name="T56" fmla="*/ 381 w 1017"/>
                <a:gd name="T57" fmla="*/ 23 h 143"/>
                <a:gd name="T58" fmla="*/ 399 w 1017"/>
                <a:gd name="T59" fmla="*/ 25 h 14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017"/>
                <a:gd name="T91" fmla="*/ 0 h 143"/>
                <a:gd name="T92" fmla="*/ 1017 w 1017"/>
                <a:gd name="T93" fmla="*/ 143 h 14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017" h="143">
                  <a:moveTo>
                    <a:pt x="0" y="109"/>
                  </a:moveTo>
                  <a:cubicBezTo>
                    <a:pt x="9" y="111"/>
                    <a:pt x="44" y="128"/>
                    <a:pt x="57" y="130"/>
                  </a:cubicBezTo>
                  <a:cubicBezTo>
                    <a:pt x="64" y="132"/>
                    <a:pt x="77" y="131"/>
                    <a:pt x="84" y="130"/>
                  </a:cubicBezTo>
                  <a:cubicBezTo>
                    <a:pt x="94" y="127"/>
                    <a:pt x="104" y="94"/>
                    <a:pt x="114" y="91"/>
                  </a:cubicBezTo>
                  <a:cubicBezTo>
                    <a:pt x="130" y="92"/>
                    <a:pt x="151" y="45"/>
                    <a:pt x="162" y="34"/>
                  </a:cubicBezTo>
                  <a:cubicBezTo>
                    <a:pt x="172" y="24"/>
                    <a:pt x="177" y="75"/>
                    <a:pt x="180" y="58"/>
                  </a:cubicBezTo>
                  <a:cubicBezTo>
                    <a:pt x="181" y="26"/>
                    <a:pt x="187" y="141"/>
                    <a:pt x="189" y="109"/>
                  </a:cubicBezTo>
                  <a:cubicBezTo>
                    <a:pt x="189" y="105"/>
                    <a:pt x="200" y="80"/>
                    <a:pt x="201" y="76"/>
                  </a:cubicBezTo>
                  <a:cubicBezTo>
                    <a:pt x="205" y="51"/>
                    <a:pt x="214" y="100"/>
                    <a:pt x="219" y="82"/>
                  </a:cubicBezTo>
                  <a:cubicBezTo>
                    <a:pt x="222" y="73"/>
                    <a:pt x="252" y="79"/>
                    <a:pt x="252" y="79"/>
                  </a:cubicBezTo>
                  <a:cubicBezTo>
                    <a:pt x="254" y="47"/>
                    <a:pt x="320" y="130"/>
                    <a:pt x="327" y="100"/>
                  </a:cubicBezTo>
                  <a:cubicBezTo>
                    <a:pt x="355" y="75"/>
                    <a:pt x="322" y="123"/>
                    <a:pt x="351" y="121"/>
                  </a:cubicBezTo>
                  <a:cubicBezTo>
                    <a:pt x="364" y="92"/>
                    <a:pt x="396" y="88"/>
                    <a:pt x="408" y="79"/>
                  </a:cubicBezTo>
                  <a:cubicBezTo>
                    <a:pt x="425" y="79"/>
                    <a:pt x="448" y="96"/>
                    <a:pt x="465" y="103"/>
                  </a:cubicBezTo>
                  <a:cubicBezTo>
                    <a:pt x="477" y="121"/>
                    <a:pt x="486" y="117"/>
                    <a:pt x="507" y="121"/>
                  </a:cubicBezTo>
                  <a:cubicBezTo>
                    <a:pt x="523" y="128"/>
                    <a:pt x="546" y="114"/>
                    <a:pt x="564" y="121"/>
                  </a:cubicBezTo>
                  <a:cubicBezTo>
                    <a:pt x="576" y="122"/>
                    <a:pt x="602" y="87"/>
                    <a:pt x="615" y="88"/>
                  </a:cubicBezTo>
                  <a:cubicBezTo>
                    <a:pt x="628" y="90"/>
                    <a:pt x="632" y="67"/>
                    <a:pt x="639" y="70"/>
                  </a:cubicBezTo>
                  <a:cubicBezTo>
                    <a:pt x="641" y="60"/>
                    <a:pt x="654" y="119"/>
                    <a:pt x="657" y="109"/>
                  </a:cubicBezTo>
                  <a:cubicBezTo>
                    <a:pt x="661" y="31"/>
                    <a:pt x="656" y="97"/>
                    <a:pt x="672" y="49"/>
                  </a:cubicBezTo>
                  <a:cubicBezTo>
                    <a:pt x="677" y="0"/>
                    <a:pt x="687" y="88"/>
                    <a:pt x="699" y="40"/>
                  </a:cubicBezTo>
                  <a:cubicBezTo>
                    <a:pt x="712" y="40"/>
                    <a:pt x="737" y="85"/>
                    <a:pt x="756" y="64"/>
                  </a:cubicBezTo>
                  <a:cubicBezTo>
                    <a:pt x="798" y="68"/>
                    <a:pt x="768" y="59"/>
                    <a:pt x="801" y="67"/>
                  </a:cubicBezTo>
                  <a:cubicBezTo>
                    <a:pt x="820" y="26"/>
                    <a:pt x="822" y="143"/>
                    <a:pt x="834" y="97"/>
                  </a:cubicBezTo>
                  <a:cubicBezTo>
                    <a:pt x="838" y="100"/>
                    <a:pt x="871" y="110"/>
                    <a:pt x="873" y="115"/>
                  </a:cubicBezTo>
                  <a:cubicBezTo>
                    <a:pt x="876" y="122"/>
                    <a:pt x="887" y="79"/>
                    <a:pt x="891" y="85"/>
                  </a:cubicBezTo>
                  <a:cubicBezTo>
                    <a:pt x="896" y="115"/>
                    <a:pt x="906" y="106"/>
                    <a:pt x="912" y="103"/>
                  </a:cubicBezTo>
                  <a:cubicBezTo>
                    <a:pt x="918" y="100"/>
                    <a:pt x="917" y="65"/>
                    <a:pt x="927" y="67"/>
                  </a:cubicBezTo>
                  <a:cubicBezTo>
                    <a:pt x="937" y="69"/>
                    <a:pt x="957" y="103"/>
                    <a:pt x="972" y="112"/>
                  </a:cubicBezTo>
                  <a:cubicBezTo>
                    <a:pt x="987" y="121"/>
                    <a:pt x="1005" y="112"/>
                    <a:pt x="1017" y="121"/>
                  </a:cubicBezTo>
                </a:path>
              </a:pathLst>
            </a:custGeom>
            <a:noFill/>
            <a:ln w="571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8148" name="Text Box 20"/>
            <p:cNvSpPr txBox="1">
              <a:spLocks noChangeArrowheads="1"/>
            </p:cNvSpPr>
            <p:nvPr/>
          </p:nvSpPr>
          <p:spPr bwMode="auto">
            <a:xfrm>
              <a:off x="304" y="3503"/>
              <a:ext cx="10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黑体" pitchFamily="2" charset="-122"/>
                  <a:ea typeface="黑体" pitchFamily="2" charset="-122"/>
                </a:rPr>
                <a:t>发送信号波形</a:t>
              </a:r>
            </a:p>
          </p:txBody>
        </p:sp>
        <p:sp>
          <p:nvSpPr>
            <p:cNvPr id="48149" name="Text Box 21"/>
            <p:cNvSpPr txBox="1">
              <a:spLocks noChangeArrowheads="1"/>
            </p:cNvSpPr>
            <p:nvPr/>
          </p:nvSpPr>
          <p:spPr bwMode="auto">
            <a:xfrm>
              <a:off x="1361" y="2886"/>
              <a:ext cx="267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kumimoji="1" lang="zh-CN" altLang="en-US" sz="2000">
                  <a:solidFill>
                    <a:srgbClr val="333399"/>
                  </a:solidFill>
                  <a:latin typeface="Times New Roman" pitchFamily="18" charset="0"/>
                  <a:ea typeface="黑体" pitchFamily="2" charset="-122"/>
                </a:rPr>
                <a:t>实际的信道</a:t>
              </a:r>
            </a:p>
            <a:p>
              <a:pPr algn="ctr" eaLnBrk="1" hangingPunct="1"/>
              <a:r>
                <a:rPr kumimoji="1" lang="zh-CN" altLang="en-US" sz="2000">
                  <a:solidFill>
                    <a:srgbClr val="333399"/>
                  </a:solidFill>
                  <a:latin typeface="Times New Roman" pitchFamily="18" charset="0"/>
                  <a:ea typeface="黑体" pitchFamily="2" charset="-122"/>
                </a:rPr>
                <a:t>（带宽受限、有噪声、干扰和失真）</a:t>
              </a:r>
            </a:p>
          </p:txBody>
        </p:sp>
        <p:sp>
          <p:nvSpPr>
            <p:cNvPr id="48150" name="Text Box 22"/>
            <p:cNvSpPr txBox="1">
              <a:spLocks noChangeArrowheads="1"/>
            </p:cNvSpPr>
            <p:nvPr/>
          </p:nvSpPr>
          <p:spPr bwMode="auto">
            <a:xfrm>
              <a:off x="3991" y="3533"/>
              <a:ext cx="116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kumimoji="1" lang="zh-CN" altLang="en-US" sz="2000">
                  <a:solidFill>
                    <a:srgbClr val="333399"/>
                  </a:solidFill>
                  <a:latin typeface="黑体" pitchFamily="2" charset="-122"/>
                  <a:ea typeface="黑体" pitchFamily="2" charset="-122"/>
                </a:rPr>
                <a:t>接收信号波形</a:t>
              </a: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1411">
                                            <p:txEl>
                                              <p:pRg st="4" end="4"/>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4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marL="838200" indent="-838200" eaLnBrk="1" hangingPunct="1"/>
            <a:r>
              <a:rPr lang="zh-CN" altLang="en-US" smtClean="0"/>
              <a:t>无噪声信道的最高传输速率</a:t>
            </a:r>
          </a:p>
        </p:txBody>
      </p:sp>
      <p:sp>
        <p:nvSpPr>
          <p:cNvPr id="1043459" name="Rectangle 3"/>
          <p:cNvSpPr>
            <a:spLocks noGrp="1" noChangeArrowheads="1"/>
          </p:cNvSpPr>
          <p:nvPr>
            <p:ph type="body" idx="1"/>
          </p:nvPr>
        </p:nvSpPr>
        <p:spPr>
          <a:xfrm>
            <a:off x="500063" y="1844675"/>
            <a:ext cx="8535987" cy="4724400"/>
          </a:xfrm>
        </p:spPr>
        <p:txBody>
          <a:bodyPr/>
          <a:lstStyle/>
          <a:p>
            <a:pPr eaLnBrk="1" hangingPunct="1"/>
            <a:r>
              <a:rPr lang="en-US" altLang="zh-CN" sz="2400" dirty="0" smtClean="0"/>
              <a:t>1924 </a:t>
            </a:r>
            <a:r>
              <a:rPr lang="zh-CN" altLang="en-US" sz="2400" dirty="0" smtClean="0"/>
              <a:t>年，奈奎斯特</a:t>
            </a:r>
            <a:r>
              <a:rPr lang="en-US" altLang="zh-CN" sz="2400" dirty="0" smtClean="0"/>
              <a:t>(</a:t>
            </a:r>
            <a:r>
              <a:rPr lang="en-US" altLang="zh-CN" sz="2400" dirty="0" err="1" smtClean="0"/>
              <a:t>Nyquist</a:t>
            </a:r>
            <a:r>
              <a:rPr lang="en-US" altLang="zh-CN" sz="2400" dirty="0" smtClean="0"/>
              <a:t>)</a:t>
            </a:r>
            <a:r>
              <a:rPr lang="zh-CN" altLang="en-US" sz="2400" dirty="0" smtClean="0"/>
              <a:t> 指出在假定无噪声的信道上，为避免码间串扰，传输比特率的上限值为：</a:t>
            </a:r>
            <a:endParaRPr lang="en-US" altLang="zh-CN" sz="2400" dirty="0" smtClean="0"/>
          </a:p>
          <a:p>
            <a:pPr eaLnBrk="1" hangingPunct="1">
              <a:buFont typeface="Wingdings" pitchFamily="2" charset="2"/>
              <a:buNone/>
            </a:pPr>
            <a:r>
              <a:rPr lang="en-US" altLang="zh-CN" sz="2400" dirty="0" smtClean="0"/>
              <a:t>                  C=</a:t>
            </a:r>
            <a:r>
              <a:rPr lang="en-US" altLang="zh-CN" sz="2400" i="1" dirty="0" smtClean="0"/>
              <a:t>W</a:t>
            </a:r>
            <a:r>
              <a:rPr lang="en-US" altLang="zh-CN" sz="2400" dirty="0" smtClean="0"/>
              <a:t> log</a:t>
            </a:r>
            <a:r>
              <a:rPr lang="en-US" altLang="zh-CN" sz="2400" baseline="-25000" dirty="0" smtClean="0"/>
              <a:t>2</a:t>
            </a:r>
            <a:r>
              <a:rPr lang="en-US" altLang="zh-CN" sz="2400" dirty="0" smtClean="0"/>
              <a:t>L bps</a:t>
            </a:r>
          </a:p>
          <a:p>
            <a:pPr lvl="1" eaLnBrk="1" hangingPunct="1"/>
            <a:r>
              <a:rPr lang="en-US" altLang="zh-CN" sz="2400" i="1" dirty="0" smtClean="0">
                <a:solidFill>
                  <a:srgbClr val="333399"/>
                </a:solidFill>
                <a:latin typeface="Arial" charset="0"/>
                <a:ea typeface="黑体" pitchFamily="2" charset="-122"/>
              </a:rPr>
              <a:t>W </a:t>
            </a:r>
            <a:r>
              <a:rPr lang="zh-CN" altLang="en-US" sz="2400" dirty="0" smtClean="0">
                <a:solidFill>
                  <a:srgbClr val="333399"/>
                </a:solidFill>
                <a:latin typeface="Arial" charset="0"/>
                <a:ea typeface="黑体" pitchFamily="2" charset="-122"/>
              </a:rPr>
              <a:t>为信道的带宽（以 </a:t>
            </a:r>
            <a:r>
              <a:rPr lang="en-US" altLang="zh-CN" sz="2400" dirty="0" smtClean="0">
                <a:solidFill>
                  <a:srgbClr val="333399"/>
                </a:solidFill>
                <a:latin typeface="Arial" charset="0"/>
                <a:ea typeface="黑体" pitchFamily="2" charset="-122"/>
              </a:rPr>
              <a:t>Hz </a:t>
            </a:r>
            <a:r>
              <a:rPr lang="zh-CN" altLang="en-US" sz="2400" dirty="0" smtClean="0">
                <a:solidFill>
                  <a:srgbClr val="333399"/>
                </a:solidFill>
                <a:latin typeface="Arial" charset="0"/>
                <a:ea typeface="黑体" pitchFamily="2" charset="-122"/>
              </a:rPr>
              <a:t>为单位）</a:t>
            </a:r>
            <a:endParaRPr lang="en-US" altLang="zh-CN" sz="2400" dirty="0" smtClean="0">
              <a:solidFill>
                <a:srgbClr val="333399"/>
              </a:solidFill>
              <a:latin typeface="Arial" charset="0"/>
              <a:ea typeface="黑体" pitchFamily="2" charset="-122"/>
            </a:endParaRPr>
          </a:p>
          <a:p>
            <a:pPr lvl="1" eaLnBrk="1" hangingPunct="1"/>
            <a:r>
              <a:rPr lang="en-US" altLang="zh-CN" sz="2400" dirty="0" smtClean="0">
                <a:solidFill>
                  <a:srgbClr val="333399"/>
                </a:solidFill>
                <a:latin typeface="Arial" charset="0"/>
                <a:ea typeface="黑体" pitchFamily="2" charset="-122"/>
              </a:rPr>
              <a:t>L </a:t>
            </a:r>
            <a:r>
              <a:rPr lang="zh-CN" altLang="en-US" sz="2400" dirty="0" smtClean="0">
                <a:solidFill>
                  <a:srgbClr val="333399"/>
                </a:solidFill>
                <a:latin typeface="Arial" charset="0"/>
                <a:ea typeface="黑体" pitchFamily="2" charset="-122"/>
              </a:rPr>
              <a:t>为表示数据的信号电平的数量</a:t>
            </a:r>
            <a:endParaRPr lang="en-US" altLang="zh-CN" sz="2400" dirty="0" smtClean="0">
              <a:solidFill>
                <a:srgbClr val="333399"/>
              </a:solidFill>
              <a:latin typeface="Arial" charset="0"/>
              <a:ea typeface="黑体" pitchFamily="2" charset="-122"/>
            </a:endParaRPr>
          </a:p>
          <a:p>
            <a:pPr eaLnBrk="1" hangingPunct="1"/>
            <a:r>
              <a:rPr lang="zh-CN" altLang="en-US" sz="2400" dirty="0" smtClean="0"/>
              <a:t>在任何信道中，码元传输的速率是有上限的，否则就会出现</a:t>
            </a:r>
            <a:r>
              <a:rPr lang="zh-CN" altLang="en-US" sz="2400" dirty="0" smtClean="0">
                <a:solidFill>
                  <a:schemeClr val="hlink"/>
                </a:solidFill>
              </a:rPr>
              <a:t>码间串扰</a:t>
            </a:r>
            <a:r>
              <a:rPr lang="zh-CN" altLang="en-US" sz="2400" dirty="0" smtClean="0"/>
              <a:t>的问题，使接收端对码元的判决（即识别）成为不可能。</a:t>
            </a:r>
          </a:p>
          <a:p>
            <a:pPr eaLnBrk="1" hangingPunct="1"/>
            <a:r>
              <a:rPr lang="zh-CN" altLang="en-US" sz="2400" dirty="0" smtClean="0"/>
              <a:t>如果信道的频带越宽，也就是能够通过的信号高频分量越多，那么就可以用更高的速率传送码元而不出现码间串扰  </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34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345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4345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345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345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43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3459"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611188" y="404813"/>
            <a:ext cx="7793037" cy="1143000"/>
          </a:xfrm>
        </p:spPr>
        <p:txBody>
          <a:bodyPr/>
          <a:lstStyle/>
          <a:p>
            <a:pPr eaLnBrk="1" hangingPunct="1"/>
            <a:r>
              <a:rPr lang="en-US" altLang="zh-CN" smtClean="0"/>
              <a:t>LAN Media</a:t>
            </a:r>
          </a:p>
        </p:txBody>
      </p:sp>
      <p:sp>
        <p:nvSpPr>
          <p:cNvPr id="370691" name="Rectangle 3"/>
          <p:cNvSpPr>
            <a:spLocks noGrp="1" noChangeArrowheads="1"/>
          </p:cNvSpPr>
          <p:nvPr>
            <p:ph type="body" idx="1"/>
          </p:nvPr>
        </p:nvSpPr>
        <p:spPr>
          <a:xfrm>
            <a:off x="142875" y="1785938"/>
            <a:ext cx="3214688" cy="4167187"/>
          </a:xfrm>
        </p:spPr>
        <p:txBody>
          <a:bodyPr/>
          <a:lstStyle/>
          <a:p>
            <a:pPr eaLnBrk="1" hangingPunct="1">
              <a:lnSpc>
                <a:spcPct val="90000"/>
              </a:lnSpc>
              <a:buFont typeface="Wingdings" pitchFamily="2" charset="2"/>
              <a:buChar char="p"/>
            </a:pPr>
            <a:r>
              <a:rPr lang="en-US" altLang="zh-CN" sz="2800" smtClean="0"/>
              <a:t>Function is to transmit data</a:t>
            </a:r>
          </a:p>
          <a:p>
            <a:pPr eaLnBrk="1" hangingPunct="1">
              <a:lnSpc>
                <a:spcPct val="90000"/>
              </a:lnSpc>
              <a:buFont typeface="Wingdings" pitchFamily="2" charset="2"/>
              <a:buChar char="p"/>
            </a:pPr>
            <a:r>
              <a:rPr lang="en-US" altLang="zh-CN" sz="2800" smtClean="0"/>
              <a:t>Transmission process is referred to as </a:t>
            </a:r>
            <a:r>
              <a:rPr lang="en-US" altLang="zh-CN" sz="2800" i="1" smtClean="0"/>
              <a:t>encoding</a:t>
            </a:r>
          </a:p>
          <a:p>
            <a:pPr eaLnBrk="1" hangingPunct="1">
              <a:lnSpc>
                <a:spcPct val="90000"/>
              </a:lnSpc>
              <a:buFont typeface="Wingdings" pitchFamily="2" charset="2"/>
              <a:buChar char="p"/>
            </a:pPr>
            <a:r>
              <a:rPr lang="en-US" altLang="zh-CN" sz="2800" smtClean="0"/>
              <a:t>Cable types include STP, UTP, coaxial, fiber-optics</a:t>
            </a:r>
          </a:p>
        </p:txBody>
      </p:sp>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688" y="1714500"/>
            <a:ext cx="5749925"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70690"/>
                                        </p:tgtEl>
                                        <p:attrNameLst>
                                          <p:attrName>style.visibility</p:attrName>
                                        </p:attrNameLst>
                                      </p:cBhvr>
                                      <p:to>
                                        <p:strVal val="visible"/>
                                      </p:to>
                                    </p:set>
                                    <p:animEffect transition="in" filter="checkerboard(across)">
                                      <p:cBhvr>
                                        <p:cTn id="7" dur="500"/>
                                        <p:tgtEl>
                                          <p:spTgt spid="370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370691">
                                            <p:txEl>
                                              <p:pRg st="0" end="0"/>
                                            </p:txEl>
                                          </p:spTgt>
                                        </p:tgtEl>
                                        <p:attrNameLst>
                                          <p:attrName>style.visibility</p:attrName>
                                        </p:attrNameLst>
                                      </p:cBhvr>
                                      <p:to>
                                        <p:strVal val="visible"/>
                                      </p:to>
                                    </p:set>
                                    <p:animEffect transition="in" filter="checkerboard(down)">
                                      <p:cBhvr>
                                        <p:cTn id="12" dur="500"/>
                                        <p:tgtEl>
                                          <p:spTgt spid="37069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5" fill="hold" grpId="0" nodeType="clickEffect">
                                  <p:stCondLst>
                                    <p:cond delay="0"/>
                                  </p:stCondLst>
                                  <p:childTnLst>
                                    <p:set>
                                      <p:cBhvr>
                                        <p:cTn id="16" dur="1" fill="hold">
                                          <p:stCondLst>
                                            <p:cond delay="0"/>
                                          </p:stCondLst>
                                        </p:cTn>
                                        <p:tgtEl>
                                          <p:spTgt spid="370691">
                                            <p:txEl>
                                              <p:pRg st="1" end="1"/>
                                            </p:txEl>
                                          </p:spTgt>
                                        </p:tgtEl>
                                        <p:attrNameLst>
                                          <p:attrName>style.visibility</p:attrName>
                                        </p:attrNameLst>
                                      </p:cBhvr>
                                      <p:to>
                                        <p:strVal val="visible"/>
                                      </p:to>
                                    </p:set>
                                    <p:animEffect transition="in" filter="checkerboard(down)">
                                      <p:cBhvr>
                                        <p:cTn id="17" dur="500"/>
                                        <p:tgtEl>
                                          <p:spTgt spid="37069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5" fill="hold" grpId="0" nodeType="clickEffect">
                                  <p:stCondLst>
                                    <p:cond delay="0"/>
                                  </p:stCondLst>
                                  <p:childTnLst>
                                    <p:set>
                                      <p:cBhvr>
                                        <p:cTn id="21" dur="1" fill="hold">
                                          <p:stCondLst>
                                            <p:cond delay="0"/>
                                          </p:stCondLst>
                                        </p:cTn>
                                        <p:tgtEl>
                                          <p:spTgt spid="370691">
                                            <p:txEl>
                                              <p:pRg st="2" end="2"/>
                                            </p:txEl>
                                          </p:spTgt>
                                        </p:tgtEl>
                                        <p:attrNameLst>
                                          <p:attrName>style.visibility</p:attrName>
                                        </p:attrNameLst>
                                      </p:cBhvr>
                                      <p:to>
                                        <p:strVal val="visible"/>
                                      </p:to>
                                    </p:set>
                                    <p:animEffect transition="in" filter="checkerboard(down)">
                                      <p:cBhvr>
                                        <p:cTn id="22" dur="500"/>
                                        <p:tgtEl>
                                          <p:spTgt spid="3706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0" grpId="0" autoUpdateAnimBg="0"/>
      <p:bldP spid="370691" grpId="0" build="p" bldLvl="2"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smtClean="0"/>
              <a:t>噪声信道的最高传输速率</a:t>
            </a:r>
          </a:p>
        </p:txBody>
      </p:sp>
      <p:sp>
        <p:nvSpPr>
          <p:cNvPr id="1045507" name="Rectangle 3"/>
          <p:cNvSpPr>
            <a:spLocks noGrp="1" noChangeArrowheads="1"/>
          </p:cNvSpPr>
          <p:nvPr>
            <p:ph type="body" idx="1"/>
          </p:nvPr>
        </p:nvSpPr>
        <p:spPr>
          <a:xfrm>
            <a:off x="428625" y="1714500"/>
            <a:ext cx="8572500" cy="4537075"/>
          </a:xfrm>
        </p:spPr>
        <p:txBody>
          <a:bodyPr/>
          <a:lstStyle/>
          <a:p>
            <a:pPr eaLnBrk="1" hangingPunct="1"/>
            <a:r>
              <a:rPr lang="zh-CN" altLang="en-US" smtClean="0"/>
              <a:t>香农</a:t>
            </a:r>
            <a:r>
              <a:rPr lang="en-US" altLang="zh-CN" smtClean="0"/>
              <a:t>(Shannon)</a:t>
            </a:r>
            <a:r>
              <a:rPr lang="zh-CN" altLang="en-US" smtClean="0"/>
              <a:t>用信息论的理论推导出了带宽受限且有高斯白噪声干扰的信道的</a:t>
            </a:r>
            <a:r>
              <a:rPr lang="zh-CN" altLang="en-US" smtClean="0">
                <a:solidFill>
                  <a:schemeClr val="hlink"/>
                </a:solidFill>
              </a:rPr>
              <a:t>极限</a:t>
            </a:r>
            <a:r>
              <a:rPr lang="zh-CN" altLang="en-US" smtClean="0"/>
              <a:t>、</a:t>
            </a:r>
            <a:r>
              <a:rPr lang="zh-CN" altLang="en-US" smtClean="0">
                <a:solidFill>
                  <a:schemeClr val="hlink"/>
                </a:solidFill>
              </a:rPr>
              <a:t>无差错的</a:t>
            </a:r>
            <a:r>
              <a:rPr lang="zh-CN" altLang="en-US" smtClean="0"/>
              <a:t>信息传输速率</a:t>
            </a:r>
          </a:p>
          <a:p>
            <a:pPr eaLnBrk="1" hangingPunct="1"/>
            <a:r>
              <a:rPr lang="zh-CN" altLang="en-US" smtClean="0"/>
              <a:t>信道的极限信息传输速率 </a:t>
            </a:r>
            <a:r>
              <a:rPr lang="en-US" altLang="zh-CN" i="1" smtClean="0"/>
              <a:t>C </a:t>
            </a:r>
            <a:r>
              <a:rPr lang="zh-CN" altLang="en-US" smtClean="0"/>
              <a:t>可表达为</a:t>
            </a:r>
          </a:p>
          <a:p>
            <a:pPr eaLnBrk="1" hangingPunct="1">
              <a:spcBef>
                <a:spcPct val="25000"/>
              </a:spcBef>
              <a:spcAft>
                <a:spcPct val="25000"/>
              </a:spcAft>
              <a:buFont typeface="Wingdings" pitchFamily="2" charset="2"/>
              <a:buNone/>
            </a:pPr>
            <a:r>
              <a:rPr lang="en-US" altLang="zh-CN" i="1" smtClean="0"/>
              <a:t>		C</a:t>
            </a:r>
            <a:r>
              <a:rPr lang="en-US" altLang="zh-CN" smtClean="0"/>
              <a:t> = </a:t>
            </a:r>
            <a:r>
              <a:rPr lang="en-US" altLang="zh-CN" i="1" smtClean="0"/>
              <a:t>W</a:t>
            </a:r>
            <a:r>
              <a:rPr lang="en-US" altLang="zh-CN" smtClean="0"/>
              <a:t> log</a:t>
            </a:r>
            <a:r>
              <a:rPr lang="en-US" altLang="zh-CN" baseline="-25000" smtClean="0"/>
              <a:t>2</a:t>
            </a:r>
            <a:r>
              <a:rPr lang="en-US" altLang="zh-CN" smtClean="0"/>
              <a:t>(1+</a:t>
            </a:r>
            <a:r>
              <a:rPr lang="en-US" altLang="zh-CN" i="1" smtClean="0"/>
              <a:t>S</a:t>
            </a:r>
            <a:r>
              <a:rPr lang="en-US" altLang="zh-CN" smtClean="0"/>
              <a:t>/</a:t>
            </a:r>
            <a:r>
              <a:rPr lang="en-US" altLang="zh-CN" i="1" smtClean="0"/>
              <a:t>N</a:t>
            </a:r>
            <a:r>
              <a:rPr lang="en-US" altLang="zh-CN" smtClean="0"/>
              <a:t>)  bps </a:t>
            </a:r>
          </a:p>
          <a:p>
            <a:pPr lvl="1" eaLnBrk="1" hangingPunct="1"/>
            <a:r>
              <a:rPr lang="en-US" altLang="zh-CN" sz="2400" i="1" smtClean="0">
                <a:solidFill>
                  <a:srgbClr val="333399"/>
                </a:solidFill>
                <a:latin typeface="Arial" charset="0"/>
                <a:ea typeface="黑体" pitchFamily="2" charset="-122"/>
              </a:rPr>
              <a:t>W </a:t>
            </a:r>
            <a:r>
              <a:rPr lang="zh-CN" altLang="en-US" sz="2400" smtClean="0">
                <a:solidFill>
                  <a:srgbClr val="333399"/>
                </a:solidFill>
                <a:latin typeface="Arial" charset="0"/>
                <a:ea typeface="黑体" pitchFamily="2" charset="-122"/>
              </a:rPr>
              <a:t>为信道的带宽（以 </a:t>
            </a:r>
            <a:r>
              <a:rPr lang="en-US" altLang="zh-CN" sz="2400" smtClean="0">
                <a:solidFill>
                  <a:srgbClr val="333399"/>
                </a:solidFill>
                <a:latin typeface="Arial" charset="0"/>
                <a:ea typeface="黑体" pitchFamily="2" charset="-122"/>
              </a:rPr>
              <a:t>Hz </a:t>
            </a:r>
            <a:r>
              <a:rPr lang="zh-CN" altLang="en-US" sz="2400" smtClean="0">
                <a:solidFill>
                  <a:srgbClr val="333399"/>
                </a:solidFill>
                <a:latin typeface="Arial" charset="0"/>
                <a:ea typeface="黑体" pitchFamily="2" charset="-122"/>
              </a:rPr>
              <a:t>为单位）；</a:t>
            </a:r>
          </a:p>
          <a:p>
            <a:pPr lvl="1" eaLnBrk="1" hangingPunct="1"/>
            <a:r>
              <a:rPr lang="en-US" altLang="zh-CN" sz="2400" i="1" smtClean="0">
                <a:solidFill>
                  <a:srgbClr val="333399"/>
                </a:solidFill>
                <a:latin typeface="Arial" charset="0"/>
                <a:ea typeface="黑体" pitchFamily="2" charset="-122"/>
              </a:rPr>
              <a:t>S </a:t>
            </a:r>
            <a:r>
              <a:rPr lang="zh-CN" altLang="en-US" sz="2400" smtClean="0">
                <a:solidFill>
                  <a:srgbClr val="333399"/>
                </a:solidFill>
                <a:latin typeface="Arial" charset="0"/>
                <a:ea typeface="黑体" pitchFamily="2" charset="-122"/>
              </a:rPr>
              <a:t>为信道内所传信号的平均功率；</a:t>
            </a:r>
          </a:p>
          <a:p>
            <a:pPr lvl="1" eaLnBrk="1" hangingPunct="1"/>
            <a:r>
              <a:rPr lang="en-US" altLang="zh-CN" sz="2400" i="1" smtClean="0">
                <a:solidFill>
                  <a:srgbClr val="333399"/>
                </a:solidFill>
                <a:latin typeface="Arial" charset="0"/>
                <a:ea typeface="黑体" pitchFamily="2" charset="-122"/>
              </a:rPr>
              <a:t>N </a:t>
            </a:r>
            <a:r>
              <a:rPr lang="zh-CN" altLang="en-US" sz="2400" smtClean="0">
                <a:solidFill>
                  <a:srgbClr val="333399"/>
                </a:solidFill>
                <a:latin typeface="Arial" charset="0"/>
                <a:ea typeface="黑体" pitchFamily="2" charset="-122"/>
              </a:rPr>
              <a:t>为信道内部的高斯噪声功率</a:t>
            </a:r>
            <a:endParaRPr lang="en-US" altLang="zh-CN" sz="2400" smtClean="0">
              <a:solidFill>
                <a:srgbClr val="333399"/>
              </a:solidFill>
              <a:latin typeface="Arial" charset="0"/>
              <a:ea typeface="黑体" pitchFamily="2" charset="-122"/>
            </a:endParaRPr>
          </a:p>
          <a:p>
            <a:pPr lvl="1" eaLnBrk="1" hangingPunct="1"/>
            <a:r>
              <a:rPr lang="en-US" altLang="zh-CN" sz="2400" smtClean="0">
                <a:solidFill>
                  <a:srgbClr val="333399"/>
                </a:solidFill>
                <a:latin typeface="Arial" charset="0"/>
                <a:ea typeface="黑体" pitchFamily="2" charset="-122"/>
              </a:rPr>
              <a:t>S/N</a:t>
            </a:r>
            <a:r>
              <a:rPr lang="zh-CN" altLang="en-US" sz="2400" smtClean="0">
                <a:solidFill>
                  <a:srgbClr val="333399"/>
                </a:solidFill>
                <a:latin typeface="Arial" charset="0"/>
                <a:ea typeface="黑体" pitchFamily="2" charset="-122"/>
              </a:rPr>
              <a:t>称为信噪比</a:t>
            </a:r>
            <a:r>
              <a:rPr lang="zh-CN" altLang="en-US" sz="2400" smtClean="0"/>
              <a:t>  </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550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550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4550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550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550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50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zh-CN" altLang="en-US" smtClean="0"/>
              <a:t>香农公式的含义 </a:t>
            </a:r>
          </a:p>
        </p:txBody>
      </p:sp>
      <p:sp>
        <p:nvSpPr>
          <p:cNvPr id="1047555" name="Rectangle 3"/>
          <p:cNvSpPr>
            <a:spLocks noGrp="1" noChangeArrowheads="1"/>
          </p:cNvSpPr>
          <p:nvPr>
            <p:ph type="body" idx="1"/>
          </p:nvPr>
        </p:nvSpPr>
        <p:spPr>
          <a:xfrm>
            <a:off x="285750" y="1714500"/>
            <a:ext cx="8858250" cy="4681538"/>
          </a:xfrm>
        </p:spPr>
        <p:txBody>
          <a:bodyPr/>
          <a:lstStyle/>
          <a:p>
            <a:pPr eaLnBrk="1" hangingPunct="1"/>
            <a:r>
              <a:rPr lang="zh-CN" altLang="en-US" sz="2800" dirty="0" smtClean="0"/>
              <a:t>信道带宽或信道的信噪比越大，极限传输速率越高</a:t>
            </a:r>
          </a:p>
          <a:p>
            <a:pPr eaLnBrk="1" hangingPunct="1"/>
            <a:r>
              <a:rPr lang="zh-CN" altLang="en-US" sz="2800" dirty="0" smtClean="0"/>
              <a:t>只要信息传输速率低于信道的极限信息传输速率，就一定有办法实现无差错的传输 </a:t>
            </a:r>
          </a:p>
          <a:p>
            <a:pPr eaLnBrk="1" hangingPunct="1"/>
            <a:r>
              <a:rPr lang="zh-CN" altLang="en-US" sz="2800" dirty="0" smtClean="0"/>
              <a:t>若信道的带宽 </a:t>
            </a:r>
            <a:r>
              <a:rPr lang="en-US" altLang="zh-CN" sz="2800" i="1" dirty="0" smtClean="0"/>
              <a:t>W </a:t>
            </a:r>
            <a:r>
              <a:rPr lang="zh-CN" altLang="en-US" sz="2800" dirty="0" smtClean="0"/>
              <a:t>或信噪比 </a:t>
            </a:r>
            <a:r>
              <a:rPr lang="en-US" altLang="zh-CN" sz="2800" i="1" dirty="0" smtClean="0"/>
              <a:t>S</a:t>
            </a:r>
            <a:r>
              <a:rPr lang="en-US" altLang="zh-CN" sz="2800" dirty="0" smtClean="0"/>
              <a:t>/</a:t>
            </a:r>
            <a:r>
              <a:rPr lang="en-US" altLang="zh-CN" sz="2800" i="1" dirty="0" smtClean="0"/>
              <a:t>N </a:t>
            </a:r>
            <a:r>
              <a:rPr lang="zh-CN" altLang="en-US" sz="2800" dirty="0" smtClean="0"/>
              <a:t>没有上限（实际不可能），则其极限信息传输速率 </a:t>
            </a:r>
            <a:r>
              <a:rPr lang="en-US" altLang="zh-CN" sz="2800" i="1" dirty="0" smtClean="0"/>
              <a:t>C </a:t>
            </a:r>
            <a:r>
              <a:rPr lang="zh-CN" altLang="en-US" sz="2800" dirty="0" smtClean="0"/>
              <a:t>也没有上限</a:t>
            </a:r>
          </a:p>
          <a:p>
            <a:pPr eaLnBrk="1" hangingPunct="1"/>
            <a:r>
              <a:rPr lang="zh-CN" altLang="en-US" sz="2800" dirty="0" smtClean="0"/>
              <a:t>实际能够达到的传输速率比香农极限传输速率低不少</a:t>
            </a:r>
            <a:endParaRPr lang="en-US" altLang="zh-CN" sz="2800" dirty="0" smtClean="0"/>
          </a:p>
          <a:p>
            <a:pPr eaLnBrk="1" hangingPunct="1"/>
            <a:r>
              <a:rPr lang="zh-CN" altLang="en-US" sz="2800" dirty="0" smtClean="0">
                <a:latin typeface="Arial" charset="0"/>
              </a:rPr>
              <a:t>请注意：对于频带宽度已确定的信道，即使信噪比不能再提高，且码元速率已达上限，也有办法提高传输速率。这就是用编码的方法让每个码元携带更多比特的信息量</a:t>
            </a:r>
            <a:r>
              <a:rPr lang="zh-CN" altLang="en-US" sz="2800" dirty="0" smtClean="0"/>
              <a:t>  </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755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755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755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75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55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574675" y="620713"/>
            <a:ext cx="8001000" cy="900112"/>
          </a:xfrm>
        </p:spPr>
        <p:txBody>
          <a:bodyPr/>
          <a:lstStyle/>
          <a:p>
            <a:pPr eaLnBrk="1" hangingPunct="1"/>
            <a:r>
              <a:rPr lang="zh-CN" altLang="en-US" sz="3400" smtClean="0"/>
              <a:t>理论基础:波特率和比特率</a:t>
            </a:r>
          </a:p>
        </p:txBody>
      </p:sp>
      <p:sp>
        <p:nvSpPr>
          <p:cNvPr id="52227" name="Rectangle 3"/>
          <p:cNvSpPr>
            <a:spLocks noGrp="1" noChangeArrowheads="1"/>
          </p:cNvSpPr>
          <p:nvPr>
            <p:ph type="body" idx="1"/>
          </p:nvPr>
        </p:nvSpPr>
        <p:spPr>
          <a:xfrm>
            <a:off x="357188" y="1701800"/>
            <a:ext cx="8786812" cy="4084638"/>
          </a:xfrm>
        </p:spPr>
        <p:txBody>
          <a:bodyPr/>
          <a:lstStyle/>
          <a:p>
            <a:pPr eaLnBrk="1" hangingPunct="1">
              <a:lnSpc>
                <a:spcPct val="120000"/>
              </a:lnSpc>
              <a:buClr>
                <a:schemeClr val="folHlink"/>
              </a:buClr>
              <a:buFont typeface="Wingdings" pitchFamily="2" charset="2"/>
              <a:buChar char="n"/>
            </a:pPr>
            <a:r>
              <a:rPr lang="zh-CN" altLang="en-US" sz="2400" smtClean="0">
                <a:latin typeface="Arial" charset="0"/>
                <a:cs typeface="Arial" charset="0"/>
              </a:rPr>
              <a:t>波特率（</a:t>
            </a:r>
            <a:r>
              <a:rPr lang="en-US" altLang="zh-CN" sz="2400" smtClean="0">
                <a:latin typeface="Arial" charset="0"/>
                <a:cs typeface="Arial" charset="0"/>
              </a:rPr>
              <a:t>baud）</a:t>
            </a:r>
            <a:r>
              <a:rPr lang="zh-CN" altLang="en-US" sz="2400" smtClean="0">
                <a:latin typeface="Arial" charset="0"/>
                <a:cs typeface="Arial" charset="0"/>
              </a:rPr>
              <a:t>和比特率（</a:t>
            </a:r>
            <a:r>
              <a:rPr lang="en-US" altLang="zh-CN" sz="2400" smtClean="0">
                <a:latin typeface="Arial" charset="0"/>
                <a:cs typeface="Arial" charset="0"/>
              </a:rPr>
              <a:t>bit）</a:t>
            </a:r>
          </a:p>
          <a:p>
            <a:pPr lvl="1" eaLnBrk="1" hangingPunct="1">
              <a:lnSpc>
                <a:spcPct val="120000"/>
              </a:lnSpc>
              <a:buSzPct val="85000"/>
            </a:pPr>
            <a:r>
              <a:rPr lang="zh-CN" altLang="en-US" sz="2400" smtClean="0">
                <a:latin typeface="Arial" charset="0"/>
                <a:cs typeface="Arial" charset="0"/>
              </a:rPr>
              <a:t>波特率（调制速率）：信号每秒钟变化的次数</a:t>
            </a:r>
          </a:p>
          <a:p>
            <a:pPr lvl="1" eaLnBrk="1" hangingPunct="1">
              <a:lnSpc>
                <a:spcPct val="120000"/>
              </a:lnSpc>
              <a:buSzPct val="85000"/>
            </a:pPr>
            <a:r>
              <a:rPr lang="zh-CN" altLang="en-US" sz="2400" smtClean="0">
                <a:latin typeface="Arial" charset="0"/>
                <a:cs typeface="Arial" charset="0"/>
              </a:rPr>
              <a:t>比特率：每秒钟传送的二进制位数。</a:t>
            </a:r>
          </a:p>
          <a:p>
            <a:pPr eaLnBrk="1" hangingPunct="1">
              <a:lnSpc>
                <a:spcPct val="120000"/>
              </a:lnSpc>
              <a:buClr>
                <a:schemeClr val="folHlink"/>
              </a:buClr>
              <a:buFont typeface="Wingdings" pitchFamily="2" charset="2"/>
              <a:buChar char="n"/>
            </a:pPr>
            <a:r>
              <a:rPr lang="zh-CN" altLang="en-US" sz="2400" smtClean="0">
                <a:latin typeface="Arial" charset="0"/>
                <a:cs typeface="Arial" charset="0"/>
              </a:rPr>
              <a:t>波特率与比特率的关系取决于信号值与比特位的关系</a:t>
            </a:r>
          </a:p>
          <a:p>
            <a:pPr lvl="1" eaLnBrk="1" hangingPunct="1">
              <a:lnSpc>
                <a:spcPct val="120000"/>
              </a:lnSpc>
              <a:buSzPct val="85000"/>
            </a:pPr>
            <a:r>
              <a:rPr lang="zh-CN" altLang="en-US" sz="2400" smtClean="0">
                <a:latin typeface="Arial" charset="0"/>
                <a:cs typeface="Arial" charset="0"/>
              </a:rPr>
              <a:t>例：每个信号值表示为</a:t>
            </a:r>
            <a:r>
              <a:rPr lang="en-US" altLang="zh-CN" sz="2400" smtClean="0">
                <a:latin typeface="Arial" charset="0"/>
                <a:cs typeface="Arial" charset="0"/>
              </a:rPr>
              <a:t>３</a:t>
            </a:r>
            <a:r>
              <a:rPr lang="zh-CN" altLang="en-US" sz="2400" smtClean="0">
                <a:latin typeface="Arial" charset="0"/>
                <a:cs typeface="Arial" charset="0"/>
              </a:rPr>
              <a:t>位，则比特率是波特率的３倍；每个信号值表示为１位，则比特率和波特率相同</a:t>
            </a:r>
          </a:p>
          <a:p>
            <a:pPr lvl="1" eaLnBrk="1" hangingPunct="1">
              <a:lnSpc>
                <a:spcPct val="120000"/>
              </a:lnSpc>
              <a:buSzPct val="85000"/>
            </a:pPr>
            <a:r>
              <a:rPr lang="zh-CN" altLang="en-US" sz="2400" smtClean="0">
                <a:latin typeface="Arial" charset="0"/>
                <a:cs typeface="Arial" charset="0"/>
              </a:rPr>
              <a:t>对于比特率为</a:t>
            </a:r>
            <a:r>
              <a:rPr lang="en-US" altLang="zh-CN" sz="2400" smtClean="0">
                <a:latin typeface="Arial" charset="0"/>
                <a:cs typeface="Arial" charset="0"/>
              </a:rPr>
              <a:t>a bps</a:t>
            </a:r>
            <a:r>
              <a:rPr lang="zh-CN" altLang="en-US" sz="2400" smtClean="0">
                <a:latin typeface="Arial" charset="0"/>
                <a:cs typeface="Arial" charset="0"/>
              </a:rPr>
              <a:t>的信道，发送８位所需的时间为 8/</a:t>
            </a:r>
            <a:r>
              <a:rPr lang="en-US" altLang="zh-CN" sz="2400" smtClean="0">
                <a:latin typeface="Arial" charset="0"/>
                <a:cs typeface="Arial" charset="0"/>
              </a:rPr>
              <a:t>a</a:t>
            </a:r>
            <a:r>
              <a:rPr lang="zh-CN" altLang="en-US" sz="2400" smtClean="0">
                <a:latin typeface="Arial" charset="0"/>
                <a:cs typeface="Arial" charset="0"/>
              </a:rPr>
              <a:t>秒，若８位为一个周期Ｔ，则一次谐波的频率是：</a:t>
            </a:r>
          </a:p>
          <a:p>
            <a:pPr lvl="1" eaLnBrk="1" hangingPunct="1">
              <a:lnSpc>
                <a:spcPct val="120000"/>
              </a:lnSpc>
              <a:buSzPct val="85000"/>
              <a:buFont typeface="Wingdings" pitchFamily="2" charset="2"/>
              <a:buNone/>
            </a:pPr>
            <a:r>
              <a:rPr lang="en-US" altLang="zh-CN" sz="2400" smtClean="0">
                <a:latin typeface="Arial" charset="0"/>
                <a:cs typeface="Arial" charset="0"/>
              </a:rPr>
              <a:t>				f = a/8 Hz</a:t>
            </a:r>
          </a:p>
        </p:txBody>
      </p:sp>
    </p:spTree>
  </p:cSld>
  <p:clrMapOvr>
    <a:masterClrMapping/>
  </p:clrMapOvr>
  <p:transition spd="med">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en-US" sz="3400" smtClean="0"/>
              <a:t>数据通信系统的模型</a:t>
            </a:r>
            <a:r>
              <a:rPr lang="zh-CN" altLang="en-US" smtClean="0"/>
              <a:t> </a:t>
            </a:r>
          </a:p>
        </p:txBody>
      </p:sp>
      <p:grpSp>
        <p:nvGrpSpPr>
          <p:cNvPr id="2" name="Group 3"/>
          <p:cNvGrpSpPr>
            <a:grpSpLocks/>
          </p:cNvGrpSpPr>
          <p:nvPr/>
        </p:nvGrpSpPr>
        <p:grpSpPr bwMode="auto">
          <a:xfrm>
            <a:off x="3910013" y="4579938"/>
            <a:ext cx="1025525" cy="727075"/>
            <a:chOff x="2463" y="2931"/>
            <a:chExt cx="646" cy="458"/>
          </a:xfrm>
        </p:grpSpPr>
        <p:sp>
          <p:nvSpPr>
            <p:cNvPr id="53344" name="AutoShape 4"/>
            <p:cNvSpPr>
              <a:spLocks noChangeArrowheads="1"/>
            </p:cNvSpPr>
            <p:nvPr/>
          </p:nvSpPr>
          <p:spPr bwMode="auto">
            <a:xfrm>
              <a:off x="2463" y="2931"/>
              <a:ext cx="646" cy="458"/>
            </a:xfrm>
            <a:prstGeom prst="cube">
              <a:avLst>
                <a:gd name="adj" fmla="val 13069"/>
              </a:avLst>
            </a:prstGeom>
            <a:solidFill>
              <a:srgbClr val="CCFFFF"/>
            </a:solidFill>
            <a:ln w="9525">
              <a:solidFill>
                <a:schemeClr val="tx1"/>
              </a:solidFill>
              <a:miter lim="800000"/>
              <a:headEnd/>
              <a:tailEnd/>
            </a:ln>
          </p:spPr>
          <p:txBody>
            <a:bodyPr wrap="none" anchor="ctr"/>
            <a:lstStyle/>
            <a:p>
              <a:endParaRPr lang="zh-CN" altLang="en-US"/>
            </a:p>
          </p:txBody>
        </p:sp>
        <p:sp>
          <p:nvSpPr>
            <p:cNvPr id="53345" name="Rectangle 5"/>
            <p:cNvSpPr>
              <a:spLocks noChangeArrowheads="1"/>
            </p:cNvSpPr>
            <p:nvPr/>
          </p:nvSpPr>
          <p:spPr bwMode="auto">
            <a:xfrm>
              <a:off x="2546" y="2985"/>
              <a:ext cx="508"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传输</a:t>
              </a:r>
            </a:p>
            <a:p>
              <a:pPr defTabSz="762000" eaLnBrk="0" hangingPunct="0"/>
              <a:r>
                <a:rPr kumimoji="1" lang="zh-CN" altLang="en-US">
                  <a:solidFill>
                    <a:srgbClr val="333399"/>
                  </a:solidFill>
                  <a:latin typeface="Times New Roman" pitchFamily="18" charset="0"/>
                  <a:ea typeface="黑体" pitchFamily="2" charset="-122"/>
                </a:rPr>
                <a:t>系统</a:t>
              </a:r>
            </a:p>
          </p:txBody>
        </p:sp>
      </p:grpSp>
      <p:grpSp>
        <p:nvGrpSpPr>
          <p:cNvPr id="3" name="Group 6"/>
          <p:cNvGrpSpPr>
            <a:grpSpLocks/>
          </p:cNvGrpSpPr>
          <p:nvPr/>
        </p:nvGrpSpPr>
        <p:grpSpPr bwMode="auto">
          <a:xfrm>
            <a:off x="109538" y="4943475"/>
            <a:ext cx="566737" cy="1233488"/>
            <a:chOff x="69" y="3160"/>
            <a:chExt cx="357" cy="777"/>
          </a:xfrm>
        </p:grpSpPr>
        <p:sp>
          <p:nvSpPr>
            <p:cNvPr id="53342" name="Rectangle 7"/>
            <p:cNvSpPr>
              <a:spLocks noChangeArrowheads="1"/>
            </p:cNvSpPr>
            <p:nvPr/>
          </p:nvSpPr>
          <p:spPr bwMode="auto">
            <a:xfrm>
              <a:off x="69" y="3189"/>
              <a:ext cx="357"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输入信息</a:t>
              </a:r>
            </a:p>
          </p:txBody>
        </p:sp>
        <p:sp>
          <p:nvSpPr>
            <p:cNvPr id="53343" name="Line 8"/>
            <p:cNvSpPr>
              <a:spLocks noChangeShapeType="1"/>
            </p:cNvSpPr>
            <p:nvPr/>
          </p:nvSpPr>
          <p:spPr bwMode="auto">
            <a:xfrm>
              <a:off x="94" y="3160"/>
              <a:ext cx="313" cy="0"/>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9"/>
          <p:cNvGrpSpPr>
            <a:grpSpLocks/>
          </p:cNvGrpSpPr>
          <p:nvPr/>
        </p:nvGrpSpPr>
        <p:grpSpPr bwMode="auto">
          <a:xfrm>
            <a:off x="1444625" y="4943475"/>
            <a:ext cx="627063" cy="1189038"/>
            <a:chOff x="910" y="3160"/>
            <a:chExt cx="395" cy="749"/>
          </a:xfrm>
        </p:grpSpPr>
        <p:sp>
          <p:nvSpPr>
            <p:cNvPr id="53340" name="Rectangle 10"/>
            <p:cNvSpPr>
              <a:spLocks noChangeArrowheads="1"/>
            </p:cNvSpPr>
            <p:nvPr/>
          </p:nvSpPr>
          <p:spPr bwMode="auto">
            <a:xfrm>
              <a:off x="948" y="3161"/>
              <a:ext cx="357"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输入数据</a:t>
              </a:r>
            </a:p>
          </p:txBody>
        </p:sp>
        <p:sp>
          <p:nvSpPr>
            <p:cNvPr id="53341" name="Line 11"/>
            <p:cNvSpPr>
              <a:spLocks noChangeShapeType="1"/>
            </p:cNvSpPr>
            <p:nvPr/>
          </p:nvSpPr>
          <p:spPr bwMode="auto">
            <a:xfrm>
              <a:off x="910" y="3160"/>
              <a:ext cx="346" cy="0"/>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12"/>
          <p:cNvGrpSpPr>
            <a:grpSpLocks/>
          </p:cNvGrpSpPr>
          <p:nvPr/>
        </p:nvGrpSpPr>
        <p:grpSpPr bwMode="auto">
          <a:xfrm>
            <a:off x="2824163" y="4937125"/>
            <a:ext cx="1177925" cy="712788"/>
            <a:chOff x="1779" y="3156"/>
            <a:chExt cx="742" cy="449"/>
          </a:xfrm>
        </p:grpSpPr>
        <p:sp>
          <p:nvSpPr>
            <p:cNvPr id="53338" name="Rectangle 13"/>
            <p:cNvSpPr>
              <a:spLocks noChangeArrowheads="1"/>
            </p:cNvSpPr>
            <p:nvPr/>
          </p:nvSpPr>
          <p:spPr bwMode="auto">
            <a:xfrm>
              <a:off x="1791" y="3203"/>
              <a:ext cx="730"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algn="ctr" defTabSz="762000" eaLnBrk="0" hangingPunct="0"/>
              <a:r>
                <a:rPr kumimoji="1" lang="zh-CN" altLang="en-US">
                  <a:solidFill>
                    <a:srgbClr val="333399"/>
                  </a:solidFill>
                  <a:latin typeface="Times New Roman" pitchFamily="18" charset="0"/>
                  <a:ea typeface="黑体" pitchFamily="2" charset="-122"/>
                </a:rPr>
                <a:t>发送</a:t>
              </a:r>
            </a:p>
            <a:p>
              <a:pPr algn="ctr" defTabSz="762000" eaLnBrk="0" hangingPunct="0"/>
              <a:r>
                <a:rPr kumimoji="1" lang="zh-CN" altLang="en-US">
                  <a:solidFill>
                    <a:srgbClr val="333399"/>
                  </a:solidFill>
                  <a:latin typeface="Times New Roman" pitchFamily="18" charset="0"/>
                  <a:ea typeface="黑体" pitchFamily="2" charset="-122"/>
                </a:rPr>
                <a:t>的信号</a:t>
              </a:r>
            </a:p>
          </p:txBody>
        </p:sp>
        <p:sp>
          <p:nvSpPr>
            <p:cNvPr id="53339" name="Line 14"/>
            <p:cNvSpPr>
              <a:spLocks noChangeShapeType="1"/>
            </p:cNvSpPr>
            <p:nvPr/>
          </p:nvSpPr>
          <p:spPr bwMode="auto">
            <a:xfrm>
              <a:off x="1779" y="3156"/>
              <a:ext cx="684" cy="4"/>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6" name="Group 15"/>
          <p:cNvGrpSpPr>
            <a:grpSpLocks/>
          </p:cNvGrpSpPr>
          <p:nvPr/>
        </p:nvGrpSpPr>
        <p:grpSpPr bwMode="auto">
          <a:xfrm>
            <a:off x="4906963" y="4943475"/>
            <a:ext cx="1157287" cy="673100"/>
            <a:chOff x="3091" y="3160"/>
            <a:chExt cx="729" cy="424"/>
          </a:xfrm>
        </p:grpSpPr>
        <p:sp>
          <p:nvSpPr>
            <p:cNvPr id="53336" name="Rectangle 16"/>
            <p:cNvSpPr>
              <a:spLocks noChangeArrowheads="1"/>
            </p:cNvSpPr>
            <p:nvPr/>
          </p:nvSpPr>
          <p:spPr bwMode="auto">
            <a:xfrm>
              <a:off x="3111" y="3182"/>
              <a:ext cx="709"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algn="ctr" defTabSz="762000" eaLnBrk="0" hangingPunct="0"/>
              <a:r>
                <a:rPr kumimoji="1" lang="zh-CN" altLang="en-US">
                  <a:solidFill>
                    <a:srgbClr val="333399"/>
                  </a:solidFill>
                  <a:latin typeface="Times New Roman" pitchFamily="18" charset="0"/>
                  <a:ea typeface="黑体" pitchFamily="2" charset="-122"/>
                </a:rPr>
                <a:t>接收</a:t>
              </a:r>
            </a:p>
            <a:p>
              <a:pPr algn="ctr" defTabSz="762000" eaLnBrk="0" hangingPunct="0"/>
              <a:r>
                <a:rPr kumimoji="1" lang="zh-CN" altLang="en-US">
                  <a:solidFill>
                    <a:srgbClr val="333399"/>
                  </a:solidFill>
                  <a:latin typeface="Times New Roman" pitchFamily="18" charset="0"/>
                  <a:ea typeface="黑体" pitchFamily="2" charset="-122"/>
                </a:rPr>
                <a:t>的信号</a:t>
              </a:r>
            </a:p>
          </p:txBody>
        </p:sp>
        <p:sp>
          <p:nvSpPr>
            <p:cNvPr id="53337" name="Line 17"/>
            <p:cNvSpPr>
              <a:spLocks noChangeShapeType="1"/>
            </p:cNvSpPr>
            <p:nvPr/>
          </p:nvSpPr>
          <p:spPr bwMode="auto">
            <a:xfrm>
              <a:off x="3091" y="3160"/>
              <a:ext cx="714" cy="0"/>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7" name="Group 18"/>
          <p:cNvGrpSpPr>
            <a:grpSpLocks/>
          </p:cNvGrpSpPr>
          <p:nvPr/>
        </p:nvGrpSpPr>
        <p:grpSpPr bwMode="auto">
          <a:xfrm>
            <a:off x="6854825" y="4943475"/>
            <a:ext cx="592138" cy="1262063"/>
            <a:chOff x="4318" y="3160"/>
            <a:chExt cx="373" cy="795"/>
          </a:xfrm>
        </p:grpSpPr>
        <p:sp>
          <p:nvSpPr>
            <p:cNvPr id="53334" name="Rectangle 19"/>
            <p:cNvSpPr>
              <a:spLocks noChangeArrowheads="1"/>
            </p:cNvSpPr>
            <p:nvPr/>
          </p:nvSpPr>
          <p:spPr bwMode="auto">
            <a:xfrm>
              <a:off x="4334" y="3207"/>
              <a:ext cx="357"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输出数据</a:t>
              </a:r>
            </a:p>
          </p:txBody>
        </p:sp>
        <p:sp>
          <p:nvSpPr>
            <p:cNvPr id="53335" name="Line 20"/>
            <p:cNvSpPr>
              <a:spLocks noChangeShapeType="1"/>
            </p:cNvSpPr>
            <p:nvPr/>
          </p:nvSpPr>
          <p:spPr bwMode="auto">
            <a:xfrm>
              <a:off x="4318" y="3160"/>
              <a:ext cx="336" cy="0"/>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8" name="Group 21"/>
          <p:cNvGrpSpPr>
            <a:grpSpLocks/>
          </p:cNvGrpSpPr>
          <p:nvPr/>
        </p:nvGrpSpPr>
        <p:grpSpPr bwMode="auto">
          <a:xfrm>
            <a:off x="646113" y="4579938"/>
            <a:ext cx="850900" cy="727075"/>
            <a:chOff x="407" y="2931"/>
            <a:chExt cx="536" cy="458"/>
          </a:xfrm>
        </p:grpSpPr>
        <p:sp>
          <p:nvSpPr>
            <p:cNvPr id="53332" name="AutoShape 22"/>
            <p:cNvSpPr>
              <a:spLocks noChangeArrowheads="1"/>
            </p:cNvSpPr>
            <p:nvPr/>
          </p:nvSpPr>
          <p:spPr bwMode="auto">
            <a:xfrm>
              <a:off x="407" y="2931"/>
              <a:ext cx="536" cy="458"/>
            </a:xfrm>
            <a:prstGeom prst="cube">
              <a:avLst>
                <a:gd name="adj" fmla="val 13069"/>
              </a:avLst>
            </a:prstGeom>
            <a:solidFill>
              <a:srgbClr val="FFFF66"/>
            </a:solidFill>
            <a:ln w="9525">
              <a:solidFill>
                <a:schemeClr val="tx1"/>
              </a:solidFill>
              <a:miter lim="800000"/>
              <a:headEnd/>
              <a:tailEnd/>
            </a:ln>
          </p:spPr>
          <p:txBody>
            <a:bodyPr wrap="none" anchor="ctr"/>
            <a:lstStyle/>
            <a:p>
              <a:endParaRPr lang="zh-CN" altLang="en-US"/>
            </a:p>
          </p:txBody>
        </p:sp>
        <p:sp>
          <p:nvSpPr>
            <p:cNvPr id="53333" name="Rectangle 23"/>
            <p:cNvSpPr>
              <a:spLocks noChangeArrowheads="1"/>
            </p:cNvSpPr>
            <p:nvPr/>
          </p:nvSpPr>
          <p:spPr bwMode="auto">
            <a:xfrm>
              <a:off x="449" y="3059"/>
              <a:ext cx="44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源点</a:t>
              </a:r>
            </a:p>
          </p:txBody>
        </p:sp>
      </p:grpSp>
      <p:grpSp>
        <p:nvGrpSpPr>
          <p:cNvPr id="9" name="Group 24"/>
          <p:cNvGrpSpPr>
            <a:grpSpLocks/>
          </p:cNvGrpSpPr>
          <p:nvPr/>
        </p:nvGrpSpPr>
        <p:grpSpPr bwMode="auto">
          <a:xfrm>
            <a:off x="7388225" y="4579938"/>
            <a:ext cx="850900" cy="727075"/>
            <a:chOff x="4654" y="2931"/>
            <a:chExt cx="536" cy="458"/>
          </a:xfrm>
        </p:grpSpPr>
        <p:sp>
          <p:nvSpPr>
            <p:cNvPr id="53330" name="AutoShape 25"/>
            <p:cNvSpPr>
              <a:spLocks noChangeArrowheads="1"/>
            </p:cNvSpPr>
            <p:nvPr/>
          </p:nvSpPr>
          <p:spPr bwMode="auto">
            <a:xfrm>
              <a:off x="4654" y="2931"/>
              <a:ext cx="536" cy="458"/>
            </a:xfrm>
            <a:prstGeom prst="cube">
              <a:avLst>
                <a:gd name="adj" fmla="val 13069"/>
              </a:avLst>
            </a:prstGeom>
            <a:solidFill>
              <a:srgbClr val="FFCCFF"/>
            </a:solidFill>
            <a:ln w="9525">
              <a:solidFill>
                <a:schemeClr val="tx1"/>
              </a:solidFill>
              <a:miter lim="800000"/>
              <a:headEnd/>
              <a:tailEnd/>
            </a:ln>
          </p:spPr>
          <p:txBody>
            <a:bodyPr wrap="none" anchor="ctr"/>
            <a:lstStyle/>
            <a:p>
              <a:endParaRPr lang="zh-CN" altLang="en-US"/>
            </a:p>
          </p:txBody>
        </p:sp>
        <p:sp>
          <p:nvSpPr>
            <p:cNvPr id="53331" name="Rectangle 26"/>
            <p:cNvSpPr>
              <a:spLocks noChangeArrowheads="1"/>
            </p:cNvSpPr>
            <p:nvPr/>
          </p:nvSpPr>
          <p:spPr bwMode="auto">
            <a:xfrm>
              <a:off x="4699" y="3068"/>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终点</a:t>
              </a:r>
            </a:p>
          </p:txBody>
        </p:sp>
      </p:grpSp>
      <p:grpSp>
        <p:nvGrpSpPr>
          <p:cNvPr id="10" name="Group 27"/>
          <p:cNvGrpSpPr>
            <a:grpSpLocks/>
          </p:cNvGrpSpPr>
          <p:nvPr/>
        </p:nvGrpSpPr>
        <p:grpSpPr bwMode="auto">
          <a:xfrm>
            <a:off x="1949450" y="4579938"/>
            <a:ext cx="922338" cy="727075"/>
            <a:chOff x="1228" y="2931"/>
            <a:chExt cx="581" cy="458"/>
          </a:xfrm>
        </p:grpSpPr>
        <p:sp>
          <p:nvSpPr>
            <p:cNvPr id="53328" name="AutoShape 28"/>
            <p:cNvSpPr>
              <a:spLocks noChangeArrowheads="1"/>
            </p:cNvSpPr>
            <p:nvPr/>
          </p:nvSpPr>
          <p:spPr bwMode="auto">
            <a:xfrm>
              <a:off x="1256" y="2931"/>
              <a:ext cx="537" cy="458"/>
            </a:xfrm>
            <a:prstGeom prst="cube">
              <a:avLst>
                <a:gd name="adj" fmla="val 13069"/>
              </a:avLst>
            </a:prstGeom>
            <a:solidFill>
              <a:srgbClr val="FFFF66"/>
            </a:solidFill>
            <a:ln w="9525">
              <a:solidFill>
                <a:schemeClr val="tx1"/>
              </a:solidFill>
              <a:miter lim="800000"/>
              <a:headEnd/>
              <a:tailEnd/>
            </a:ln>
          </p:spPr>
          <p:txBody>
            <a:bodyPr wrap="none" anchor="ctr"/>
            <a:lstStyle/>
            <a:p>
              <a:endParaRPr lang="zh-CN" altLang="en-US"/>
            </a:p>
          </p:txBody>
        </p:sp>
        <p:sp>
          <p:nvSpPr>
            <p:cNvPr id="53329" name="Rectangle 29"/>
            <p:cNvSpPr>
              <a:spLocks noChangeArrowheads="1"/>
            </p:cNvSpPr>
            <p:nvPr/>
          </p:nvSpPr>
          <p:spPr bwMode="auto">
            <a:xfrm>
              <a:off x="1228" y="3068"/>
              <a:ext cx="58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发送器</a:t>
              </a:r>
            </a:p>
          </p:txBody>
        </p:sp>
      </p:grpSp>
      <p:grpSp>
        <p:nvGrpSpPr>
          <p:cNvPr id="11" name="Group 30"/>
          <p:cNvGrpSpPr>
            <a:grpSpLocks/>
          </p:cNvGrpSpPr>
          <p:nvPr/>
        </p:nvGrpSpPr>
        <p:grpSpPr bwMode="auto">
          <a:xfrm>
            <a:off x="5997575" y="4579938"/>
            <a:ext cx="922338" cy="727075"/>
            <a:chOff x="3778" y="2931"/>
            <a:chExt cx="581" cy="458"/>
          </a:xfrm>
        </p:grpSpPr>
        <p:sp>
          <p:nvSpPr>
            <p:cNvPr id="53326" name="AutoShape 31"/>
            <p:cNvSpPr>
              <a:spLocks noChangeArrowheads="1"/>
            </p:cNvSpPr>
            <p:nvPr/>
          </p:nvSpPr>
          <p:spPr bwMode="auto">
            <a:xfrm>
              <a:off x="3805" y="2931"/>
              <a:ext cx="535" cy="458"/>
            </a:xfrm>
            <a:prstGeom prst="cube">
              <a:avLst>
                <a:gd name="adj" fmla="val 13069"/>
              </a:avLst>
            </a:prstGeom>
            <a:solidFill>
              <a:srgbClr val="FFCCFF"/>
            </a:solidFill>
            <a:ln w="9525">
              <a:solidFill>
                <a:schemeClr val="tx1"/>
              </a:solidFill>
              <a:miter lim="800000"/>
              <a:headEnd/>
              <a:tailEnd/>
            </a:ln>
          </p:spPr>
          <p:txBody>
            <a:bodyPr wrap="none" anchor="ctr"/>
            <a:lstStyle/>
            <a:p>
              <a:endParaRPr lang="zh-CN" altLang="en-US"/>
            </a:p>
          </p:txBody>
        </p:sp>
        <p:sp>
          <p:nvSpPr>
            <p:cNvPr id="53327" name="Rectangle 32"/>
            <p:cNvSpPr>
              <a:spLocks noChangeArrowheads="1"/>
            </p:cNvSpPr>
            <p:nvPr/>
          </p:nvSpPr>
          <p:spPr bwMode="auto">
            <a:xfrm>
              <a:off x="3778" y="3059"/>
              <a:ext cx="58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接收器</a:t>
              </a:r>
            </a:p>
          </p:txBody>
        </p:sp>
      </p:grpSp>
      <p:sp>
        <p:nvSpPr>
          <p:cNvPr id="53261" name="Line 33"/>
          <p:cNvSpPr>
            <a:spLocks noChangeShapeType="1"/>
          </p:cNvSpPr>
          <p:nvPr/>
        </p:nvSpPr>
        <p:spPr bwMode="auto">
          <a:xfrm>
            <a:off x="2560638" y="3167063"/>
            <a:ext cx="347980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2" name="Line 34"/>
          <p:cNvSpPr>
            <a:spLocks noChangeShapeType="1"/>
          </p:cNvSpPr>
          <p:nvPr/>
        </p:nvSpPr>
        <p:spPr bwMode="auto">
          <a:xfrm>
            <a:off x="1355725" y="3167063"/>
            <a:ext cx="847725" cy="3175"/>
          </a:xfrm>
          <a:prstGeom prst="line">
            <a:avLst/>
          </a:prstGeom>
          <a:noFill/>
          <a:ln w="76200" cmpd="tri">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3" name="Rectangle 35"/>
          <p:cNvSpPr>
            <a:spLocks noChangeArrowheads="1"/>
          </p:cNvSpPr>
          <p:nvPr/>
        </p:nvSpPr>
        <p:spPr bwMode="auto">
          <a:xfrm>
            <a:off x="1692275" y="3384550"/>
            <a:ext cx="1354138"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Arial" charset="0"/>
                <a:ea typeface="黑体" pitchFamily="2" charset="-122"/>
              </a:rPr>
              <a:t>调制解调器</a:t>
            </a:r>
          </a:p>
        </p:txBody>
      </p:sp>
      <p:sp>
        <p:nvSpPr>
          <p:cNvPr id="53264" name="Line 36"/>
          <p:cNvSpPr>
            <a:spLocks noChangeShapeType="1"/>
          </p:cNvSpPr>
          <p:nvPr/>
        </p:nvSpPr>
        <p:spPr bwMode="auto">
          <a:xfrm>
            <a:off x="6607175" y="3167063"/>
            <a:ext cx="922338" cy="0"/>
          </a:xfrm>
          <a:prstGeom prst="line">
            <a:avLst/>
          </a:prstGeom>
          <a:noFill/>
          <a:ln w="76200" cmpd="tri">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3265" name="Group 37"/>
          <p:cNvGrpSpPr>
            <a:grpSpLocks/>
          </p:cNvGrpSpPr>
          <p:nvPr/>
        </p:nvGrpSpPr>
        <p:grpSpPr bwMode="auto">
          <a:xfrm>
            <a:off x="3635375" y="2635250"/>
            <a:ext cx="1582738" cy="1009650"/>
            <a:chOff x="385" y="2795"/>
            <a:chExt cx="1769" cy="816"/>
          </a:xfrm>
        </p:grpSpPr>
        <p:sp>
          <p:nvSpPr>
            <p:cNvPr id="53309" name="Oval 38"/>
            <p:cNvSpPr>
              <a:spLocks noChangeArrowheads="1"/>
            </p:cNvSpPr>
            <p:nvPr/>
          </p:nvSpPr>
          <p:spPr bwMode="auto">
            <a:xfrm>
              <a:off x="1590" y="3061"/>
              <a:ext cx="554" cy="24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10" name="Oval 39"/>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11" name="Oval 40"/>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12" name="Oval 41"/>
            <p:cNvSpPr>
              <a:spLocks noChangeArrowheads="1"/>
            </p:cNvSpPr>
            <p:nvPr/>
          </p:nvSpPr>
          <p:spPr bwMode="auto">
            <a:xfrm>
              <a:off x="385" y="3084"/>
              <a:ext cx="383" cy="25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13" name="Oval 42"/>
            <p:cNvSpPr>
              <a:spLocks noChangeArrowheads="1"/>
            </p:cNvSpPr>
            <p:nvPr/>
          </p:nvSpPr>
          <p:spPr bwMode="auto">
            <a:xfrm>
              <a:off x="566" y="2884"/>
              <a:ext cx="577" cy="322"/>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14" name="Oval 43"/>
            <p:cNvSpPr>
              <a:spLocks noChangeArrowheads="1"/>
            </p:cNvSpPr>
            <p:nvPr/>
          </p:nvSpPr>
          <p:spPr bwMode="auto">
            <a:xfrm>
              <a:off x="992" y="2795"/>
              <a:ext cx="758"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15" name="Oval 44"/>
            <p:cNvSpPr>
              <a:spLocks noChangeArrowheads="1"/>
            </p:cNvSpPr>
            <p:nvPr/>
          </p:nvSpPr>
          <p:spPr bwMode="auto">
            <a:xfrm>
              <a:off x="1505"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16" name="Oval 45"/>
            <p:cNvSpPr>
              <a:spLocks noChangeArrowheads="1"/>
            </p:cNvSpPr>
            <p:nvPr/>
          </p:nvSpPr>
          <p:spPr bwMode="auto">
            <a:xfrm>
              <a:off x="704" y="2987"/>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17" name="Oval 46"/>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18" name="Oval 47"/>
            <p:cNvSpPr>
              <a:spLocks noChangeArrowheads="1"/>
            </p:cNvSpPr>
            <p:nvPr/>
          </p:nvSpPr>
          <p:spPr bwMode="auto">
            <a:xfrm>
              <a:off x="1004" y="2810"/>
              <a:ext cx="756" cy="322"/>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19" name="Oval 48"/>
            <p:cNvSpPr>
              <a:spLocks noChangeArrowheads="1"/>
            </p:cNvSpPr>
            <p:nvPr/>
          </p:nvSpPr>
          <p:spPr bwMode="auto">
            <a:xfrm>
              <a:off x="577" y="2899"/>
              <a:ext cx="575" cy="31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20" name="Oval 49"/>
            <p:cNvSpPr>
              <a:spLocks noChangeArrowheads="1"/>
            </p:cNvSpPr>
            <p:nvPr/>
          </p:nvSpPr>
          <p:spPr bwMode="auto">
            <a:xfrm>
              <a:off x="396" y="3100"/>
              <a:ext cx="383" cy="254"/>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21" name="Oval 50"/>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22" name="Oval 51"/>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23" name="Oval 52"/>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24" name="Oval 53"/>
            <p:cNvSpPr>
              <a:spLocks noChangeArrowheads="1"/>
            </p:cNvSpPr>
            <p:nvPr/>
          </p:nvSpPr>
          <p:spPr bwMode="auto">
            <a:xfrm>
              <a:off x="513" y="3218"/>
              <a:ext cx="586" cy="281"/>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25" name="Freeform 54"/>
            <p:cNvSpPr>
              <a:spLocks/>
            </p:cNvSpPr>
            <p:nvPr/>
          </p:nvSpPr>
          <p:spPr bwMode="auto">
            <a:xfrm>
              <a:off x="567" y="2924"/>
              <a:ext cx="1451" cy="597"/>
            </a:xfrm>
            <a:custGeom>
              <a:avLst/>
              <a:gdLst>
                <a:gd name="T0" fmla="*/ 0 w 1447"/>
                <a:gd name="T1" fmla="*/ 1 h 1128"/>
                <a:gd name="T2" fmla="*/ 80 w 1447"/>
                <a:gd name="T3" fmla="*/ 1 h 1128"/>
                <a:gd name="T4" fmla="*/ 56 w 1447"/>
                <a:gd name="T5" fmla="*/ 1 h 1128"/>
                <a:gd name="T6" fmla="*/ 24 w 1447"/>
                <a:gd name="T7" fmla="*/ 1 h 1128"/>
                <a:gd name="T8" fmla="*/ 40 w 1447"/>
                <a:gd name="T9" fmla="*/ 1 h 1128"/>
                <a:gd name="T10" fmla="*/ 64 w 1447"/>
                <a:gd name="T11" fmla="*/ 1 h 1128"/>
                <a:gd name="T12" fmla="*/ 96 w 1447"/>
                <a:gd name="T13" fmla="*/ 1 h 1128"/>
                <a:gd name="T14" fmla="*/ 104 w 1447"/>
                <a:gd name="T15" fmla="*/ 1 h 1128"/>
                <a:gd name="T16" fmla="*/ 152 w 1447"/>
                <a:gd name="T17" fmla="*/ 1 h 1128"/>
                <a:gd name="T18" fmla="*/ 168 w 1447"/>
                <a:gd name="T19" fmla="*/ 1 h 1128"/>
                <a:gd name="T20" fmla="*/ 211 w 1447"/>
                <a:gd name="T21" fmla="*/ 1 h 1128"/>
                <a:gd name="T22" fmla="*/ 299 w 1447"/>
                <a:gd name="T23" fmla="*/ 1 h 1128"/>
                <a:gd name="T24" fmla="*/ 339 w 1447"/>
                <a:gd name="T25" fmla="*/ 1 h 1128"/>
                <a:gd name="T26" fmla="*/ 363 w 1447"/>
                <a:gd name="T27" fmla="*/ 1 h 1128"/>
                <a:gd name="T28" fmla="*/ 435 w 1447"/>
                <a:gd name="T29" fmla="*/ 1 h 1128"/>
                <a:gd name="T30" fmla="*/ 515 w 1447"/>
                <a:gd name="T31" fmla="*/ 0 h 1128"/>
                <a:gd name="T32" fmla="*/ 830 w 1447"/>
                <a:gd name="T33" fmla="*/ 1 h 1128"/>
                <a:gd name="T34" fmla="*/ 1089 w 1447"/>
                <a:gd name="T35" fmla="*/ 1 h 1128"/>
                <a:gd name="T36" fmla="*/ 1113 w 1447"/>
                <a:gd name="T37" fmla="*/ 1 h 1128"/>
                <a:gd name="T38" fmla="*/ 1137 w 1447"/>
                <a:gd name="T39" fmla="*/ 1 h 1128"/>
                <a:gd name="T40" fmla="*/ 1257 w 1447"/>
                <a:gd name="T41" fmla="*/ 1 h 1128"/>
                <a:gd name="T42" fmla="*/ 1340 w 1447"/>
                <a:gd name="T43" fmla="*/ 1 h 1128"/>
                <a:gd name="T44" fmla="*/ 1388 w 1447"/>
                <a:gd name="T45" fmla="*/ 1 h 1128"/>
                <a:gd name="T46" fmla="*/ 1404 w 1447"/>
                <a:gd name="T47" fmla="*/ 1 h 1128"/>
                <a:gd name="T48" fmla="*/ 1436 w 1447"/>
                <a:gd name="T49" fmla="*/ 1 h 1128"/>
                <a:gd name="T50" fmla="*/ 1460 w 1447"/>
                <a:gd name="T51" fmla="*/ 1 h 1128"/>
                <a:gd name="T52" fmla="*/ 1476 w 1447"/>
                <a:gd name="T53" fmla="*/ 1 h 1128"/>
                <a:gd name="T54" fmla="*/ 1476 w 1447"/>
                <a:gd name="T55" fmla="*/ 1 h 1128"/>
                <a:gd name="T56" fmla="*/ 1460 w 1447"/>
                <a:gd name="T57" fmla="*/ 1 h 1128"/>
                <a:gd name="T58" fmla="*/ 1412 w 1447"/>
                <a:gd name="T59" fmla="*/ 1 h 1128"/>
                <a:gd name="T60" fmla="*/ 1396 w 1447"/>
                <a:gd name="T61" fmla="*/ 1 h 1128"/>
                <a:gd name="T62" fmla="*/ 1348 w 1447"/>
                <a:gd name="T63" fmla="*/ 1 h 1128"/>
                <a:gd name="T64" fmla="*/ 1249 w 1447"/>
                <a:gd name="T65" fmla="*/ 1 h 1128"/>
                <a:gd name="T66" fmla="*/ 1201 w 1447"/>
                <a:gd name="T67" fmla="*/ 1 h 1128"/>
                <a:gd name="T68" fmla="*/ 1145 w 1447"/>
                <a:gd name="T69" fmla="*/ 1 h 1128"/>
                <a:gd name="T70" fmla="*/ 451 w 1447"/>
                <a:gd name="T71" fmla="*/ 1 h 1128"/>
                <a:gd name="T72" fmla="*/ 371 w 1447"/>
                <a:gd name="T73" fmla="*/ 1 h 1128"/>
                <a:gd name="T74" fmla="*/ 315 w 1447"/>
                <a:gd name="T75" fmla="*/ 1 h 1128"/>
                <a:gd name="T76" fmla="*/ 251 w 1447"/>
                <a:gd name="T77" fmla="*/ 1 h 1128"/>
                <a:gd name="T78" fmla="*/ 211 w 1447"/>
                <a:gd name="T79" fmla="*/ 1 h 1128"/>
                <a:gd name="T80" fmla="*/ 120 w 1447"/>
                <a:gd name="T81" fmla="*/ 1 h 1128"/>
                <a:gd name="T82" fmla="*/ 56 w 1447"/>
                <a:gd name="T83" fmla="*/ 1 h 1128"/>
                <a:gd name="T84" fmla="*/ 16 w 1447"/>
                <a:gd name="T85" fmla="*/ 1 h 1128"/>
                <a:gd name="T86" fmla="*/ 8 w 1447"/>
                <a:gd name="T87" fmla="*/ 1 h 1128"/>
                <a:gd name="T88" fmla="*/ 0 w 1447"/>
                <a:gd name="T89" fmla="*/ 1 h 11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7"/>
                <a:gd name="T136" fmla="*/ 0 h 1128"/>
                <a:gd name="T137" fmla="*/ 1447 w 1447"/>
                <a:gd name="T138" fmla="*/ 1128 h 11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grpSp>
      <p:sp>
        <p:nvSpPr>
          <p:cNvPr id="53266" name="Rectangle 55"/>
          <p:cNvSpPr>
            <a:spLocks noChangeArrowheads="1"/>
          </p:cNvSpPr>
          <p:nvPr/>
        </p:nvSpPr>
        <p:spPr bwMode="auto">
          <a:xfrm>
            <a:off x="684213" y="3457575"/>
            <a:ext cx="86995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rgbClr val="333399"/>
                </a:solidFill>
                <a:latin typeface="Arial" charset="0"/>
                <a:ea typeface="黑体" pitchFamily="2" charset="-122"/>
              </a:rPr>
              <a:t>PC </a:t>
            </a:r>
            <a:r>
              <a:rPr kumimoji="1" lang="zh-CN" altLang="en-US">
                <a:solidFill>
                  <a:srgbClr val="333399"/>
                </a:solidFill>
                <a:latin typeface="Arial" charset="0"/>
                <a:ea typeface="黑体" pitchFamily="2" charset="-122"/>
              </a:rPr>
              <a:t>机</a:t>
            </a:r>
          </a:p>
        </p:txBody>
      </p:sp>
      <p:sp>
        <p:nvSpPr>
          <p:cNvPr id="53267" name="Rectangle 56"/>
          <p:cNvSpPr>
            <a:spLocks noChangeArrowheads="1"/>
          </p:cNvSpPr>
          <p:nvPr/>
        </p:nvSpPr>
        <p:spPr bwMode="auto">
          <a:xfrm>
            <a:off x="3811588" y="2992438"/>
            <a:ext cx="13239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公用电话网</a:t>
            </a:r>
          </a:p>
        </p:txBody>
      </p:sp>
      <p:pic>
        <p:nvPicPr>
          <p:cNvPr id="53268" name="Picture 5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900" y="2928938"/>
            <a:ext cx="852488"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9" name="Picture 5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988" y="2782888"/>
            <a:ext cx="708025"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53270" name="Rectangle 59"/>
          <p:cNvSpPr>
            <a:spLocks noChangeArrowheads="1"/>
          </p:cNvSpPr>
          <p:nvPr/>
        </p:nvSpPr>
        <p:spPr bwMode="auto">
          <a:xfrm>
            <a:off x="5684838" y="3413125"/>
            <a:ext cx="134778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Arial" charset="0"/>
                <a:ea typeface="黑体" pitchFamily="2" charset="-122"/>
              </a:rPr>
              <a:t>调制解调器</a:t>
            </a:r>
          </a:p>
        </p:txBody>
      </p:sp>
      <p:grpSp>
        <p:nvGrpSpPr>
          <p:cNvPr id="53271" name="Group 60"/>
          <p:cNvGrpSpPr>
            <a:grpSpLocks/>
          </p:cNvGrpSpPr>
          <p:nvPr/>
        </p:nvGrpSpPr>
        <p:grpSpPr bwMode="auto">
          <a:xfrm>
            <a:off x="2774950" y="2733675"/>
            <a:ext cx="652463" cy="339725"/>
            <a:chOff x="2315" y="3965"/>
            <a:chExt cx="496" cy="254"/>
          </a:xfrm>
        </p:grpSpPr>
        <p:sp>
          <p:nvSpPr>
            <p:cNvPr id="53305" name="Freeform 61"/>
            <p:cNvSpPr>
              <a:spLocks/>
            </p:cNvSpPr>
            <p:nvPr/>
          </p:nvSpPr>
          <p:spPr bwMode="auto">
            <a:xfrm>
              <a:off x="2315" y="4051"/>
              <a:ext cx="92" cy="89"/>
            </a:xfrm>
            <a:custGeom>
              <a:avLst/>
              <a:gdLst>
                <a:gd name="T0" fmla="*/ 0 w 552"/>
                <a:gd name="T1" fmla="*/ 0 h 535"/>
                <a:gd name="T2" fmla="*/ 0 w 552"/>
                <a:gd name="T3" fmla="*/ 0 h 535"/>
                <a:gd name="T4" fmla="*/ 0 w 552"/>
                <a:gd name="T5" fmla="*/ 0 h 535"/>
                <a:gd name="T6" fmla="*/ 0 w 552"/>
                <a:gd name="T7" fmla="*/ 0 h 535"/>
                <a:gd name="T8" fmla="*/ 0 w 552"/>
                <a:gd name="T9" fmla="*/ 0 h 535"/>
                <a:gd name="T10" fmla="*/ 0 w 552"/>
                <a:gd name="T11" fmla="*/ 0 h 535"/>
                <a:gd name="T12" fmla="*/ 0 w 552"/>
                <a:gd name="T13" fmla="*/ 0 h 535"/>
                <a:gd name="T14" fmla="*/ 0 w 552"/>
                <a:gd name="T15" fmla="*/ 0 h 535"/>
                <a:gd name="T16" fmla="*/ 0 w 552"/>
                <a:gd name="T17" fmla="*/ 0 h 535"/>
                <a:gd name="T18" fmla="*/ 0 w 552"/>
                <a:gd name="T19" fmla="*/ 0 h 535"/>
                <a:gd name="T20" fmla="*/ 0 w 552"/>
                <a:gd name="T21" fmla="*/ 0 h 535"/>
                <a:gd name="T22" fmla="*/ 0 w 552"/>
                <a:gd name="T23" fmla="*/ 0 h 535"/>
                <a:gd name="T24" fmla="*/ 0 w 552"/>
                <a:gd name="T25" fmla="*/ 0 h 535"/>
                <a:gd name="T26" fmla="*/ 0 w 552"/>
                <a:gd name="T27" fmla="*/ 0 h 535"/>
                <a:gd name="T28" fmla="*/ 0 w 552"/>
                <a:gd name="T29" fmla="*/ 0 h 535"/>
                <a:gd name="T30" fmla="*/ 0 w 552"/>
                <a:gd name="T31" fmla="*/ 0 h 535"/>
                <a:gd name="T32" fmla="*/ 0 w 552"/>
                <a:gd name="T33" fmla="*/ 0 h 535"/>
                <a:gd name="T34" fmla="*/ 0 w 552"/>
                <a:gd name="T35" fmla="*/ 0 h 535"/>
                <a:gd name="T36" fmla="*/ 0 w 552"/>
                <a:gd name="T37" fmla="*/ 0 h 535"/>
                <a:gd name="T38" fmla="*/ 0 w 552"/>
                <a:gd name="T39" fmla="*/ 0 h 535"/>
                <a:gd name="T40" fmla="*/ 0 w 552"/>
                <a:gd name="T41" fmla="*/ 0 h 535"/>
                <a:gd name="T42" fmla="*/ 0 w 552"/>
                <a:gd name="T43" fmla="*/ 0 h 535"/>
                <a:gd name="T44" fmla="*/ 0 w 552"/>
                <a:gd name="T45" fmla="*/ 0 h 535"/>
                <a:gd name="T46" fmla="*/ 0 w 552"/>
                <a:gd name="T47" fmla="*/ 0 h 535"/>
                <a:gd name="T48" fmla="*/ 0 w 552"/>
                <a:gd name="T49" fmla="*/ 0 h 535"/>
                <a:gd name="T50" fmla="*/ 0 w 552"/>
                <a:gd name="T51" fmla="*/ 0 h 535"/>
                <a:gd name="T52" fmla="*/ 0 w 552"/>
                <a:gd name="T53" fmla="*/ 0 h 535"/>
                <a:gd name="T54" fmla="*/ 0 w 552"/>
                <a:gd name="T55" fmla="*/ 0 h 535"/>
                <a:gd name="T56" fmla="*/ 0 w 552"/>
                <a:gd name="T57" fmla="*/ 0 h 535"/>
                <a:gd name="T58" fmla="*/ 0 w 552"/>
                <a:gd name="T59" fmla="*/ 0 h 535"/>
                <a:gd name="T60" fmla="*/ 0 w 552"/>
                <a:gd name="T61" fmla="*/ 0 h 535"/>
                <a:gd name="T62" fmla="*/ 0 w 552"/>
                <a:gd name="T63" fmla="*/ 0 h 535"/>
                <a:gd name="T64" fmla="*/ 0 w 552"/>
                <a:gd name="T65" fmla="*/ 0 h 535"/>
                <a:gd name="T66" fmla="*/ 0 w 552"/>
                <a:gd name="T67" fmla="*/ 0 h 535"/>
                <a:gd name="T68" fmla="*/ 0 w 552"/>
                <a:gd name="T69" fmla="*/ 0 h 535"/>
                <a:gd name="T70" fmla="*/ 0 w 552"/>
                <a:gd name="T71" fmla="*/ 0 h 535"/>
                <a:gd name="T72" fmla="*/ 0 w 552"/>
                <a:gd name="T73" fmla="*/ 0 h 535"/>
                <a:gd name="T74" fmla="*/ 0 w 552"/>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2"/>
                <a:gd name="T115" fmla="*/ 0 h 535"/>
                <a:gd name="T116" fmla="*/ 552 w 552"/>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06" name="Freeform 62"/>
            <p:cNvSpPr>
              <a:spLocks/>
            </p:cNvSpPr>
            <p:nvPr/>
          </p:nvSpPr>
          <p:spPr bwMode="auto">
            <a:xfrm>
              <a:off x="2407" y="3965"/>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07" name="Freeform 63"/>
            <p:cNvSpPr>
              <a:spLocks/>
            </p:cNvSpPr>
            <p:nvPr/>
          </p:nvSpPr>
          <p:spPr bwMode="auto">
            <a:xfrm>
              <a:off x="2719" y="4051"/>
              <a:ext cx="92" cy="89"/>
            </a:xfrm>
            <a:custGeom>
              <a:avLst/>
              <a:gdLst>
                <a:gd name="T0" fmla="*/ 0 w 551"/>
                <a:gd name="T1" fmla="*/ 0 h 535"/>
                <a:gd name="T2" fmla="*/ 0 w 551"/>
                <a:gd name="T3" fmla="*/ 0 h 535"/>
                <a:gd name="T4" fmla="*/ 0 w 551"/>
                <a:gd name="T5" fmla="*/ 0 h 535"/>
                <a:gd name="T6" fmla="*/ 0 w 551"/>
                <a:gd name="T7" fmla="*/ 0 h 535"/>
                <a:gd name="T8" fmla="*/ 0 w 551"/>
                <a:gd name="T9" fmla="*/ 0 h 535"/>
                <a:gd name="T10" fmla="*/ 0 w 551"/>
                <a:gd name="T11" fmla="*/ 0 h 535"/>
                <a:gd name="T12" fmla="*/ 0 w 551"/>
                <a:gd name="T13" fmla="*/ 0 h 535"/>
                <a:gd name="T14" fmla="*/ 0 w 551"/>
                <a:gd name="T15" fmla="*/ 0 h 535"/>
                <a:gd name="T16" fmla="*/ 0 w 551"/>
                <a:gd name="T17" fmla="*/ 0 h 535"/>
                <a:gd name="T18" fmla="*/ 0 w 551"/>
                <a:gd name="T19" fmla="*/ 0 h 535"/>
                <a:gd name="T20" fmla="*/ 0 w 551"/>
                <a:gd name="T21" fmla="*/ 0 h 535"/>
                <a:gd name="T22" fmla="*/ 0 w 551"/>
                <a:gd name="T23" fmla="*/ 0 h 535"/>
                <a:gd name="T24" fmla="*/ 0 w 551"/>
                <a:gd name="T25" fmla="*/ 0 h 535"/>
                <a:gd name="T26" fmla="*/ 0 w 551"/>
                <a:gd name="T27" fmla="*/ 0 h 535"/>
                <a:gd name="T28" fmla="*/ 0 w 551"/>
                <a:gd name="T29" fmla="*/ 0 h 535"/>
                <a:gd name="T30" fmla="*/ 0 w 551"/>
                <a:gd name="T31" fmla="*/ 0 h 535"/>
                <a:gd name="T32" fmla="*/ 0 w 551"/>
                <a:gd name="T33" fmla="*/ 0 h 535"/>
                <a:gd name="T34" fmla="*/ 0 w 551"/>
                <a:gd name="T35" fmla="*/ 0 h 535"/>
                <a:gd name="T36" fmla="*/ 0 w 551"/>
                <a:gd name="T37" fmla="*/ 0 h 535"/>
                <a:gd name="T38" fmla="*/ 0 w 551"/>
                <a:gd name="T39" fmla="*/ 0 h 535"/>
                <a:gd name="T40" fmla="*/ 0 w 551"/>
                <a:gd name="T41" fmla="*/ 0 h 535"/>
                <a:gd name="T42" fmla="*/ 0 w 551"/>
                <a:gd name="T43" fmla="*/ 0 h 535"/>
                <a:gd name="T44" fmla="*/ 0 w 551"/>
                <a:gd name="T45" fmla="*/ 0 h 535"/>
                <a:gd name="T46" fmla="*/ 0 w 551"/>
                <a:gd name="T47" fmla="*/ 0 h 535"/>
                <a:gd name="T48" fmla="*/ 0 w 551"/>
                <a:gd name="T49" fmla="*/ 0 h 535"/>
                <a:gd name="T50" fmla="*/ 0 w 551"/>
                <a:gd name="T51" fmla="*/ 0 h 535"/>
                <a:gd name="T52" fmla="*/ 0 w 551"/>
                <a:gd name="T53" fmla="*/ 0 h 535"/>
                <a:gd name="T54" fmla="*/ 0 w 551"/>
                <a:gd name="T55" fmla="*/ 0 h 535"/>
                <a:gd name="T56" fmla="*/ 0 w 551"/>
                <a:gd name="T57" fmla="*/ 0 h 535"/>
                <a:gd name="T58" fmla="*/ 0 w 551"/>
                <a:gd name="T59" fmla="*/ 0 h 535"/>
                <a:gd name="T60" fmla="*/ 0 w 551"/>
                <a:gd name="T61" fmla="*/ 0 h 535"/>
                <a:gd name="T62" fmla="*/ 0 w 551"/>
                <a:gd name="T63" fmla="*/ 0 h 535"/>
                <a:gd name="T64" fmla="*/ 0 w 551"/>
                <a:gd name="T65" fmla="*/ 0 h 535"/>
                <a:gd name="T66" fmla="*/ 0 w 551"/>
                <a:gd name="T67" fmla="*/ 0 h 535"/>
                <a:gd name="T68" fmla="*/ 0 w 551"/>
                <a:gd name="T69" fmla="*/ 0 h 535"/>
                <a:gd name="T70" fmla="*/ 0 w 551"/>
                <a:gd name="T71" fmla="*/ 0 h 535"/>
                <a:gd name="T72" fmla="*/ 0 w 551"/>
                <a:gd name="T73" fmla="*/ 0 h 535"/>
                <a:gd name="T74" fmla="*/ 0 w 551"/>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1"/>
                <a:gd name="T115" fmla="*/ 0 h 535"/>
                <a:gd name="T116" fmla="*/ 551 w 551"/>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08" name="Freeform 64"/>
            <p:cNvSpPr>
              <a:spLocks/>
            </p:cNvSpPr>
            <p:nvPr/>
          </p:nvSpPr>
          <p:spPr bwMode="auto">
            <a:xfrm>
              <a:off x="2562" y="3965"/>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272" name="Freeform 65"/>
          <p:cNvSpPr>
            <a:spLocks/>
          </p:cNvSpPr>
          <p:nvPr/>
        </p:nvSpPr>
        <p:spPr bwMode="auto">
          <a:xfrm>
            <a:off x="1465263" y="2835275"/>
            <a:ext cx="741362" cy="165100"/>
          </a:xfrm>
          <a:custGeom>
            <a:avLst/>
            <a:gdLst>
              <a:gd name="T0" fmla="*/ 0 w 672"/>
              <a:gd name="T1" fmla="*/ 2147483647 h 288"/>
              <a:gd name="T2" fmla="*/ 2147483647 w 672"/>
              <a:gd name="T3" fmla="*/ 2147483647 h 288"/>
              <a:gd name="T4" fmla="*/ 2147483647 w 672"/>
              <a:gd name="T5" fmla="*/ 0 h 288"/>
              <a:gd name="T6" fmla="*/ 2147483647 w 672"/>
              <a:gd name="T7" fmla="*/ 0 h 288"/>
              <a:gd name="T8" fmla="*/ 2147483647 w 672"/>
              <a:gd name="T9" fmla="*/ 2147483647 h 288"/>
              <a:gd name="T10" fmla="*/ 2147483647 w 672"/>
              <a:gd name="T11" fmla="*/ 2147483647 h 288"/>
              <a:gd name="T12" fmla="*/ 2147483647 w 672"/>
              <a:gd name="T13" fmla="*/ 0 h 288"/>
              <a:gd name="T14" fmla="*/ 2147483647 w 672"/>
              <a:gd name="T15" fmla="*/ 0 h 288"/>
              <a:gd name="T16" fmla="*/ 2147483647 w 672"/>
              <a:gd name="T17" fmla="*/ 2147483647 h 288"/>
              <a:gd name="T18" fmla="*/ 2147483647 w 672"/>
              <a:gd name="T19" fmla="*/ 2147483647 h 288"/>
              <a:gd name="T20" fmla="*/ 2147483647 w 672"/>
              <a:gd name="T21" fmla="*/ 0 h 288"/>
              <a:gd name="T22" fmla="*/ 2147483647 w 672"/>
              <a:gd name="T23" fmla="*/ 0 h 288"/>
              <a:gd name="T24" fmla="*/ 2147483647 w 672"/>
              <a:gd name="T25" fmla="*/ 2147483647 h 288"/>
              <a:gd name="T26" fmla="*/ 2147483647 w 672"/>
              <a:gd name="T27" fmla="*/ 2147483647 h 2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288"/>
              <a:gd name="T44" fmla="*/ 672 w 672"/>
              <a:gd name="T45" fmla="*/ 288 h 2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273" name="Rectangle 66"/>
          <p:cNvSpPr>
            <a:spLocks noChangeArrowheads="1"/>
          </p:cNvSpPr>
          <p:nvPr/>
        </p:nvSpPr>
        <p:spPr bwMode="auto">
          <a:xfrm>
            <a:off x="1187450" y="2347913"/>
            <a:ext cx="14509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Arial" charset="0"/>
                <a:ea typeface="黑体" pitchFamily="2" charset="-122"/>
              </a:rPr>
              <a:t>数字比特流</a:t>
            </a:r>
          </a:p>
        </p:txBody>
      </p:sp>
      <p:sp>
        <p:nvSpPr>
          <p:cNvPr id="53274" name="Rectangle 67"/>
          <p:cNvSpPr>
            <a:spLocks noChangeArrowheads="1"/>
          </p:cNvSpPr>
          <p:nvPr/>
        </p:nvSpPr>
        <p:spPr bwMode="auto">
          <a:xfrm>
            <a:off x="6464300" y="2347913"/>
            <a:ext cx="1420813"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Arial" charset="0"/>
                <a:ea typeface="黑体" pitchFamily="2" charset="-122"/>
              </a:rPr>
              <a:t>数字比特流</a:t>
            </a:r>
          </a:p>
        </p:txBody>
      </p:sp>
      <p:sp>
        <p:nvSpPr>
          <p:cNvPr id="53275" name="Rectangle 68"/>
          <p:cNvSpPr>
            <a:spLocks noChangeArrowheads="1"/>
          </p:cNvSpPr>
          <p:nvPr/>
        </p:nvSpPr>
        <p:spPr bwMode="auto">
          <a:xfrm>
            <a:off x="2627313" y="2347913"/>
            <a:ext cx="1204912"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Arial" charset="0"/>
                <a:ea typeface="黑体" pitchFamily="2" charset="-122"/>
              </a:rPr>
              <a:t>模拟信号</a:t>
            </a:r>
          </a:p>
        </p:txBody>
      </p:sp>
      <p:sp>
        <p:nvSpPr>
          <p:cNvPr id="53276" name="Rectangle 69"/>
          <p:cNvSpPr>
            <a:spLocks noChangeArrowheads="1"/>
          </p:cNvSpPr>
          <p:nvPr/>
        </p:nvSpPr>
        <p:spPr bwMode="auto">
          <a:xfrm>
            <a:off x="5224463" y="2347913"/>
            <a:ext cx="121920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Arial" charset="0"/>
                <a:ea typeface="黑体" pitchFamily="2" charset="-122"/>
              </a:rPr>
              <a:t>模拟信号 </a:t>
            </a:r>
          </a:p>
        </p:txBody>
      </p:sp>
      <p:sp>
        <p:nvSpPr>
          <p:cNvPr id="53277" name="Rectangle 70"/>
          <p:cNvSpPr>
            <a:spLocks noChangeArrowheads="1"/>
          </p:cNvSpPr>
          <p:nvPr/>
        </p:nvSpPr>
        <p:spPr bwMode="auto">
          <a:xfrm>
            <a:off x="292100" y="2347913"/>
            <a:ext cx="70961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Arial" charset="0"/>
                <a:ea typeface="黑体" pitchFamily="2" charset="-122"/>
              </a:rPr>
              <a:t>输入</a:t>
            </a:r>
          </a:p>
          <a:p>
            <a:pPr defTabSz="762000" eaLnBrk="0" hangingPunct="0"/>
            <a:r>
              <a:rPr kumimoji="1" lang="zh-CN" altLang="en-US">
                <a:solidFill>
                  <a:srgbClr val="333399"/>
                </a:solidFill>
                <a:latin typeface="Arial" charset="0"/>
                <a:ea typeface="黑体" pitchFamily="2" charset="-122"/>
              </a:rPr>
              <a:t>汉字</a:t>
            </a:r>
          </a:p>
        </p:txBody>
      </p:sp>
      <p:sp>
        <p:nvSpPr>
          <p:cNvPr id="53278" name="Rectangle 71"/>
          <p:cNvSpPr>
            <a:spLocks noChangeArrowheads="1"/>
          </p:cNvSpPr>
          <p:nvPr/>
        </p:nvSpPr>
        <p:spPr bwMode="auto">
          <a:xfrm>
            <a:off x="8026400" y="2347913"/>
            <a:ext cx="70961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Arial" charset="0"/>
                <a:ea typeface="黑体" pitchFamily="2" charset="-122"/>
              </a:rPr>
              <a:t>显示</a:t>
            </a:r>
          </a:p>
          <a:p>
            <a:pPr defTabSz="762000" eaLnBrk="0" hangingPunct="0"/>
            <a:r>
              <a:rPr kumimoji="1" lang="zh-CN" altLang="en-US">
                <a:solidFill>
                  <a:srgbClr val="333399"/>
                </a:solidFill>
                <a:latin typeface="Arial" charset="0"/>
                <a:ea typeface="黑体" pitchFamily="2" charset="-122"/>
              </a:rPr>
              <a:t>汉字</a:t>
            </a:r>
          </a:p>
        </p:txBody>
      </p:sp>
      <p:sp>
        <p:nvSpPr>
          <p:cNvPr id="53279" name="Freeform 72"/>
          <p:cNvSpPr>
            <a:spLocks/>
          </p:cNvSpPr>
          <p:nvPr/>
        </p:nvSpPr>
        <p:spPr bwMode="auto">
          <a:xfrm>
            <a:off x="6645275" y="2855913"/>
            <a:ext cx="742950" cy="165100"/>
          </a:xfrm>
          <a:custGeom>
            <a:avLst/>
            <a:gdLst>
              <a:gd name="T0" fmla="*/ 0 w 672"/>
              <a:gd name="T1" fmla="*/ 2147483647 h 288"/>
              <a:gd name="T2" fmla="*/ 2147483647 w 672"/>
              <a:gd name="T3" fmla="*/ 2147483647 h 288"/>
              <a:gd name="T4" fmla="*/ 2147483647 w 672"/>
              <a:gd name="T5" fmla="*/ 0 h 288"/>
              <a:gd name="T6" fmla="*/ 2147483647 w 672"/>
              <a:gd name="T7" fmla="*/ 0 h 288"/>
              <a:gd name="T8" fmla="*/ 2147483647 w 672"/>
              <a:gd name="T9" fmla="*/ 2147483647 h 288"/>
              <a:gd name="T10" fmla="*/ 2147483647 w 672"/>
              <a:gd name="T11" fmla="*/ 2147483647 h 288"/>
              <a:gd name="T12" fmla="*/ 2147483647 w 672"/>
              <a:gd name="T13" fmla="*/ 0 h 288"/>
              <a:gd name="T14" fmla="*/ 2147483647 w 672"/>
              <a:gd name="T15" fmla="*/ 0 h 288"/>
              <a:gd name="T16" fmla="*/ 2147483647 w 672"/>
              <a:gd name="T17" fmla="*/ 2147483647 h 288"/>
              <a:gd name="T18" fmla="*/ 2147483647 w 672"/>
              <a:gd name="T19" fmla="*/ 2147483647 h 288"/>
              <a:gd name="T20" fmla="*/ 2147483647 w 672"/>
              <a:gd name="T21" fmla="*/ 0 h 288"/>
              <a:gd name="T22" fmla="*/ 2147483647 w 672"/>
              <a:gd name="T23" fmla="*/ 0 h 288"/>
              <a:gd name="T24" fmla="*/ 2147483647 w 672"/>
              <a:gd name="T25" fmla="*/ 2147483647 h 288"/>
              <a:gd name="T26" fmla="*/ 2147483647 w 672"/>
              <a:gd name="T27" fmla="*/ 2147483647 h 2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288"/>
              <a:gd name="T44" fmla="*/ 672 w 672"/>
              <a:gd name="T45" fmla="*/ 288 h 2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3280" name="Group 73"/>
          <p:cNvGrpSpPr>
            <a:grpSpLocks/>
          </p:cNvGrpSpPr>
          <p:nvPr/>
        </p:nvGrpSpPr>
        <p:grpSpPr bwMode="auto">
          <a:xfrm>
            <a:off x="5386388" y="2733675"/>
            <a:ext cx="654050" cy="339725"/>
            <a:chOff x="2315" y="3965"/>
            <a:chExt cx="496" cy="254"/>
          </a:xfrm>
        </p:grpSpPr>
        <p:sp>
          <p:nvSpPr>
            <p:cNvPr id="53301" name="Freeform 74"/>
            <p:cNvSpPr>
              <a:spLocks/>
            </p:cNvSpPr>
            <p:nvPr/>
          </p:nvSpPr>
          <p:spPr bwMode="auto">
            <a:xfrm>
              <a:off x="2315" y="4051"/>
              <a:ext cx="92" cy="89"/>
            </a:xfrm>
            <a:custGeom>
              <a:avLst/>
              <a:gdLst>
                <a:gd name="T0" fmla="*/ 0 w 552"/>
                <a:gd name="T1" fmla="*/ 0 h 535"/>
                <a:gd name="T2" fmla="*/ 0 w 552"/>
                <a:gd name="T3" fmla="*/ 0 h 535"/>
                <a:gd name="T4" fmla="*/ 0 w 552"/>
                <a:gd name="T5" fmla="*/ 0 h 535"/>
                <a:gd name="T6" fmla="*/ 0 w 552"/>
                <a:gd name="T7" fmla="*/ 0 h 535"/>
                <a:gd name="T8" fmla="*/ 0 w 552"/>
                <a:gd name="T9" fmla="*/ 0 h 535"/>
                <a:gd name="T10" fmla="*/ 0 w 552"/>
                <a:gd name="T11" fmla="*/ 0 h 535"/>
                <a:gd name="T12" fmla="*/ 0 w 552"/>
                <a:gd name="T13" fmla="*/ 0 h 535"/>
                <a:gd name="T14" fmla="*/ 0 w 552"/>
                <a:gd name="T15" fmla="*/ 0 h 535"/>
                <a:gd name="T16" fmla="*/ 0 w 552"/>
                <a:gd name="T17" fmla="*/ 0 h 535"/>
                <a:gd name="T18" fmla="*/ 0 w 552"/>
                <a:gd name="T19" fmla="*/ 0 h 535"/>
                <a:gd name="T20" fmla="*/ 0 w 552"/>
                <a:gd name="T21" fmla="*/ 0 h 535"/>
                <a:gd name="T22" fmla="*/ 0 w 552"/>
                <a:gd name="T23" fmla="*/ 0 h 535"/>
                <a:gd name="T24" fmla="*/ 0 w 552"/>
                <a:gd name="T25" fmla="*/ 0 h 535"/>
                <a:gd name="T26" fmla="*/ 0 w 552"/>
                <a:gd name="T27" fmla="*/ 0 h 535"/>
                <a:gd name="T28" fmla="*/ 0 w 552"/>
                <a:gd name="T29" fmla="*/ 0 h 535"/>
                <a:gd name="T30" fmla="*/ 0 w 552"/>
                <a:gd name="T31" fmla="*/ 0 h 535"/>
                <a:gd name="T32" fmla="*/ 0 w 552"/>
                <a:gd name="T33" fmla="*/ 0 h 535"/>
                <a:gd name="T34" fmla="*/ 0 w 552"/>
                <a:gd name="T35" fmla="*/ 0 h 535"/>
                <a:gd name="T36" fmla="*/ 0 w 552"/>
                <a:gd name="T37" fmla="*/ 0 h 535"/>
                <a:gd name="T38" fmla="*/ 0 w 552"/>
                <a:gd name="T39" fmla="*/ 0 h 535"/>
                <a:gd name="T40" fmla="*/ 0 w 552"/>
                <a:gd name="T41" fmla="*/ 0 h 535"/>
                <a:gd name="T42" fmla="*/ 0 w 552"/>
                <a:gd name="T43" fmla="*/ 0 h 535"/>
                <a:gd name="T44" fmla="*/ 0 w 552"/>
                <a:gd name="T45" fmla="*/ 0 h 535"/>
                <a:gd name="T46" fmla="*/ 0 w 552"/>
                <a:gd name="T47" fmla="*/ 0 h 535"/>
                <a:gd name="T48" fmla="*/ 0 w 552"/>
                <a:gd name="T49" fmla="*/ 0 h 535"/>
                <a:gd name="T50" fmla="*/ 0 w 552"/>
                <a:gd name="T51" fmla="*/ 0 h 535"/>
                <a:gd name="T52" fmla="*/ 0 w 552"/>
                <a:gd name="T53" fmla="*/ 0 h 535"/>
                <a:gd name="T54" fmla="*/ 0 w 552"/>
                <a:gd name="T55" fmla="*/ 0 h 535"/>
                <a:gd name="T56" fmla="*/ 0 w 552"/>
                <a:gd name="T57" fmla="*/ 0 h 535"/>
                <a:gd name="T58" fmla="*/ 0 w 552"/>
                <a:gd name="T59" fmla="*/ 0 h 535"/>
                <a:gd name="T60" fmla="*/ 0 w 552"/>
                <a:gd name="T61" fmla="*/ 0 h 535"/>
                <a:gd name="T62" fmla="*/ 0 w 552"/>
                <a:gd name="T63" fmla="*/ 0 h 535"/>
                <a:gd name="T64" fmla="*/ 0 w 552"/>
                <a:gd name="T65" fmla="*/ 0 h 535"/>
                <a:gd name="T66" fmla="*/ 0 w 552"/>
                <a:gd name="T67" fmla="*/ 0 h 535"/>
                <a:gd name="T68" fmla="*/ 0 w 552"/>
                <a:gd name="T69" fmla="*/ 0 h 535"/>
                <a:gd name="T70" fmla="*/ 0 w 552"/>
                <a:gd name="T71" fmla="*/ 0 h 535"/>
                <a:gd name="T72" fmla="*/ 0 w 552"/>
                <a:gd name="T73" fmla="*/ 0 h 535"/>
                <a:gd name="T74" fmla="*/ 0 w 552"/>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2"/>
                <a:gd name="T115" fmla="*/ 0 h 535"/>
                <a:gd name="T116" fmla="*/ 552 w 552"/>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02" name="Freeform 75"/>
            <p:cNvSpPr>
              <a:spLocks/>
            </p:cNvSpPr>
            <p:nvPr/>
          </p:nvSpPr>
          <p:spPr bwMode="auto">
            <a:xfrm>
              <a:off x="2407" y="3965"/>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03" name="Freeform 76"/>
            <p:cNvSpPr>
              <a:spLocks/>
            </p:cNvSpPr>
            <p:nvPr/>
          </p:nvSpPr>
          <p:spPr bwMode="auto">
            <a:xfrm>
              <a:off x="2719" y="4051"/>
              <a:ext cx="92" cy="89"/>
            </a:xfrm>
            <a:custGeom>
              <a:avLst/>
              <a:gdLst>
                <a:gd name="T0" fmla="*/ 0 w 551"/>
                <a:gd name="T1" fmla="*/ 0 h 535"/>
                <a:gd name="T2" fmla="*/ 0 w 551"/>
                <a:gd name="T3" fmla="*/ 0 h 535"/>
                <a:gd name="T4" fmla="*/ 0 w 551"/>
                <a:gd name="T5" fmla="*/ 0 h 535"/>
                <a:gd name="T6" fmla="*/ 0 w 551"/>
                <a:gd name="T7" fmla="*/ 0 h 535"/>
                <a:gd name="T8" fmla="*/ 0 w 551"/>
                <a:gd name="T9" fmla="*/ 0 h 535"/>
                <a:gd name="T10" fmla="*/ 0 w 551"/>
                <a:gd name="T11" fmla="*/ 0 h 535"/>
                <a:gd name="T12" fmla="*/ 0 w 551"/>
                <a:gd name="T13" fmla="*/ 0 h 535"/>
                <a:gd name="T14" fmla="*/ 0 w 551"/>
                <a:gd name="T15" fmla="*/ 0 h 535"/>
                <a:gd name="T16" fmla="*/ 0 w 551"/>
                <a:gd name="T17" fmla="*/ 0 h 535"/>
                <a:gd name="T18" fmla="*/ 0 w 551"/>
                <a:gd name="T19" fmla="*/ 0 h 535"/>
                <a:gd name="T20" fmla="*/ 0 w 551"/>
                <a:gd name="T21" fmla="*/ 0 h 535"/>
                <a:gd name="T22" fmla="*/ 0 w 551"/>
                <a:gd name="T23" fmla="*/ 0 h 535"/>
                <a:gd name="T24" fmla="*/ 0 w 551"/>
                <a:gd name="T25" fmla="*/ 0 h 535"/>
                <a:gd name="T26" fmla="*/ 0 w 551"/>
                <a:gd name="T27" fmla="*/ 0 h 535"/>
                <a:gd name="T28" fmla="*/ 0 w 551"/>
                <a:gd name="T29" fmla="*/ 0 h 535"/>
                <a:gd name="T30" fmla="*/ 0 w 551"/>
                <a:gd name="T31" fmla="*/ 0 h 535"/>
                <a:gd name="T32" fmla="*/ 0 w 551"/>
                <a:gd name="T33" fmla="*/ 0 h 535"/>
                <a:gd name="T34" fmla="*/ 0 w 551"/>
                <a:gd name="T35" fmla="*/ 0 h 535"/>
                <a:gd name="T36" fmla="*/ 0 w 551"/>
                <a:gd name="T37" fmla="*/ 0 h 535"/>
                <a:gd name="T38" fmla="*/ 0 w 551"/>
                <a:gd name="T39" fmla="*/ 0 h 535"/>
                <a:gd name="T40" fmla="*/ 0 w 551"/>
                <a:gd name="T41" fmla="*/ 0 h 535"/>
                <a:gd name="T42" fmla="*/ 0 w 551"/>
                <a:gd name="T43" fmla="*/ 0 h 535"/>
                <a:gd name="T44" fmla="*/ 0 w 551"/>
                <a:gd name="T45" fmla="*/ 0 h 535"/>
                <a:gd name="T46" fmla="*/ 0 w 551"/>
                <a:gd name="T47" fmla="*/ 0 h 535"/>
                <a:gd name="T48" fmla="*/ 0 w 551"/>
                <a:gd name="T49" fmla="*/ 0 h 535"/>
                <a:gd name="T50" fmla="*/ 0 w 551"/>
                <a:gd name="T51" fmla="*/ 0 h 535"/>
                <a:gd name="T52" fmla="*/ 0 w 551"/>
                <a:gd name="T53" fmla="*/ 0 h 535"/>
                <a:gd name="T54" fmla="*/ 0 w 551"/>
                <a:gd name="T55" fmla="*/ 0 h 535"/>
                <a:gd name="T56" fmla="*/ 0 w 551"/>
                <a:gd name="T57" fmla="*/ 0 h 535"/>
                <a:gd name="T58" fmla="*/ 0 w 551"/>
                <a:gd name="T59" fmla="*/ 0 h 535"/>
                <a:gd name="T60" fmla="*/ 0 w 551"/>
                <a:gd name="T61" fmla="*/ 0 h 535"/>
                <a:gd name="T62" fmla="*/ 0 w 551"/>
                <a:gd name="T63" fmla="*/ 0 h 535"/>
                <a:gd name="T64" fmla="*/ 0 w 551"/>
                <a:gd name="T65" fmla="*/ 0 h 535"/>
                <a:gd name="T66" fmla="*/ 0 w 551"/>
                <a:gd name="T67" fmla="*/ 0 h 535"/>
                <a:gd name="T68" fmla="*/ 0 w 551"/>
                <a:gd name="T69" fmla="*/ 0 h 535"/>
                <a:gd name="T70" fmla="*/ 0 w 551"/>
                <a:gd name="T71" fmla="*/ 0 h 535"/>
                <a:gd name="T72" fmla="*/ 0 w 551"/>
                <a:gd name="T73" fmla="*/ 0 h 535"/>
                <a:gd name="T74" fmla="*/ 0 w 551"/>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1"/>
                <a:gd name="T115" fmla="*/ 0 h 535"/>
                <a:gd name="T116" fmla="*/ 551 w 551"/>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04" name="Freeform 77"/>
            <p:cNvSpPr>
              <a:spLocks/>
            </p:cNvSpPr>
            <p:nvPr/>
          </p:nvSpPr>
          <p:spPr bwMode="auto">
            <a:xfrm>
              <a:off x="2562" y="3965"/>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281" name="Line 78"/>
          <p:cNvSpPr>
            <a:spLocks noChangeShapeType="1"/>
          </p:cNvSpPr>
          <p:nvPr/>
        </p:nvSpPr>
        <p:spPr bwMode="auto">
          <a:xfrm>
            <a:off x="468313" y="2132013"/>
            <a:ext cx="7735887" cy="0"/>
          </a:xfrm>
          <a:prstGeom prst="line">
            <a:avLst/>
          </a:prstGeom>
          <a:noFill/>
          <a:ln w="28575">
            <a:solidFill>
              <a:schemeClr val="hlink"/>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82" name="Rectangle 79"/>
          <p:cNvSpPr>
            <a:spLocks noChangeArrowheads="1"/>
          </p:cNvSpPr>
          <p:nvPr/>
        </p:nvSpPr>
        <p:spPr bwMode="auto">
          <a:xfrm>
            <a:off x="3563938" y="1700213"/>
            <a:ext cx="15779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chemeClr val="hlink"/>
                </a:solidFill>
                <a:latin typeface="Arial" charset="0"/>
                <a:ea typeface="黑体" pitchFamily="2" charset="-122"/>
              </a:rPr>
              <a:t>数据通信系统</a:t>
            </a:r>
          </a:p>
        </p:txBody>
      </p:sp>
      <p:grpSp>
        <p:nvGrpSpPr>
          <p:cNvPr id="15" name="Group 80"/>
          <p:cNvGrpSpPr>
            <a:grpSpLocks/>
          </p:cNvGrpSpPr>
          <p:nvPr/>
        </p:nvGrpSpPr>
        <p:grpSpPr bwMode="auto">
          <a:xfrm>
            <a:off x="433388" y="3246438"/>
            <a:ext cx="2838450" cy="1660525"/>
            <a:chOff x="273" y="2091"/>
            <a:chExt cx="1788" cy="1046"/>
          </a:xfrm>
        </p:grpSpPr>
        <p:sp>
          <p:nvSpPr>
            <p:cNvPr id="53297" name="Line 81"/>
            <p:cNvSpPr>
              <a:spLocks noChangeShapeType="1"/>
            </p:cNvSpPr>
            <p:nvPr/>
          </p:nvSpPr>
          <p:spPr bwMode="auto">
            <a:xfrm>
              <a:off x="2061" y="2091"/>
              <a:ext cx="0" cy="1046"/>
            </a:xfrm>
            <a:prstGeom prst="line">
              <a:avLst/>
            </a:prstGeom>
            <a:noFill/>
            <a:ln w="19050">
              <a:solidFill>
                <a:srgbClr val="333399"/>
              </a:solidFill>
              <a:prstDash val="dash"/>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grpSp>
          <p:nvGrpSpPr>
            <p:cNvPr id="53298" name="Group 82"/>
            <p:cNvGrpSpPr>
              <a:grpSpLocks/>
            </p:cNvGrpSpPr>
            <p:nvPr/>
          </p:nvGrpSpPr>
          <p:grpSpPr bwMode="auto">
            <a:xfrm>
              <a:off x="273" y="2523"/>
              <a:ext cx="1788" cy="237"/>
              <a:chOff x="273" y="2523"/>
              <a:chExt cx="1788" cy="237"/>
            </a:xfrm>
          </p:grpSpPr>
          <p:sp>
            <p:nvSpPr>
              <p:cNvPr id="53299" name="Line 83"/>
              <p:cNvSpPr>
                <a:spLocks noChangeShapeType="1"/>
              </p:cNvSpPr>
              <p:nvPr/>
            </p:nvSpPr>
            <p:spPr bwMode="auto">
              <a:xfrm>
                <a:off x="273" y="2660"/>
                <a:ext cx="1788"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3300" name="Rectangle 84"/>
              <p:cNvSpPr>
                <a:spLocks noChangeArrowheads="1"/>
              </p:cNvSpPr>
              <p:nvPr/>
            </p:nvSpPr>
            <p:spPr bwMode="auto">
              <a:xfrm>
                <a:off x="854" y="2523"/>
                <a:ext cx="620" cy="237"/>
              </a:xfrm>
              <a:prstGeom prst="rect">
                <a:avLst/>
              </a:prstGeom>
              <a:solidFill>
                <a:srgbClr val="FFFF66"/>
              </a:solidFill>
              <a:ln w="12700">
                <a:solidFill>
                  <a:srgbClr val="333399"/>
                </a:solidFill>
                <a:miter lim="800000"/>
                <a:headEnd/>
                <a:tailEnd/>
              </a:ln>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源系统</a:t>
                </a:r>
              </a:p>
            </p:txBody>
          </p:sp>
        </p:grpSp>
      </p:grpSp>
      <p:grpSp>
        <p:nvGrpSpPr>
          <p:cNvPr id="17" name="Group 85"/>
          <p:cNvGrpSpPr>
            <a:grpSpLocks/>
          </p:cNvGrpSpPr>
          <p:nvPr/>
        </p:nvGrpSpPr>
        <p:grpSpPr bwMode="auto">
          <a:xfrm>
            <a:off x="5541963" y="3948113"/>
            <a:ext cx="2840037" cy="376237"/>
            <a:chOff x="3491" y="2533"/>
            <a:chExt cx="1789" cy="237"/>
          </a:xfrm>
        </p:grpSpPr>
        <p:sp>
          <p:nvSpPr>
            <p:cNvPr id="53295" name="Line 86"/>
            <p:cNvSpPr>
              <a:spLocks noChangeShapeType="1"/>
            </p:cNvSpPr>
            <p:nvPr/>
          </p:nvSpPr>
          <p:spPr bwMode="auto">
            <a:xfrm>
              <a:off x="3491" y="2660"/>
              <a:ext cx="1789"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3296" name="Rectangle 87"/>
            <p:cNvSpPr>
              <a:spLocks noChangeArrowheads="1"/>
            </p:cNvSpPr>
            <p:nvPr/>
          </p:nvSpPr>
          <p:spPr bwMode="auto">
            <a:xfrm>
              <a:off x="4028" y="2533"/>
              <a:ext cx="712" cy="237"/>
            </a:xfrm>
            <a:prstGeom prst="rect">
              <a:avLst/>
            </a:prstGeom>
            <a:solidFill>
              <a:srgbClr val="FFCCFF"/>
            </a:solidFill>
            <a:ln w="12700">
              <a:solidFill>
                <a:srgbClr val="333399"/>
              </a:solidFill>
              <a:miter lim="800000"/>
              <a:headEnd/>
              <a:tailEnd/>
            </a:ln>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目的系统</a:t>
              </a:r>
            </a:p>
          </p:txBody>
        </p:sp>
      </p:grpSp>
      <p:grpSp>
        <p:nvGrpSpPr>
          <p:cNvPr id="18" name="Group 88"/>
          <p:cNvGrpSpPr>
            <a:grpSpLocks/>
          </p:cNvGrpSpPr>
          <p:nvPr/>
        </p:nvGrpSpPr>
        <p:grpSpPr bwMode="auto">
          <a:xfrm>
            <a:off x="3271838" y="3217863"/>
            <a:ext cx="2270125" cy="1725612"/>
            <a:chOff x="2061" y="2073"/>
            <a:chExt cx="1430" cy="1087"/>
          </a:xfrm>
        </p:grpSpPr>
        <p:sp>
          <p:nvSpPr>
            <p:cNvPr id="53292" name="Line 89"/>
            <p:cNvSpPr>
              <a:spLocks noChangeShapeType="1"/>
            </p:cNvSpPr>
            <p:nvPr/>
          </p:nvSpPr>
          <p:spPr bwMode="auto">
            <a:xfrm>
              <a:off x="2061" y="2660"/>
              <a:ext cx="1430"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3293" name="Rectangle 90"/>
            <p:cNvSpPr>
              <a:spLocks noChangeArrowheads="1"/>
            </p:cNvSpPr>
            <p:nvPr/>
          </p:nvSpPr>
          <p:spPr bwMode="auto">
            <a:xfrm>
              <a:off x="2418" y="2533"/>
              <a:ext cx="734" cy="237"/>
            </a:xfrm>
            <a:prstGeom prst="rect">
              <a:avLst/>
            </a:prstGeom>
            <a:solidFill>
              <a:srgbClr val="CCFFFF"/>
            </a:solidFill>
            <a:ln w="12700">
              <a:solidFill>
                <a:srgbClr val="333399"/>
              </a:solidFill>
              <a:miter lim="800000"/>
              <a:headEnd/>
              <a:tailEnd/>
            </a:ln>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传输系统</a:t>
              </a:r>
            </a:p>
          </p:txBody>
        </p:sp>
        <p:sp>
          <p:nvSpPr>
            <p:cNvPr id="53294" name="Line 91"/>
            <p:cNvSpPr>
              <a:spLocks noChangeShapeType="1"/>
            </p:cNvSpPr>
            <p:nvPr/>
          </p:nvSpPr>
          <p:spPr bwMode="auto">
            <a:xfrm flipH="1">
              <a:off x="3486" y="2073"/>
              <a:ext cx="5" cy="1087"/>
            </a:xfrm>
            <a:prstGeom prst="line">
              <a:avLst/>
            </a:prstGeom>
            <a:noFill/>
            <a:ln w="19050">
              <a:solidFill>
                <a:srgbClr val="333399"/>
              </a:solidFill>
              <a:prstDash val="dash"/>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grpSp>
      <p:pic>
        <p:nvPicPr>
          <p:cNvPr id="53286" name="Picture 9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7563" y="2979738"/>
            <a:ext cx="852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87" name="Picture 9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8225" y="2782888"/>
            <a:ext cx="709613"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19" name="Group 94"/>
          <p:cNvGrpSpPr>
            <a:grpSpLocks/>
          </p:cNvGrpSpPr>
          <p:nvPr/>
        </p:nvGrpSpPr>
        <p:grpSpPr bwMode="auto">
          <a:xfrm>
            <a:off x="8204200" y="4943475"/>
            <a:ext cx="615950" cy="1262063"/>
            <a:chOff x="5168" y="3160"/>
            <a:chExt cx="388" cy="795"/>
          </a:xfrm>
        </p:grpSpPr>
        <p:sp>
          <p:nvSpPr>
            <p:cNvPr id="53290" name="Rectangle 95"/>
            <p:cNvSpPr>
              <a:spLocks noChangeArrowheads="1"/>
            </p:cNvSpPr>
            <p:nvPr/>
          </p:nvSpPr>
          <p:spPr bwMode="auto">
            <a:xfrm>
              <a:off x="5199" y="3207"/>
              <a:ext cx="357"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输出信息</a:t>
              </a:r>
            </a:p>
          </p:txBody>
        </p:sp>
        <p:sp>
          <p:nvSpPr>
            <p:cNvPr id="53291" name="Line 96"/>
            <p:cNvSpPr>
              <a:spLocks noChangeShapeType="1"/>
            </p:cNvSpPr>
            <p:nvPr/>
          </p:nvSpPr>
          <p:spPr bwMode="auto">
            <a:xfrm>
              <a:off x="5168" y="3160"/>
              <a:ext cx="335" cy="0"/>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53289" name="Rectangle 97"/>
          <p:cNvSpPr>
            <a:spLocks noChangeArrowheads="1"/>
          </p:cNvSpPr>
          <p:nvPr/>
        </p:nvSpPr>
        <p:spPr bwMode="auto">
          <a:xfrm>
            <a:off x="7356475" y="3454400"/>
            <a:ext cx="815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rgbClr val="333399"/>
                </a:solidFill>
                <a:latin typeface="Arial" charset="0"/>
                <a:ea typeface="黑体" pitchFamily="2" charset="-122"/>
              </a:rPr>
              <a:t>PC </a:t>
            </a:r>
            <a:r>
              <a:rPr kumimoji="1" lang="zh-CN" altLang="en-US">
                <a:solidFill>
                  <a:srgbClr val="333399"/>
                </a:solidFill>
                <a:latin typeface="Arial" charset="0"/>
                <a:ea typeface="黑体" pitchFamily="2" charset="-122"/>
              </a:rPr>
              <a:t>机</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par>
                          <p:cTn id="14" fill="hold" nodeType="afterGroup">
                            <p:stCondLst>
                              <p:cond delay="0"/>
                            </p:stCondLst>
                            <p:childTnLst>
                              <p:par>
                                <p:cTn id="15" presetID="35" presetClass="emph" presetSubtype="0" repeatCount="3000" fill="hold" nodeType="afterEffect">
                                  <p:stCondLst>
                                    <p:cond delay="0"/>
                                  </p:stCondLst>
                                  <p:childTnLst>
                                    <p:anim calcmode="discrete" valueType="str">
                                      <p:cBhvr>
                                        <p:cTn id="16"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nodeType="afterGroup">
                            <p:stCondLst>
                              <p:cond delay="0"/>
                            </p:stCondLst>
                            <p:childTnLst>
                              <p:par>
                                <p:cTn id="22" presetID="35" presetClass="emph" presetSubtype="0" repeatCount="3000" fill="hold" nodeType="after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par>
                          <p:cTn id="28" fill="hold" nodeType="afterGroup">
                            <p:stCondLst>
                              <p:cond delay="0"/>
                            </p:stCondLst>
                            <p:childTnLst>
                              <p:par>
                                <p:cTn id="29" presetID="1" presetClass="entr" presetSubtype="0" fill="hold" nodeType="afterEffect">
                                  <p:stCondLst>
                                    <p:cond delay="50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nodeType="afterGroup">
                            <p:stCondLst>
                              <p:cond delay="500"/>
                            </p:stCondLst>
                            <p:childTnLst>
                              <p:par>
                                <p:cTn id="32" presetID="1" presetClass="entr" presetSubtype="0" fill="hold" nodeType="afterEffect">
                                  <p:stCondLst>
                                    <p:cond delay="1000"/>
                                  </p:stCondLst>
                                  <p:childTnLst>
                                    <p:set>
                                      <p:cBhvr>
                                        <p:cTn id="33" dur="1" fill="hold">
                                          <p:stCondLst>
                                            <p:cond delay="0"/>
                                          </p:stCondLst>
                                        </p:cTn>
                                        <p:tgtEl>
                                          <p:spTgt spid="4"/>
                                        </p:tgtEl>
                                        <p:attrNameLst>
                                          <p:attrName>style.visibility</p:attrName>
                                        </p:attrNameLst>
                                      </p:cBhvr>
                                      <p:to>
                                        <p:strVal val="visible"/>
                                      </p:to>
                                    </p:set>
                                  </p:childTnLst>
                                </p:cTn>
                              </p:par>
                            </p:childTnLst>
                          </p:cTn>
                        </p:par>
                        <p:par>
                          <p:cTn id="34" fill="hold" nodeType="afterGroup">
                            <p:stCondLst>
                              <p:cond delay="1500"/>
                            </p:stCondLst>
                            <p:childTnLst>
                              <p:par>
                                <p:cTn id="35" presetID="1" presetClass="entr" presetSubtype="0" fill="hold" nodeType="afterEffect">
                                  <p:stCondLst>
                                    <p:cond delay="10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nodeType="afterGroup">
                            <p:stCondLst>
                              <p:cond delay="2500"/>
                            </p:stCondLst>
                            <p:childTnLst>
                              <p:par>
                                <p:cTn id="38" presetID="1" presetClass="entr" presetSubtype="0" fill="hold" nodeType="afterEffect">
                                  <p:stCondLst>
                                    <p:cond delay="1000"/>
                                  </p:stCondLst>
                                  <p:childTnLst>
                                    <p:set>
                                      <p:cBhvr>
                                        <p:cTn id="39" dur="1" fill="hold">
                                          <p:stCondLst>
                                            <p:cond delay="0"/>
                                          </p:stCondLst>
                                        </p:cTn>
                                        <p:tgtEl>
                                          <p:spTgt spid="5"/>
                                        </p:tgtEl>
                                        <p:attrNameLst>
                                          <p:attrName>style.visibility</p:attrName>
                                        </p:attrNameLst>
                                      </p:cBhvr>
                                      <p:to>
                                        <p:strVal val="visible"/>
                                      </p:to>
                                    </p:set>
                                  </p:childTnLst>
                                </p:cTn>
                              </p:par>
                            </p:childTnLst>
                          </p:cTn>
                        </p:par>
                        <p:par>
                          <p:cTn id="40" fill="hold" nodeType="afterGroup">
                            <p:stCondLst>
                              <p:cond delay="3500"/>
                            </p:stCondLst>
                            <p:childTnLst>
                              <p:par>
                                <p:cTn id="41" presetID="1" presetClass="entr" presetSubtype="0" fill="hold" nodeType="afterEffect">
                                  <p:stCondLst>
                                    <p:cond delay="1000"/>
                                  </p:stCondLst>
                                  <p:childTnLst>
                                    <p:set>
                                      <p:cBhvr>
                                        <p:cTn id="42" dur="1" fill="hold">
                                          <p:stCondLst>
                                            <p:cond delay="0"/>
                                          </p:stCondLst>
                                        </p:cTn>
                                        <p:tgtEl>
                                          <p:spTgt spid="2"/>
                                        </p:tgtEl>
                                        <p:attrNameLst>
                                          <p:attrName>style.visibility</p:attrName>
                                        </p:attrNameLst>
                                      </p:cBhvr>
                                      <p:to>
                                        <p:strVal val="visible"/>
                                      </p:to>
                                    </p:set>
                                  </p:childTnLst>
                                </p:cTn>
                              </p:par>
                            </p:childTnLst>
                          </p:cTn>
                        </p:par>
                        <p:par>
                          <p:cTn id="43" fill="hold" nodeType="afterGroup">
                            <p:stCondLst>
                              <p:cond delay="4500"/>
                            </p:stCondLst>
                            <p:childTnLst>
                              <p:par>
                                <p:cTn id="44" presetID="1" presetClass="entr" presetSubtype="0" fill="hold" nodeType="afterEffect">
                                  <p:stCondLst>
                                    <p:cond delay="1000"/>
                                  </p:stCondLst>
                                  <p:childTnLst>
                                    <p:set>
                                      <p:cBhvr>
                                        <p:cTn id="45" dur="1" fill="hold">
                                          <p:stCondLst>
                                            <p:cond delay="0"/>
                                          </p:stCondLst>
                                        </p:cTn>
                                        <p:tgtEl>
                                          <p:spTgt spid="6"/>
                                        </p:tgtEl>
                                        <p:attrNameLst>
                                          <p:attrName>style.visibility</p:attrName>
                                        </p:attrNameLst>
                                      </p:cBhvr>
                                      <p:to>
                                        <p:strVal val="visible"/>
                                      </p:to>
                                    </p:set>
                                  </p:childTnLst>
                                </p:cTn>
                              </p:par>
                            </p:childTnLst>
                          </p:cTn>
                        </p:par>
                        <p:par>
                          <p:cTn id="46" fill="hold" nodeType="afterGroup">
                            <p:stCondLst>
                              <p:cond delay="5500"/>
                            </p:stCondLst>
                            <p:childTnLst>
                              <p:par>
                                <p:cTn id="47" presetID="1" presetClass="entr" presetSubtype="0" fill="hold" nodeType="afterEffect">
                                  <p:stCondLst>
                                    <p:cond delay="1000"/>
                                  </p:stCondLst>
                                  <p:childTnLst>
                                    <p:set>
                                      <p:cBhvr>
                                        <p:cTn id="48" dur="1" fill="hold">
                                          <p:stCondLst>
                                            <p:cond delay="0"/>
                                          </p:stCondLst>
                                        </p:cTn>
                                        <p:tgtEl>
                                          <p:spTgt spid="11"/>
                                        </p:tgtEl>
                                        <p:attrNameLst>
                                          <p:attrName>style.visibility</p:attrName>
                                        </p:attrNameLst>
                                      </p:cBhvr>
                                      <p:to>
                                        <p:strVal val="visible"/>
                                      </p:to>
                                    </p:set>
                                  </p:childTnLst>
                                </p:cTn>
                              </p:par>
                            </p:childTnLst>
                          </p:cTn>
                        </p:par>
                        <p:par>
                          <p:cTn id="49" fill="hold" nodeType="afterGroup">
                            <p:stCondLst>
                              <p:cond delay="6500"/>
                            </p:stCondLst>
                            <p:childTnLst>
                              <p:par>
                                <p:cTn id="50" presetID="1" presetClass="entr" presetSubtype="0" fill="hold" nodeType="afterEffect">
                                  <p:stCondLst>
                                    <p:cond delay="1000"/>
                                  </p:stCondLst>
                                  <p:childTnLst>
                                    <p:set>
                                      <p:cBhvr>
                                        <p:cTn id="51" dur="1" fill="hold">
                                          <p:stCondLst>
                                            <p:cond delay="0"/>
                                          </p:stCondLst>
                                        </p:cTn>
                                        <p:tgtEl>
                                          <p:spTgt spid="7"/>
                                        </p:tgtEl>
                                        <p:attrNameLst>
                                          <p:attrName>style.visibility</p:attrName>
                                        </p:attrNameLst>
                                      </p:cBhvr>
                                      <p:to>
                                        <p:strVal val="visible"/>
                                      </p:to>
                                    </p:set>
                                  </p:childTnLst>
                                </p:cTn>
                              </p:par>
                            </p:childTnLst>
                          </p:cTn>
                        </p:par>
                        <p:par>
                          <p:cTn id="52" fill="hold" nodeType="afterGroup">
                            <p:stCondLst>
                              <p:cond delay="7500"/>
                            </p:stCondLst>
                            <p:childTnLst>
                              <p:par>
                                <p:cTn id="53" presetID="1" presetClass="entr" presetSubtype="0" fill="hold" nodeType="afterEffect">
                                  <p:stCondLst>
                                    <p:cond delay="1000"/>
                                  </p:stCondLst>
                                  <p:childTnLst>
                                    <p:set>
                                      <p:cBhvr>
                                        <p:cTn id="54" dur="1" fill="hold">
                                          <p:stCondLst>
                                            <p:cond delay="0"/>
                                          </p:stCondLst>
                                        </p:cTn>
                                        <p:tgtEl>
                                          <p:spTgt spid="9"/>
                                        </p:tgtEl>
                                        <p:attrNameLst>
                                          <p:attrName>style.visibility</p:attrName>
                                        </p:attrNameLst>
                                      </p:cBhvr>
                                      <p:to>
                                        <p:strVal val="visible"/>
                                      </p:to>
                                    </p:set>
                                  </p:childTnLst>
                                </p:cTn>
                              </p:par>
                            </p:childTnLst>
                          </p:cTn>
                        </p:par>
                        <p:par>
                          <p:cTn id="55" fill="hold" nodeType="afterGroup">
                            <p:stCondLst>
                              <p:cond delay="8500"/>
                            </p:stCondLst>
                            <p:childTnLst>
                              <p:par>
                                <p:cTn id="56" presetID="1" presetClass="entr" presetSubtype="0" fill="hold" nodeType="afterEffect">
                                  <p:stCondLst>
                                    <p:cond delay="1000"/>
                                  </p:stCondLst>
                                  <p:childTnLst>
                                    <p:set>
                                      <p:cBhvr>
                                        <p:cTn id="5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539750" y="836613"/>
            <a:ext cx="7924800" cy="609600"/>
          </a:xfrm>
        </p:spPr>
        <p:txBody>
          <a:bodyPr/>
          <a:lstStyle/>
          <a:p>
            <a:pPr eaLnBrk="1" hangingPunct="1"/>
            <a:r>
              <a:rPr lang="zh-CN" altLang="en-US" sz="3400" smtClean="0"/>
              <a:t>数据通信技术：数字数据编码</a:t>
            </a:r>
          </a:p>
        </p:txBody>
      </p:sp>
      <p:sp>
        <p:nvSpPr>
          <p:cNvPr id="54275" name="Rectangle 3"/>
          <p:cNvSpPr>
            <a:spLocks noGrp="1" noChangeArrowheads="1"/>
          </p:cNvSpPr>
          <p:nvPr>
            <p:ph type="body" idx="1"/>
          </p:nvPr>
        </p:nvSpPr>
        <p:spPr>
          <a:xfrm>
            <a:off x="214313" y="1714500"/>
            <a:ext cx="8786812" cy="4321175"/>
          </a:xfrm>
        </p:spPr>
        <p:txBody>
          <a:bodyPr/>
          <a:lstStyle/>
          <a:p>
            <a:pPr marL="447675" indent="-447675" defTabSz="714375" eaLnBrk="1" hangingPunct="1">
              <a:buFont typeface="Wingdings" pitchFamily="2" charset="2"/>
              <a:buChar char="p"/>
            </a:pPr>
            <a:r>
              <a:rPr lang="zh-CN" altLang="en-US" sz="2800" smtClean="0">
                <a:latin typeface="Arial" charset="0"/>
                <a:cs typeface="Arial" charset="0"/>
              </a:rPr>
              <a:t>基带：基本频带，指传输变换前所占用的频带，是原始信号所固有的频带</a:t>
            </a:r>
          </a:p>
          <a:p>
            <a:pPr marL="447675" indent="-447675" defTabSz="714375" eaLnBrk="1" hangingPunct="1">
              <a:buFont typeface="Wingdings" pitchFamily="2" charset="2"/>
              <a:buChar char="p"/>
            </a:pPr>
            <a:r>
              <a:rPr lang="zh-CN" altLang="en-US" sz="2800" smtClean="0">
                <a:latin typeface="Arial" charset="0"/>
                <a:cs typeface="Arial" charset="0"/>
              </a:rPr>
              <a:t>基带传输</a:t>
            </a:r>
            <a:r>
              <a:rPr lang="en-US" altLang="zh-CN" sz="2800" smtClean="0">
                <a:latin typeface="Arial" charset="0"/>
                <a:cs typeface="Arial" charset="0"/>
              </a:rPr>
              <a:t>:</a:t>
            </a:r>
            <a:r>
              <a:rPr lang="zh-CN" altLang="en-US" sz="2800" smtClean="0">
                <a:latin typeface="Arial" charset="0"/>
                <a:cs typeface="Arial" charset="0"/>
              </a:rPr>
              <a:t>在传输时直接使用基带数字信号</a:t>
            </a:r>
            <a:r>
              <a:rPr lang="en-US" altLang="zh-CN" sz="2800" smtClean="0">
                <a:latin typeface="Arial" charset="0"/>
                <a:cs typeface="Arial" charset="0"/>
              </a:rPr>
              <a:t>(</a:t>
            </a:r>
            <a:r>
              <a:rPr lang="zh-CN" altLang="en-US" sz="2800" smtClean="0">
                <a:latin typeface="Arial" charset="0"/>
                <a:cs typeface="Arial" charset="0"/>
              </a:rPr>
              <a:t>不转换为模拟信号，即不调制</a:t>
            </a:r>
            <a:r>
              <a:rPr lang="en-US" altLang="zh-CN" sz="2800" smtClean="0">
                <a:latin typeface="Arial" charset="0"/>
                <a:cs typeface="Arial" charset="0"/>
              </a:rPr>
              <a:t>)</a:t>
            </a:r>
            <a:endParaRPr lang="zh-CN" altLang="en-US" sz="2800" smtClean="0">
              <a:latin typeface="Arial" charset="0"/>
              <a:cs typeface="Arial" charset="0"/>
            </a:endParaRPr>
          </a:p>
          <a:p>
            <a:pPr lvl="1" defTabSz="714375" eaLnBrk="1" hangingPunct="1">
              <a:buClr>
                <a:schemeClr val="folHlink"/>
              </a:buClr>
              <a:buSzPct val="95000"/>
            </a:pPr>
            <a:r>
              <a:rPr lang="zh-CN" altLang="en-US" sz="2800" smtClean="0">
                <a:latin typeface="Arial" charset="0"/>
                <a:cs typeface="Arial" charset="0"/>
              </a:rPr>
              <a:t>基带传输是一种最简单最基本的传输方式，一般用低电平表示“0”，高电平表示“1”</a:t>
            </a:r>
          </a:p>
          <a:p>
            <a:pPr lvl="1" defTabSz="714375" eaLnBrk="1" hangingPunct="1">
              <a:buClr>
                <a:schemeClr val="folHlink"/>
              </a:buClr>
              <a:buSzPct val="95000"/>
            </a:pPr>
            <a:r>
              <a:rPr lang="zh-CN" altLang="en-US" sz="2800" smtClean="0">
                <a:latin typeface="Arial" charset="0"/>
                <a:cs typeface="Arial" charset="0"/>
              </a:rPr>
              <a:t>适用范围：低速和高速的各种情况。</a:t>
            </a:r>
          </a:p>
          <a:p>
            <a:pPr lvl="1" defTabSz="714375" eaLnBrk="1" hangingPunct="1">
              <a:buClr>
                <a:schemeClr val="folHlink"/>
              </a:buClr>
              <a:buSzPct val="95000"/>
            </a:pPr>
            <a:r>
              <a:rPr lang="zh-CN" altLang="en-US" sz="2800" smtClean="0">
                <a:latin typeface="Arial" charset="0"/>
                <a:cs typeface="Arial" charset="0"/>
              </a:rPr>
              <a:t>限制：因基带信号所带的频率成分很宽，所以对传输线有一定的要求</a:t>
            </a:r>
          </a:p>
        </p:txBody>
      </p:sp>
    </p:spTree>
  </p:cSld>
  <p:clrMapOvr>
    <a:masterClrMapping/>
  </p:clrMapOvr>
  <p:transition spd="med">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539750" y="333375"/>
            <a:ext cx="8116888" cy="1462088"/>
          </a:xfrm>
          <a:noFill/>
        </p:spPr>
        <p:txBody>
          <a:bodyPr lIns="92075" tIns="46038" rIns="92075" bIns="46038" anchor="ctr"/>
          <a:lstStyle/>
          <a:p>
            <a:pPr eaLnBrk="1" hangingPunct="1"/>
            <a:r>
              <a:rPr kumimoji="1" lang="zh-CN" altLang="en-US" sz="3200" smtClean="0">
                <a:latin typeface="黑体" pitchFamily="2" charset="-122"/>
                <a:ea typeface="黑体" pitchFamily="2" charset="-122"/>
              </a:rPr>
              <a:t>将数字数据转换到模拟信号：调制</a:t>
            </a:r>
          </a:p>
        </p:txBody>
      </p:sp>
      <p:sp>
        <p:nvSpPr>
          <p:cNvPr id="55299" name="Rectangle 3"/>
          <p:cNvSpPr>
            <a:spLocks noChangeArrowheads="1"/>
          </p:cNvSpPr>
          <p:nvPr/>
        </p:nvSpPr>
        <p:spPr bwMode="auto">
          <a:xfrm>
            <a:off x="1724025" y="2297113"/>
            <a:ext cx="3508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333399"/>
                </a:solidFill>
                <a:latin typeface="Arial" charset="0"/>
              </a:rPr>
              <a:t>0</a:t>
            </a:r>
          </a:p>
        </p:txBody>
      </p:sp>
      <p:sp>
        <p:nvSpPr>
          <p:cNvPr id="55300" name="Rectangle 4"/>
          <p:cNvSpPr>
            <a:spLocks noChangeArrowheads="1"/>
          </p:cNvSpPr>
          <p:nvPr/>
        </p:nvSpPr>
        <p:spPr bwMode="auto">
          <a:xfrm>
            <a:off x="2471738" y="2297113"/>
            <a:ext cx="35083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333399"/>
                </a:solidFill>
                <a:latin typeface="Arial" charset="0"/>
              </a:rPr>
              <a:t>1</a:t>
            </a:r>
          </a:p>
        </p:txBody>
      </p:sp>
      <p:sp>
        <p:nvSpPr>
          <p:cNvPr id="55301" name="Rectangle 5"/>
          <p:cNvSpPr>
            <a:spLocks noChangeArrowheads="1"/>
          </p:cNvSpPr>
          <p:nvPr/>
        </p:nvSpPr>
        <p:spPr bwMode="auto">
          <a:xfrm>
            <a:off x="3219450" y="2297113"/>
            <a:ext cx="3508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333399"/>
                </a:solidFill>
                <a:latin typeface="Arial" charset="0"/>
              </a:rPr>
              <a:t>0</a:t>
            </a:r>
          </a:p>
        </p:txBody>
      </p:sp>
      <p:sp>
        <p:nvSpPr>
          <p:cNvPr id="55302" name="Rectangle 6"/>
          <p:cNvSpPr>
            <a:spLocks noChangeArrowheads="1"/>
          </p:cNvSpPr>
          <p:nvPr/>
        </p:nvSpPr>
        <p:spPr bwMode="auto">
          <a:xfrm>
            <a:off x="4014788" y="2297113"/>
            <a:ext cx="35083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333399"/>
                </a:solidFill>
                <a:latin typeface="Arial" charset="0"/>
              </a:rPr>
              <a:t>0</a:t>
            </a:r>
          </a:p>
        </p:txBody>
      </p:sp>
      <p:sp>
        <p:nvSpPr>
          <p:cNvPr id="55303" name="Rectangle 7"/>
          <p:cNvSpPr>
            <a:spLocks noChangeArrowheads="1"/>
          </p:cNvSpPr>
          <p:nvPr/>
        </p:nvSpPr>
        <p:spPr bwMode="auto">
          <a:xfrm>
            <a:off x="4762500" y="2297113"/>
            <a:ext cx="3508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333399"/>
                </a:solidFill>
                <a:latin typeface="Arial" charset="0"/>
              </a:rPr>
              <a:t>1</a:t>
            </a:r>
          </a:p>
        </p:txBody>
      </p:sp>
      <p:sp>
        <p:nvSpPr>
          <p:cNvPr id="55304" name="Rectangle 8"/>
          <p:cNvSpPr>
            <a:spLocks noChangeArrowheads="1"/>
          </p:cNvSpPr>
          <p:nvPr/>
        </p:nvSpPr>
        <p:spPr bwMode="auto">
          <a:xfrm>
            <a:off x="5510213" y="2297113"/>
            <a:ext cx="35083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333399"/>
                </a:solidFill>
                <a:latin typeface="Arial" charset="0"/>
              </a:rPr>
              <a:t>1</a:t>
            </a:r>
          </a:p>
        </p:txBody>
      </p:sp>
      <p:sp>
        <p:nvSpPr>
          <p:cNvPr id="55305" name="Rectangle 9"/>
          <p:cNvSpPr>
            <a:spLocks noChangeArrowheads="1"/>
          </p:cNvSpPr>
          <p:nvPr/>
        </p:nvSpPr>
        <p:spPr bwMode="auto">
          <a:xfrm>
            <a:off x="6257925" y="2297113"/>
            <a:ext cx="3508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333399"/>
                </a:solidFill>
                <a:latin typeface="Arial" charset="0"/>
              </a:rPr>
              <a:t>1</a:t>
            </a:r>
          </a:p>
        </p:txBody>
      </p:sp>
      <p:sp>
        <p:nvSpPr>
          <p:cNvPr id="55306" name="Rectangle 10"/>
          <p:cNvSpPr>
            <a:spLocks noChangeArrowheads="1"/>
          </p:cNvSpPr>
          <p:nvPr/>
        </p:nvSpPr>
        <p:spPr bwMode="auto">
          <a:xfrm>
            <a:off x="7053263" y="2297113"/>
            <a:ext cx="35083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333399"/>
                </a:solidFill>
                <a:latin typeface="Arial" charset="0"/>
              </a:rPr>
              <a:t>0</a:t>
            </a:r>
          </a:p>
        </p:txBody>
      </p:sp>
      <p:sp>
        <p:nvSpPr>
          <p:cNvPr id="55307" name="Rectangle 11"/>
          <p:cNvSpPr>
            <a:spLocks noChangeArrowheads="1"/>
          </p:cNvSpPr>
          <p:nvPr/>
        </p:nvSpPr>
        <p:spPr bwMode="auto">
          <a:xfrm>
            <a:off x="7824788" y="2297113"/>
            <a:ext cx="35083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333399"/>
                </a:solidFill>
                <a:latin typeface="Arial" charset="0"/>
              </a:rPr>
              <a:t>0</a:t>
            </a:r>
          </a:p>
        </p:txBody>
      </p:sp>
      <p:sp>
        <p:nvSpPr>
          <p:cNvPr id="55308" name="Freeform 12"/>
          <p:cNvSpPr>
            <a:spLocks/>
          </p:cNvSpPr>
          <p:nvPr/>
        </p:nvSpPr>
        <p:spPr bwMode="auto">
          <a:xfrm>
            <a:off x="1528763" y="2189163"/>
            <a:ext cx="6859587" cy="577850"/>
          </a:xfrm>
          <a:custGeom>
            <a:avLst/>
            <a:gdLst>
              <a:gd name="T0" fmla="*/ 0 w 4321"/>
              <a:gd name="T1" fmla="*/ 2147483647 h 487"/>
              <a:gd name="T2" fmla="*/ 2147483647 w 4321"/>
              <a:gd name="T3" fmla="*/ 2147483647 h 487"/>
              <a:gd name="T4" fmla="*/ 2147483647 w 4321"/>
              <a:gd name="T5" fmla="*/ 0 h 487"/>
              <a:gd name="T6" fmla="*/ 2147483647 w 4321"/>
              <a:gd name="T7" fmla="*/ 0 h 487"/>
              <a:gd name="T8" fmla="*/ 2147483647 w 4321"/>
              <a:gd name="T9" fmla="*/ 2147483647 h 487"/>
              <a:gd name="T10" fmla="*/ 2147483647 w 4321"/>
              <a:gd name="T11" fmla="*/ 2147483647 h 487"/>
              <a:gd name="T12" fmla="*/ 2147483647 w 4321"/>
              <a:gd name="T13" fmla="*/ 0 h 487"/>
              <a:gd name="T14" fmla="*/ 2147483647 w 4321"/>
              <a:gd name="T15" fmla="*/ 0 h 487"/>
              <a:gd name="T16" fmla="*/ 2147483647 w 4321"/>
              <a:gd name="T17" fmla="*/ 2147483647 h 487"/>
              <a:gd name="T18" fmla="*/ 2147483647 w 4321"/>
              <a:gd name="T19" fmla="*/ 2147483647 h 4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21"/>
              <a:gd name="T31" fmla="*/ 0 h 487"/>
              <a:gd name="T32" fmla="*/ 4321 w 4321"/>
              <a:gd name="T33" fmla="*/ 487 h 4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21" h="487">
                <a:moveTo>
                  <a:pt x="0" y="486"/>
                </a:moveTo>
                <a:lnTo>
                  <a:pt x="477" y="486"/>
                </a:lnTo>
                <a:lnTo>
                  <a:pt x="477" y="0"/>
                </a:lnTo>
                <a:lnTo>
                  <a:pt x="963" y="0"/>
                </a:lnTo>
                <a:lnTo>
                  <a:pt x="963" y="486"/>
                </a:lnTo>
                <a:lnTo>
                  <a:pt x="1926" y="486"/>
                </a:lnTo>
                <a:lnTo>
                  <a:pt x="1926" y="0"/>
                </a:lnTo>
                <a:lnTo>
                  <a:pt x="3357" y="0"/>
                </a:lnTo>
                <a:lnTo>
                  <a:pt x="3357" y="486"/>
                </a:lnTo>
                <a:lnTo>
                  <a:pt x="4320" y="486"/>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09" name="Freeform 13"/>
          <p:cNvSpPr>
            <a:spLocks/>
          </p:cNvSpPr>
          <p:nvPr/>
        </p:nvSpPr>
        <p:spPr bwMode="auto">
          <a:xfrm>
            <a:off x="8386763" y="2765425"/>
            <a:ext cx="1587" cy="1588"/>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10" name="Freeform 14"/>
          <p:cNvSpPr>
            <a:spLocks/>
          </p:cNvSpPr>
          <p:nvPr/>
        </p:nvSpPr>
        <p:spPr bwMode="auto">
          <a:xfrm>
            <a:off x="1541463" y="3511550"/>
            <a:ext cx="754062" cy="1588"/>
          </a:xfrm>
          <a:custGeom>
            <a:avLst/>
            <a:gdLst>
              <a:gd name="T0" fmla="*/ 0 w 475"/>
              <a:gd name="T1" fmla="*/ 0 h 1"/>
              <a:gd name="T2" fmla="*/ 2147483647 w 475"/>
              <a:gd name="T3" fmla="*/ 2147483647 h 1"/>
              <a:gd name="T4" fmla="*/ 0 60000 65536"/>
              <a:gd name="T5" fmla="*/ 0 60000 65536"/>
              <a:gd name="T6" fmla="*/ 0 w 475"/>
              <a:gd name="T7" fmla="*/ 0 h 1"/>
              <a:gd name="T8" fmla="*/ 475 w 475"/>
              <a:gd name="T9" fmla="*/ 1 h 1"/>
            </a:gdLst>
            <a:ahLst/>
            <a:cxnLst>
              <a:cxn ang="T4">
                <a:pos x="T0" y="T1"/>
              </a:cxn>
              <a:cxn ang="T5">
                <a:pos x="T2" y="T3"/>
              </a:cxn>
            </a:cxnLst>
            <a:rect l="T6" t="T7" r="T8" b="T9"/>
            <a:pathLst>
              <a:path w="475" h="1">
                <a:moveTo>
                  <a:pt x="0" y="0"/>
                </a:moveTo>
                <a:lnTo>
                  <a:pt x="475" y="1"/>
                </a:lnTo>
              </a:path>
            </a:pathLst>
          </a:cu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5311" name="Freeform 15"/>
          <p:cNvSpPr>
            <a:spLocks/>
          </p:cNvSpPr>
          <p:nvPr/>
        </p:nvSpPr>
        <p:spPr bwMode="auto">
          <a:xfrm>
            <a:off x="3052763" y="3508375"/>
            <a:ext cx="1538287" cy="4763"/>
          </a:xfrm>
          <a:custGeom>
            <a:avLst/>
            <a:gdLst>
              <a:gd name="T0" fmla="*/ 0 w 969"/>
              <a:gd name="T1" fmla="*/ 2147483647 h 3"/>
              <a:gd name="T2" fmla="*/ 2147483647 w 969"/>
              <a:gd name="T3" fmla="*/ 0 h 3"/>
              <a:gd name="T4" fmla="*/ 0 60000 65536"/>
              <a:gd name="T5" fmla="*/ 0 60000 65536"/>
              <a:gd name="T6" fmla="*/ 0 w 969"/>
              <a:gd name="T7" fmla="*/ 0 h 3"/>
              <a:gd name="T8" fmla="*/ 969 w 969"/>
              <a:gd name="T9" fmla="*/ 3 h 3"/>
            </a:gdLst>
            <a:ahLst/>
            <a:cxnLst>
              <a:cxn ang="T4">
                <a:pos x="T0" y="T1"/>
              </a:cxn>
              <a:cxn ang="T5">
                <a:pos x="T2" y="T3"/>
              </a:cxn>
            </a:cxnLst>
            <a:rect l="T6" t="T7" r="T8" b="T9"/>
            <a:pathLst>
              <a:path w="969" h="3">
                <a:moveTo>
                  <a:pt x="0" y="3"/>
                </a:moveTo>
                <a:lnTo>
                  <a:pt x="969" y="0"/>
                </a:lnTo>
              </a:path>
            </a:pathLst>
          </a:cu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5312" name="Line 16"/>
          <p:cNvSpPr>
            <a:spLocks noChangeShapeType="1"/>
          </p:cNvSpPr>
          <p:nvPr/>
        </p:nvSpPr>
        <p:spPr bwMode="auto">
          <a:xfrm>
            <a:off x="6870700" y="3511550"/>
            <a:ext cx="1503363"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13" name="Freeform 17"/>
          <p:cNvSpPr>
            <a:spLocks/>
          </p:cNvSpPr>
          <p:nvPr/>
        </p:nvSpPr>
        <p:spPr bwMode="auto">
          <a:xfrm>
            <a:off x="6108700" y="3073400"/>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14" name="Freeform 18"/>
          <p:cNvSpPr>
            <a:spLocks/>
          </p:cNvSpPr>
          <p:nvPr/>
        </p:nvSpPr>
        <p:spPr bwMode="auto">
          <a:xfrm>
            <a:off x="6161088" y="3078163"/>
            <a:ext cx="139700" cy="841375"/>
          </a:xfrm>
          <a:custGeom>
            <a:avLst/>
            <a:gdLst>
              <a:gd name="T0" fmla="*/ 0 w 88"/>
              <a:gd name="T1" fmla="*/ 0 h 530"/>
              <a:gd name="T2" fmla="*/ 2147483647 w 88"/>
              <a:gd name="T3" fmla="*/ 2147483647 h 530"/>
              <a:gd name="T4" fmla="*/ 2147483647 w 88"/>
              <a:gd name="T5" fmla="*/ 2147483647 h 530"/>
              <a:gd name="T6" fmla="*/ 2147483647 w 88"/>
              <a:gd name="T7" fmla="*/ 2147483647 h 530"/>
              <a:gd name="T8" fmla="*/ 2147483647 w 88"/>
              <a:gd name="T9" fmla="*/ 2147483647 h 530"/>
              <a:gd name="T10" fmla="*/ 2147483647 w 88"/>
              <a:gd name="T11" fmla="*/ 2147483647 h 530"/>
              <a:gd name="T12" fmla="*/ 2147483647 w 88"/>
              <a:gd name="T13" fmla="*/ 2147483647 h 530"/>
              <a:gd name="T14" fmla="*/ 2147483647 w 88"/>
              <a:gd name="T15" fmla="*/ 2147483647 h 530"/>
              <a:gd name="T16" fmla="*/ 2147483647 w 88"/>
              <a:gd name="T17" fmla="*/ 2147483647 h 530"/>
              <a:gd name="T18" fmla="*/ 2147483647 w 88"/>
              <a:gd name="T19" fmla="*/ 2147483647 h 530"/>
              <a:gd name="T20" fmla="*/ 2147483647 w 88"/>
              <a:gd name="T21" fmla="*/ 2147483647 h 530"/>
              <a:gd name="T22" fmla="*/ 2147483647 w 88"/>
              <a:gd name="T23" fmla="*/ 2147483647 h 530"/>
              <a:gd name="T24" fmla="*/ 2147483647 w 88"/>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8"/>
              <a:gd name="T40" fmla="*/ 0 h 530"/>
              <a:gd name="T41" fmla="*/ 88 w 88"/>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8"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8" y="27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15" name="Freeform 19"/>
          <p:cNvSpPr>
            <a:spLocks/>
          </p:cNvSpPr>
          <p:nvPr/>
        </p:nvSpPr>
        <p:spPr bwMode="auto">
          <a:xfrm>
            <a:off x="6297613" y="3073400"/>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16" name="Freeform 20"/>
          <p:cNvSpPr>
            <a:spLocks/>
          </p:cNvSpPr>
          <p:nvPr/>
        </p:nvSpPr>
        <p:spPr bwMode="auto">
          <a:xfrm>
            <a:off x="6348413" y="3078163"/>
            <a:ext cx="133350" cy="841375"/>
          </a:xfrm>
          <a:custGeom>
            <a:avLst/>
            <a:gdLst>
              <a:gd name="T0" fmla="*/ 0 w 84"/>
              <a:gd name="T1" fmla="*/ 0 h 530"/>
              <a:gd name="T2" fmla="*/ 2147483647 w 84"/>
              <a:gd name="T3" fmla="*/ 2147483647 h 530"/>
              <a:gd name="T4" fmla="*/ 2147483647 w 84"/>
              <a:gd name="T5" fmla="*/ 2147483647 h 530"/>
              <a:gd name="T6" fmla="*/ 2147483647 w 84"/>
              <a:gd name="T7" fmla="*/ 2147483647 h 530"/>
              <a:gd name="T8" fmla="*/ 2147483647 w 84"/>
              <a:gd name="T9" fmla="*/ 2147483647 h 530"/>
              <a:gd name="T10" fmla="*/ 2147483647 w 84"/>
              <a:gd name="T11" fmla="*/ 2147483647 h 530"/>
              <a:gd name="T12" fmla="*/ 2147483647 w 84"/>
              <a:gd name="T13" fmla="*/ 2147483647 h 530"/>
              <a:gd name="T14" fmla="*/ 2147483647 w 84"/>
              <a:gd name="T15" fmla="*/ 2147483647 h 530"/>
              <a:gd name="T16" fmla="*/ 2147483647 w 84"/>
              <a:gd name="T17" fmla="*/ 2147483647 h 530"/>
              <a:gd name="T18" fmla="*/ 2147483647 w 84"/>
              <a:gd name="T19" fmla="*/ 2147483647 h 530"/>
              <a:gd name="T20" fmla="*/ 2147483647 w 84"/>
              <a:gd name="T21" fmla="*/ 2147483647 h 530"/>
              <a:gd name="T22" fmla="*/ 2147483647 w 84"/>
              <a:gd name="T23" fmla="*/ 2147483647 h 530"/>
              <a:gd name="T24" fmla="*/ 2147483647 w 8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530"/>
              <a:gd name="T41" fmla="*/ 84 w 84"/>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4" y="27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17" name="Group 21"/>
          <p:cNvGrpSpPr>
            <a:grpSpLocks/>
          </p:cNvGrpSpPr>
          <p:nvPr/>
        </p:nvGrpSpPr>
        <p:grpSpPr bwMode="auto">
          <a:xfrm>
            <a:off x="6483350" y="3067050"/>
            <a:ext cx="187325" cy="847725"/>
            <a:chOff x="4075" y="1309"/>
            <a:chExt cx="118" cy="713"/>
          </a:xfrm>
        </p:grpSpPr>
        <p:sp>
          <p:nvSpPr>
            <p:cNvPr id="55463" name="Freeform 22"/>
            <p:cNvSpPr>
              <a:spLocks/>
            </p:cNvSpPr>
            <p:nvPr/>
          </p:nvSpPr>
          <p:spPr bwMode="auto">
            <a:xfrm>
              <a:off x="4075"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64" name="Freeform 23"/>
            <p:cNvSpPr>
              <a:spLocks/>
            </p:cNvSpPr>
            <p:nvPr/>
          </p:nvSpPr>
          <p:spPr bwMode="auto">
            <a:xfrm>
              <a:off x="4109"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318" name="Freeform 24"/>
          <p:cNvSpPr>
            <a:spLocks/>
          </p:cNvSpPr>
          <p:nvPr/>
        </p:nvSpPr>
        <p:spPr bwMode="auto">
          <a:xfrm>
            <a:off x="6670675" y="3067050"/>
            <a:ext cx="55563"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19" name="Freeform 25"/>
          <p:cNvSpPr>
            <a:spLocks/>
          </p:cNvSpPr>
          <p:nvPr/>
        </p:nvSpPr>
        <p:spPr bwMode="auto">
          <a:xfrm>
            <a:off x="6726238" y="3071813"/>
            <a:ext cx="131762" cy="841375"/>
          </a:xfrm>
          <a:custGeom>
            <a:avLst/>
            <a:gdLst>
              <a:gd name="T0" fmla="*/ 0 w 83"/>
              <a:gd name="T1" fmla="*/ 0 h 530"/>
              <a:gd name="T2" fmla="*/ 2147483647 w 83"/>
              <a:gd name="T3" fmla="*/ 2147483647 h 530"/>
              <a:gd name="T4" fmla="*/ 2147483647 w 83"/>
              <a:gd name="T5" fmla="*/ 2147483647 h 530"/>
              <a:gd name="T6" fmla="*/ 2147483647 w 83"/>
              <a:gd name="T7" fmla="*/ 2147483647 h 530"/>
              <a:gd name="T8" fmla="*/ 2147483647 w 83"/>
              <a:gd name="T9" fmla="*/ 2147483647 h 530"/>
              <a:gd name="T10" fmla="*/ 2147483647 w 83"/>
              <a:gd name="T11" fmla="*/ 2147483647 h 530"/>
              <a:gd name="T12" fmla="*/ 2147483647 w 83"/>
              <a:gd name="T13" fmla="*/ 2147483647 h 530"/>
              <a:gd name="T14" fmla="*/ 2147483647 w 83"/>
              <a:gd name="T15" fmla="*/ 2147483647 h 530"/>
              <a:gd name="T16" fmla="*/ 2147483647 w 83"/>
              <a:gd name="T17" fmla="*/ 2147483647 h 530"/>
              <a:gd name="T18" fmla="*/ 2147483647 w 83"/>
              <a:gd name="T19" fmla="*/ 2147483647 h 530"/>
              <a:gd name="T20" fmla="*/ 2147483647 w 83"/>
              <a:gd name="T21" fmla="*/ 2147483647 h 530"/>
              <a:gd name="T22" fmla="*/ 2147483647 w 83"/>
              <a:gd name="T23" fmla="*/ 2147483647 h 530"/>
              <a:gd name="T24" fmla="*/ 2147483647 w 83"/>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3"/>
              <a:gd name="T40" fmla="*/ 0 h 530"/>
              <a:gd name="T41" fmla="*/ 83 w 83"/>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3"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3" y="278"/>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20" name="Freeform 26"/>
          <p:cNvSpPr>
            <a:spLocks/>
          </p:cNvSpPr>
          <p:nvPr/>
        </p:nvSpPr>
        <p:spPr bwMode="auto">
          <a:xfrm>
            <a:off x="5354638" y="3073400"/>
            <a:ext cx="52387"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21" name="Freeform 27"/>
          <p:cNvSpPr>
            <a:spLocks/>
          </p:cNvSpPr>
          <p:nvPr/>
        </p:nvSpPr>
        <p:spPr bwMode="auto">
          <a:xfrm>
            <a:off x="5407025" y="3078163"/>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530"/>
              <a:gd name="T41" fmla="*/ 86 w 86"/>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68"/>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22" name="Freeform 28"/>
          <p:cNvSpPr>
            <a:spLocks/>
          </p:cNvSpPr>
          <p:nvPr/>
        </p:nvSpPr>
        <p:spPr bwMode="auto">
          <a:xfrm>
            <a:off x="5543550" y="3073400"/>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23" name="Freeform 29"/>
          <p:cNvSpPr>
            <a:spLocks/>
          </p:cNvSpPr>
          <p:nvPr/>
        </p:nvSpPr>
        <p:spPr bwMode="auto">
          <a:xfrm>
            <a:off x="5594350" y="3078163"/>
            <a:ext cx="134938" cy="841375"/>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530"/>
              <a:gd name="T41" fmla="*/ 85 w 85"/>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7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24" name="Group 30"/>
          <p:cNvGrpSpPr>
            <a:grpSpLocks/>
          </p:cNvGrpSpPr>
          <p:nvPr/>
        </p:nvGrpSpPr>
        <p:grpSpPr bwMode="auto">
          <a:xfrm>
            <a:off x="5729288" y="3067050"/>
            <a:ext cx="376237" cy="847725"/>
            <a:chOff x="3600" y="1309"/>
            <a:chExt cx="237" cy="713"/>
          </a:xfrm>
        </p:grpSpPr>
        <p:grpSp>
          <p:nvGrpSpPr>
            <p:cNvPr id="55457" name="Group 31"/>
            <p:cNvGrpSpPr>
              <a:grpSpLocks/>
            </p:cNvGrpSpPr>
            <p:nvPr/>
          </p:nvGrpSpPr>
          <p:grpSpPr bwMode="auto">
            <a:xfrm>
              <a:off x="3600" y="1309"/>
              <a:ext cx="118" cy="713"/>
              <a:chOff x="3600" y="1309"/>
              <a:chExt cx="118" cy="713"/>
            </a:xfrm>
          </p:grpSpPr>
          <p:sp>
            <p:nvSpPr>
              <p:cNvPr id="55461" name="Freeform 32"/>
              <p:cNvSpPr>
                <a:spLocks/>
              </p:cNvSpPr>
              <p:nvPr/>
            </p:nvSpPr>
            <p:spPr bwMode="auto">
              <a:xfrm>
                <a:off x="3600"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62" name="Freeform 33"/>
              <p:cNvSpPr>
                <a:spLocks/>
              </p:cNvSpPr>
              <p:nvPr/>
            </p:nvSpPr>
            <p:spPr bwMode="auto">
              <a:xfrm>
                <a:off x="3634"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5458" name="Group 34"/>
            <p:cNvGrpSpPr>
              <a:grpSpLocks/>
            </p:cNvGrpSpPr>
            <p:nvPr/>
          </p:nvGrpSpPr>
          <p:grpSpPr bwMode="auto">
            <a:xfrm>
              <a:off x="3718" y="1309"/>
              <a:ext cx="119" cy="713"/>
              <a:chOff x="3718" y="1309"/>
              <a:chExt cx="119" cy="713"/>
            </a:xfrm>
          </p:grpSpPr>
          <p:sp>
            <p:nvSpPr>
              <p:cNvPr id="55459" name="Freeform 35"/>
              <p:cNvSpPr>
                <a:spLocks/>
              </p:cNvSpPr>
              <p:nvPr/>
            </p:nvSpPr>
            <p:spPr bwMode="auto">
              <a:xfrm>
                <a:off x="3718" y="130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60" name="Freeform 36"/>
              <p:cNvSpPr>
                <a:spLocks/>
              </p:cNvSpPr>
              <p:nvPr/>
            </p:nvSpPr>
            <p:spPr bwMode="auto">
              <a:xfrm>
                <a:off x="3753"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5325" name="Freeform 37"/>
          <p:cNvSpPr>
            <a:spLocks/>
          </p:cNvSpPr>
          <p:nvPr/>
        </p:nvSpPr>
        <p:spPr bwMode="auto">
          <a:xfrm>
            <a:off x="4586288" y="3073400"/>
            <a:ext cx="52387"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26" name="Freeform 38"/>
          <p:cNvSpPr>
            <a:spLocks/>
          </p:cNvSpPr>
          <p:nvPr/>
        </p:nvSpPr>
        <p:spPr bwMode="auto">
          <a:xfrm>
            <a:off x="4638675" y="3078163"/>
            <a:ext cx="138113" cy="841375"/>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530"/>
              <a:gd name="T41" fmla="*/ 87 w 87"/>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65"/>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27" name="Freeform 39"/>
          <p:cNvSpPr>
            <a:spLocks/>
          </p:cNvSpPr>
          <p:nvPr/>
        </p:nvSpPr>
        <p:spPr bwMode="auto">
          <a:xfrm>
            <a:off x="4775200" y="3073400"/>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28" name="Freeform 40"/>
          <p:cNvSpPr>
            <a:spLocks/>
          </p:cNvSpPr>
          <p:nvPr/>
        </p:nvSpPr>
        <p:spPr bwMode="auto">
          <a:xfrm>
            <a:off x="4826000" y="3078163"/>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530"/>
              <a:gd name="T41" fmla="*/ 86 w 86"/>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74"/>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29" name="Group 41"/>
          <p:cNvGrpSpPr>
            <a:grpSpLocks/>
          </p:cNvGrpSpPr>
          <p:nvPr/>
        </p:nvGrpSpPr>
        <p:grpSpPr bwMode="auto">
          <a:xfrm>
            <a:off x="4962525" y="3067050"/>
            <a:ext cx="185738" cy="847725"/>
            <a:chOff x="3117" y="1309"/>
            <a:chExt cx="117" cy="713"/>
          </a:xfrm>
        </p:grpSpPr>
        <p:sp>
          <p:nvSpPr>
            <p:cNvPr id="55455" name="Freeform 42"/>
            <p:cNvSpPr>
              <a:spLocks/>
            </p:cNvSpPr>
            <p:nvPr/>
          </p:nvSpPr>
          <p:spPr bwMode="auto">
            <a:xfrm>
              <a:off x="3117" y="1309"/>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56" name="Freeform 43"/>
            <p:cNvSpPr>
              <a:spLocks/>
            </p:cNvSpPr>
            <p:nvPr/>
          </p:nvSpPr>
          <p:spPr bwMode="auto">
            <a:xfrm>
              <a:off x="3150"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330" name="Freeform 44"/>
          <p:cNvSpPr>
            <a:spLocks/>
          </p:cNvSpPr>
          <p:nvPr/>
        </p:nvSpPr>
        <p:spPr bwMode="auto">
          <a:xfrm>
            <a:off x="5148263" y="3067050"/>
            <a:ext cx="55562"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31" name="Freeform 45"/>
          <p:cNvSpPr>
            <a:spLocks/>
          </p:cNvSpPr>
          <p:nvPr/>
        </p:nvSpPr>
        <p:spPr bwMode="auto">
          <a:xfrm>
            <a:off x="5203825" y="3071813"/>
            <a:ext cx="144463" cy="841375"/>
          </a:xfrm>
          <a:custGeom>
            <a:avLst/>
            <a:gdLst>
              <a:gd name="T0" fmla="*/ 0 w 91"/>
              <a:gd name="T1" fmla="*/ 0 h 530"/>
              <a:gd name="T2" fmla="*/ 2147483647 w 91"/>
              <a:gd name="T3" fmla="*/ 2147483647 h 530"/>
              <a:gd name="T4" fmla="*/ 2147483647 w 91"/>
              <a:gd name="T5" fmla="*/ 2147483647 h 530"/>
              <a:gd name="T6" fmla="*/ 2147483647 w 91"/>
              <a:gd name="T7" fmla="*/ 2147483647 h 530"/>
              <a:gd name="T8" fmla="*/ 2147483647 w 91"/>
              <a:gd name="T9" fmla="*/ 2147483647 h 530"/>
              <a:gd name="T10" fmla="*/ 2147483647 w 91"/>
              <a:gd name="T11" fmla="*/ 2147483647 h 530"/>
              <a:gd name="T12" fmla="*/ 2147483647 w 91"/>
              <a:gd name="T13" fmla="*/ 2147483647 h 530"/>
              <a:gd name="T14" fmla="*/ 2147483647 w 91"/>
              <a:gd name="T15" fmla="*/ 2147483647 h 530"/>
              <a:gd name="T16" fmla="*/ 2147483647 w 91"/>
              <a:gd name="T17" fmla="*/ 2147483647 h 530"/>
              <a:gd name="T18" fmla="*/ 2147483647 w 91"/>
              <a:gd name="T19" fmla="*/ 2147483647 h 530"/>
              <a:gd name="T20" fmla="*/ 2147483647 w 91"/>
              <a:gd name="T21" fmla="*/ 2147483647 h 530"/>
              <a:gd name="T22" fmla="*/ 2147483647 w 91"/>
              <a:gd name="T23" fmla="*/ 2147483647 h 530"/>
              <a:gd name="T24" fmla="*/ 2147483647 w 91"/>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1"/>
              <a:gd name="T40" fmla="*/ 0 h 530"/>
              <a:gd name="T41" fmla="*/ 91 w 91"/>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1"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1" y="28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32" name="Freeform 46"/>
          <p:cNvSpPr>
            <a:spLocks/>
          </p:cNvSpPr>
          <p:nvPr/>
        </p:nvSpPr>
        <p:spPr bwMode="auto">
          <a:xfrm>
            <a:off x="2286000" y="4210050"/>
            <a:ext cx="60325" cy="460375"/>
          </a:xfrm>
          <a:custGeom>
            <a:avLst/>
            <a:gdLst>
              <a:gd name="T0" fmla="*/ 0 w 38"/>
              <a:gd name="T1" fmla="*/ 2147483647 h 290"/>
              <a:gd name="T2" fmla="*/ 2147483647 w 38"/>
              <a:gd name="T3" fmla="*/ 2147483647 h 290"/>
              <a:gd name="T4" fmla="*/ 2147483647 w 38"/>
              <a:gd name="T5" fmla="*/ 2147483647 h 290"/>
              <a:gd name="T6" fmla="*/ 2147483647 w 38"/>
              <a:gd name="T7" fmla="*/ 2147483647 h 290"/>
              <a:gd name="T8" fmla="*/ 2147483647 w 38"/>
              <a:gd name="T9" fmla="*/ 2147483647 h 290"/>
              <a:gd name="T10" fmla="*/ 2147483647 w 38"/>
              <a:gd name="T11" fmla="*/ 2147483647 h 290"/>
              <a:gd name="T12" fmla="*/ 2147483647 w 38"/>
              <a:gd name="T13" fmla="*/ 0 h 290"/>
              <a:gd name="T14" fmla="*/ 0 60000 65536"/>
              <a:gd name="T15" fmla="*/ 0 60000 65536"/>
              <a:gd name="T16" fmla="*/ 0 60000 65536"/>
              <a:gd name="T17" fmla="*/ 0 60000 65536"/>
              <a:gd name="T18" fmla="*/ 0 60000 65536"/>
              <a:gd name="T19" fmla="*/ 0 60000 65536"/>
              <a:gd name="T20" fmla="*/ 0 60000 65536"/>
              <a:gd name="T21" fmla="*/ 0 w 38"/>
              <a:gd name="T22" fmla="*/ 0 h 290"/>
              <a:gd name="T23" fmla="*/ 38 w 38"/>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90">
                <a:moveTo>
                  <a:pt x="0" y="290"/>
                </a:moveTo>
                <a:lnTo>
                  <a:pt x="26" y="40"/>
                </a:lnTo>
                <a:lnTo>
                  <a:pt x="27" y="28"/>
                </a:lnTo>
                <a:lnTo>
                  <a:pt x="28" y="19"/>
                </a:lnTo>
                <a:lnTo>
                  <a:pt x="30" y="11"/>
                </a:lnTo>
                <a:lnTo>
                  <a:pt x="33" y="4"/>
                </a:lnTo>
                <a:lnTo>
                  <a:pt x="38"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33" name="Freeform 47"/>
          <p:cNvSpPr>
            <a:spLocks/>
          </p:cNvSpPr>
          <p:nvPr/>
        </p:nvSpPr>
        <p:spPr bwMode="auto">
          <a:xfrm>
            <a:off x="2347913" y="4214813"/>
            <a:ext cx="138112" cy="842962"/>
          </a:xfrm>
          <a:custGeom>
            <a:avLst/>
            <a:gdLst>
              <a:gd name="T0" fmla="*/ 0 w 87"/>
              <a:gd name="T1" fmla="*/ 0 h 709"/>
              <a:gd name="T2" fmla="*/ 2147483647 w 87"/>
              <a:gd name="T3" fmla="*/ 2147483647 h 709"/>
              <a:gd name="T4" fmla="*/ 2147483647 w 87"/>
              <a:gd name="T5" fmla="*/ 2147483647 h 709"/>
              <a:gd name="T6" fmla="*/ 2147483647 w 87"/>
              <a:gd name="T7" fmla="*/ 2147483647 h 709"/>
              <a:gd name="T8" fmla="*/ 2147483647 w 87"/>
              <a:gd name="T9" fmla="*/ 2147483647 h 709"/>
              <a:gd name="T10" fmla="*/ 2147483647 w 87"/>
              <a:gd name="T11" fmla="*/ 2147483647 h 709"/>
              <a:gd name="T12" fmla="*/ 2147483647 w 87"/>
              <a:gd name="T13" fmla="*/ 2147483647 h 709"/>
              <a:gd name="T14" fmla="*/ 2147483647 w 87"/>
              <a:gd name="T15" fmla="*/ 2147483647 h 709"/>
              <a:gd name="T16" fmla="*/ 2147483647 w 87"/>
              <a:gd name="T17" fmla="*/ 2147483647 h 709"/>
              <a:gd name="T18" fmla="*/ 2147483647 w 87"/>
              <a:gd name="T19" fmla="*/ 2147483647 h 709"/>
              <a:gd name="T20" fmla="*/ 2147483647 w 87"/>
              <a:gd name="T21" fmla="*/ 2147483647 h 709"/>
              <a:gd name="T22" fmla="*/ 2147483647 w 87"/>
              <a:gd name="T23" fmla="*/ 2147483647 h 709"/>
              <a:gd name="T24" fmla="*/ 2147483647 w 87"/>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709"/>
              <a:gd name="T41" fmla="*/ 87 w 87"/>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709">
                <a:moveTo>
                  <a:pt x="0" y="0"/>
                </a:moveTo>
                <a:lnTo>
                  <a:pt x="7" y="4"/>
                </a:lnTo>
                <a:lnTo>
                  <a:pt x="12" y="16"/>
                </a:lnTo>
                <a:lnTo>
                  <a:pt x="14" y="33"/>
                </a:lnTo>
                <a:lnTo>
                  <a:pt x="16" y="59"/>
                </a:lnTo>
                <a:lnTo>
                  <a:pt x="43" y="651"/>
                </a:lnTo>
                <a:lnTo>
                  <a:pt x="46" y="684"/>
                </a:lnTo>
                <a:lnTo>
                  <a:pt x="48" y="694"/>
                </a:lnTo>
                <a:lnTo>
                  <a:pt x="53" y="704"/>
                </a:lnTo>
                <a:lnTo>
                  <a:pt x="58" y="708"/>
                </a:lnTo>
                <a:lnTo>
                  <a:pt x="64" y="700"/>
                </a:lnTo>
                <a:lnTo>
                  <a:pt x="68" y="684"/>
                </a:lnTo>
                <a:lnTo>
                  <a:pt x="86"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34" name="Group 48"/>
          <p:cNvGrpSpPr>
            <a:grpSpLocks/>
          </p:cNvGrpSpPr>
          <p:nvPr/>
        </p:nvGrpSpPr>
        <p:grpSpPr bwMode="auto">
          <a:xfrm>
            <a:off x="2486025" y="4210050"/>
            <a:ext cx="188913" cy="847725"/>
            <a:chOff x="1557" y="2272"/>
            <a:chExt cx="119" cy="713"/>
          </a:xfrm>
        </p:grpSpPr>
        <p:sp>
          <p:nvSpPr>
            <p:cNvPr id="55453" name="Freeform 49"/>
            <p:cNvSpPr>
              <a:spLocks/>
            </p:cNvSpPr>
            <p:nvPr/>
          </p:nvSpPr>
          <p:spPr bwMode="auto">
            <a:xfrm>
              <a:off x="1557" y="2272"/>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54" name="Freeform 50"/>
            <p:cNvSpPr>
              <a:spLocks/>
            </p:cNvSpPr>
            <p:nvPr/>
          </p:nvSpPr>
          <p:spPr bwMode="auto">
            <a:xfrm>
              <a:off x="1590" y="2276"/>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09"/>
                <a:gd name="T41" fmla="*/ 86 w 8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335" name="Freeform 51"/>
          <p:cNvSpPr>
            <a:spLocks/>
          </p:cNvSpPr>
          <p:nvPr/>
        </p:nvSpPr>
        <p:spPr bwMode="auto">
          <a:xfrm>
            <a:off x="2671763" y="4203700"/>
            <a:ext cx="55562" cy="466725"/>
          </a:xfrm>
          <a:custGeom>
            <a:avLst/>
            <a:gdLst>
              <a:gd name="T0" fmla="*/ 0 w 35"/>
              <a:gd name="T1" fmla="*/ 2147483647 h 294"/>
              <a:gd name="T2" fmla="*/ 2147483647 w 35"/>
              <a:gd name="T3" fmla="*/ 2147483647 h 294"/>
              <a:gd name="T4" fmla="*/ 2147483647 w 35"/>
              <a:gd name="T5" fmla="*/ 2147483647 h 294"/>
              <a:gd name="T6" fmla="*/ 2147483647 w 35"/>
              <a:gd name="T7" fmla="*/ 2147483647 h 294"/>
              <a:gd name="T8" fmla="*/ 2147483647 w 35"/>
              <a:gd name="T9" fmla="*/ 2147483647 h 294"/>
              <a:gd name="T10" fmla="*/ 2147483647 w 35"/>
              <a:gd name="T11" fmla="*/ 2147483647 h 294"/>
              <a:gd name="T12" fmla="*/ 2147483647 w 35"/>
              <a:gd name="T13" fmla="*/ 0 h 294"/>
              <a:gd name="T14" fmla="*/ 0 60000 65536"/>
              <a:gd name="T15" fmla="*/ 0 60000 65536"/>
              <a:gd name="T16" fmla="*/ 0 60000 65536"/>
              <a:gd name="T17" fmla="*/ 0 60000 65536"/>
              <a:gd name="T18" fmla="*/ 0 60000 65536"/>
              <a:gd name="T19" fmla="*/ 0 60000 65536"/>
              <a:gd name="T20" fmla="*/ 0 60000 65536"/>
              <a:gd name="T21" fmla="*/ 0 w 35"/>
              <a:gd name="T22" fmla="*/ 0 h 294"/>
              <a:gd name="T23" fmla="*/ 35 w 35"/>
              <a:gd name="T24" fmla="*/ 294 h 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294">
                <a:moveTo>
                  <a:pt x="0" y="294"/>
                </a:moveTo>
                <a:lnTo>
                  <a:pt x="22" y="40"/>
                </a:lnTo>
                <a:lnTo>
                  <a:pt x="24" y="28"/>
                </a:lnTo>
                <a:lnTo>
                  <a:pt x="25" y="19"/>
                </a:lnTo>
                <a:lnTo>
                  <a:pt x="26" y="11"/>
                </a:lnTo>
                <a:lnTo>
                  <a:pt x="30" y="4"/>
                </a:lnTo>
                <a:lnTo>
                  <a:pt x="35"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36" name="Freeform 52"/>
          <p:cNvSpPr>
            <a:spLocks/>
          </p:cNvSpPr>
          <p:nvPr/>
        </p:nvSpPr>
        <p:spPr bwMode="auto">
          <a:xfrm>
            <a:off x="2728913" y="4208463"/>
            <a:ext cx="134937" cy="842962"/>
          </a:xfrm>
          <a:custGeom>
            <a:avLst/>
            <a:gdLst>
              <a:gd name="T0" fmla="*/ 0 w 85"/>
              <a:gd name="T1" fmla="*/ 0 h 709"/>
              <a:gd name="T2" fmla="*/ 2147483647 w 85"/>
              <a:gd name="T3" fmla="*/ 2147483647 h 709"/>
              <a:gd name="T4" fmla="*/ 2147483647 w 85"/>
              <a:gd name="T5" fmla="*/ 2147483647 h 709"/>
              <a:gd name="T6" fmla="*/ 2147483647 w 85"/>
              <a:gd name="T7" fmla="*/ 2147483647 h 709"/>
              <a:gd name="T8" fmla="*/ 2147483647 w 85"/>
              <a:gd name="T9" fmla="*/ 2147483647 h 709"/>
              <a:gd name="T10" fmla="*/ 2147483647 w 85"/>
              <a:gd name="T11" fmla="*/ 2147483647 h 709"/>
              <a:gd name="T12" fmla="*/ 2147483647 w 85"/>
              <a:gd name="T13" fmla="*/ 2147483647 h 709"/>
              <a:gd name="T14" fmla="*/ 2147483647 w 85"/>
              <a:gd name="T15" fmla="*/ 2147483647 h 709"/>
              <a:gd name="T16" fmla="*/ 2147483647 w 85"/>
              <a:gd name="T17" fmla="*/ 2147483647 h 709"/>
              <a:gd name="T18" fmla="*/ 2147483647 w 85"/>
              <a:gd name="T19" fmla="*/ 2147483647 h 709"/>
              <a:gd name="T20" fmla="*/ 2147483647 w 85"/>
              <a:gd name="T21" fmla="*/ 2147483647 h 709"/>
              <a:gd name="T22" fmla="*/ 2147483647 w 85"/>
              <a:gd name="T23" fmla="*/ 2147483647 h 709"/>
              <a:gd name="T24" fmla="*/ 2147483647 w 85"/>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709"/>
              <a:gd name="T41" fmla="*/ 85 w 85"/>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709">
                <a:moveTo>
                  <a:pt x="0" y="0"/>
                </a:moveTo>
                <a:lnTo>
                  <a:pt x="7" y="4"/>
                </a:lnTo>
                <a:lnTo>
                  <a:pt x="12" y="16"/>
                </a:lnTo>
                <a:lnTo>
                  <a:pt x="14" y="33"/>
                </a:lnTo>
                <a:lnTo>
                  <a:pt x="15" y="59"/>
                </a:lnTo>
                <a:lnTo>
                  <a:pt x="42" y="651"/>
                </a:lnTo>
                <a:lnTo>
                  <a:pt x="45" y="684"/>
                </a:lnTo>
                <a:lnTo>
                  <a:pt x="47" y="694"/>
                </a:lnTo>
                <a:lnTo>
                  <a:pt x="52" y="704"/>
                </a:lnTo>
                <a:lnTo>
                  <a:pt x="57" y="708"/>
                </a:lnTo>
                <a:lnTo>
                  <a:pt x="62" y="700"/>
                </a:lnTo>
                <a:lnTo>
                  <a:pt x="66" y="684"/>
                </a:lnTo>
                <a:lnTo>
                  <a:pt x="84"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37" name="Freeform 53"/>
          <p:cNvSpPr>
            <a:spLocks/>
          </p:cNvSpPr>
          <p:nvPr/>
        </p:nvSpPr>
        <p:spPr bwMode="auto">
          <a:xfrm>
            <a:off x="2862263" y="4203700"/>
            <a:ext cx="55562" cy="442913"/>
          </a:xfrm>
          <a:custGeom>
            <a:avLst/>
            <a:gdLst>
              <a:gd name="T0" fmla="*/ 0 w 35"/>
              <a:gd name="T1" fmla="*/ 2147483647 h 279"/>
              <a:gd name="T2" fmla="*/ 2147483647 w 35"/>
              <a:gd name="T3" fmla="*/ 2147483647 h 279"/>
              <a:gd name="T4" fmla="*/ 2147483647 w 35"/>
              <a:gd name="T5" fmla="*/ 2147483647 h 279"/>
              <a:gd name="T6" fmla="*/ 2147483647 w 35"/>
              <a:gd name="T7" fmla="*/ 2147483647 h 279"/>
              <a:gd name="T8" fmla="*/ 2147483647 w 35"/>
              <a:gd name="T9" fmla="*/ 2147483647 h 279"/>
              <a:gd name="T10" fmla="*/ 2147483647 w 35"/>
              <a:gd name="T11" fmla="*/ 2147483647 h 279"/>
              <a:gd name="T12" fmla="*/ 2147483647 w 35"/>
              <a:gd name="T13" fmla="*/ 0 h 279"/>
              <a:gd name="T14" fmla="*/ 0 60000 65536"/>
              <a:gd name="T15" fmla="*/ 0 60000 65536"/>
              <a:gd name="T16" fmla="*/ 0 60000 65536"/>
              <a:gd name="T17" fmla="*/ 0 60000 65536"/>
              <a:gd name="T18" fmla="*/ 0 60000 65536"/>
              <a:gd name="T19" fmla="*/ 0 60000 65536"/>
              <a:gd name="T20" fmla="*/ 0 60000 65536"/>
              <a:gd name="T21" fmla="*/ 0 w 35"/>
              <a:gd name="T22" fmla="*/ 0 h 279"/>
              <a:gd name="T23" fmla="*/ 35 w 35"/>
              <a:gd name="T24" fmla="*/ 279 h 2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279">
                <a:moveTo>
                  <a:pt x="0" y="279"/>
                </a:moveTo>
                <a:lnTo>
                  <a:pt x="22" y="40"/>
                </a:lnTo>
                <a:lnTo>
                  <a:pt x="23" y="28"/>
                </a:lnTo>
                <a:lnTo>
                  <a:pt x="24" y="19"/>
                </a:lnTo>
                <a:lnTo>
                  <a:pt x="26" y="11"/>
                </a:lnTo>
                <a:lnTo>
                  <a:pt x="30" y="4"/>
                </a:lnTo>
                <a:lnTo>
                  <a:pt x="35"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38" name="Freeform 54"/>
          <p:cNvSpPr>
            <a:spLocks/>
          </p:cNvSpPr>
          <p:nvPr/>
        </p:nvSpPr>
        <p:spPr bwMode="auto">
          <a:xfrm>
            <a:off x="2919413" y="4208463"/>
            <a:ext cx="152400" cy="841375"/>
          </a:xfrm>
          <a:custGeom>
            <a:avLst/>
            <a:gdLst>
              <a:gd name="T0" fmla="*/ 0 w 96"/>
              <a:gd name="T1" fmla="*/ 0 h 530"/>
              <a:gd name="T2" fmla="*/ 2147483647 w 96"/>
              <a:gd name="T3" fmla="*/ 2147483647 h 530"/>
              <a:gd name="T4" fmla="*/ 2147483647 w 96"/>
              <a:gd name="T5" fmla="*/ 2147483647 h 530"/>
              <a:gd name="T6" fmla="*/ 2147483647 w 96"/>
              <a:gd name="T7" fmla="*/ 2147483647 h 530"/>
              <a:gd name="T8" fmla="*/ 2147483647 w 96"/>
              <a:gd name="T9" fmla="*/ 2147483647 h 530"/>
              <a:gd name="T10" fmla="*/ 2147483647 w 96"/>
              <a:gd name="T11" fmla="*/ 2147483647 h 530"/>
              <a:gd name="T12" fmla="*/ 2147483647 w 96"/>
              <a:gd name="T13" fmla="*/ 2147483647 h 530"/>
              <a:gd name="T14" fmla="*/ 2147483647 w 96"/>
              <a:gd name="T15" fmla="*/ 2147483647 h 530"/>
              <a:gd name="T16" fmla="*/ 2147483647 w 96"/>
              <a:gd name="T17" fmla="*/ 2147483647 h 530"/>
              <a:gd name="T18" fmla="*/ 2147483647 w 96"/>
              <a:gd name="T19" fmla="*/ 2147483647 h 530"/>
              <a:gd name="T20" fmla="*/ 2147483647 w 96"/>
              <a:gd name="T21" fmla="*/ 2147483647 h 530"/>
              <a:gd name="T22" fmla="*/ 2147483647 w 96"/>
              <a:gd name="T23" fmla="*/ 2147483647 h 530"/>
              <a:gd name="T24" fmla="*/ 2147483647 w 9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
              <a:gd name="T40" fmla="*/ 0 h 530"/>
              <a:gd name="T41" fmla="*/ 96 w 96"/>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96" y="285"/>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39" name="Freeform 55"/>
          <p:cNvSpPr>
            <a:spLocks/>
          </p:cNvSpPr>
          <p:nvPr/>
        </p:nvSpPr>
        <p:spPr bwMode="auto">
          <a:xfrm>
            <a:off x="6103938" y="4213225"/>
            <a:ext cx="52387"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40" name="Freeform 56"/>
          <p:cNvSpPr>
            <a:spLocks/>
          </p:cNvSpPr>
          <p:nvPr/>
        </p:nvSpPr>
        <p:spPr bwMode="auto">
          <a:xfrm>
            <a:off x="6156325" y="4217988"/>
            <a:ext cx="134938" cy="841375"/>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530"/>
              <a:gd name="T41" fmla="*/ 85 w 85"/>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5" y="27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41" name="Freeform 57"/>
          <p:cNvSpPr>
            <a:spLocks/>
          </p:cNvSpPr>
          <p:nvPr/>
        </p:nvSpPr>
        <p:spPr bwMode="auto">
          <a:xfrm>
            <a:off x="6292850" y="4213225"/>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42" name="Freeform 58"/>
          <p:cNvSpPr>
            <a:spLocks/>
          </p:cNvSpPr>
          <p:nvPr/>
        </p:nvSpPr>
        <p:spPr bwMode="auto">
          <a:xfrm>
            <a:off x="6343650" y="4217988"/>
            <a:ext cx="138113" cy="841375"/>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530"/>
              <a:gd name="T41" fmla="*/ 87 w 87"/>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7" y="264"/>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43" name="Freeform 59"/>
          <p:cNvSpPr>
            <a:spLocks/>
          </p:cNvSpPr>
          <p:nvPr/>
        </p:nvSpPr>
        <p:spPr bwMode="auto">
          <a:xfrm>
            <a:off x="6478588" y="4206875"/>
            <a:ext cx="53975" cy="431800"/>
          </a:xfrm>
          <a:custGeom>
            <a:avLst/>
            <a:gdLst>
              <a:gd name="T0" fmla="*/ 0 w 34"/>
              <a:gd name="T1" fmla="*/ 2147483647 h 363"/>
              <a:gd name="T2" fmla="*/ 2147483647 w 34"/>
              <a:gd name="T3" fmla="*/ 2147483647 h 363"/>
              <a:gd name="T4" fmla="*/ 2147483647 w 34"/>
              <a:gd name="T5" fmla="*/ 2147483647 h 363"/>
              <a:gd name="T6" fmla="*/ 2147483647 w 34"/>
              <a:gd name="T7" fmla="*/ 2147483647 h 363"/>
              <a:gd name="T8" fmla="*/ 2147483647 w 34"/>
              <a:gd name="T9" fmla="*/ 2147483647 h 363"/>
              <a:gd name="T10" fmla="*/ 2147483647 w 34"/>
              <a:gd name="T11" fmla="*/ 2147483647 h 363"/>
              <a:gd name="T12" fmla="*/ 2147483647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44" name="Freeform 60"/>
          <p:cNvSpPr>
            <a:spLocks/>
          </p:cNvSpPr>
          <p:nvPr/>
        </p:nvSpPr>
        <p:spPr bwMode="auto">
          <a:xfrm>
            <a:off x="6532563" y="4211638"/>
            <a:ext cx="134937" cy="841375"/>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530"/>
              <a:gd name="T41" fmla="*/ 85 w 85"/>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5" y="274"/>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45" name="Group 61"/>
          <p:cNvGrpSpPr>
            <a:grpSpLocks/>
          </p:cNvGrpSpPr>
          <p:nvPr/>
        </p:nvGrpSpPr>
        <p:grpSpPr bwMode="auto">
          <a:xfrm>
            <a:off x="6665913" y="4206875"/>
            <a:ext cx="188912" cy="847725"/>
            <a:chOff x="4190" y="2269"/>
            <a:chExt cx="119" cy="713"/>
          </a:xfrm>
        </p:grpSpPr>
        <p:sp>
          <p:nvSpPr>
            <p:cNvPr id="55451" name="Freeform 62"/>
            <p:cNvSpPr>
              <a:spLocks/>
            </p:cNvSpPr>
            <p:nvPr/>
          </p:nvSpPr>
          <p:spPr bwMode="auto">
            <a:xfrm>
              <a:off x="4190" y="226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52" name="Freeform 63"/>
            <p:cNvSpPr>
              <a:spLocks/>
            </p:cNvSpPr>
            <p:nvPr/>
          </p:nvSpPr>
          <p:spPr bwMode="auto">
            <a:xfrm>
              <a:off x="4225" y="227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346" name="Freeform 64"/>
          <p:cNvSpPr>
            <a:spLocks/>
          </p:cNvSpPr>
          <p:nvPr/>
        </p:nvSpPr>
        <p:spPr bwMode="auto">
          <a:xfrm>
            <a:off x="5349875" y="4213225"/>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47" name="Freeform 65"/>
          <p:cNvSpPr>
            <a:spLocks/>
          </p:cNvSpPr>
          <p:nvPr/>
        </p:nvSpPr>
        <p:spPr bwMode="auto">
          <a:xfrm>
            <a:off x="5402263" y="4217988"/>
            <a:ext cx="141287" cy="841375"/>
          </a:xfrm>
          <a:custGeom>
            <a:avLst/>
            <a:gdLst>
              <a:gd name="T0" fmla="*/ 0 w 89"/>
              <a:gd name="T1" fmla="*/ 0 h 530"/>
              <a:gd name="T2" fmla="*/ 2147483647 w 89"/>
              <a:gd name="T3" fmla="*/ 2147483647 h 530"/>
              <a:gd name="T4" fmla="*/ 2147483647 w 89"/>
              <a:gd name="T5" fmla="*/ 2147483647 h 530"/>
              <a:gd name="T6" fmla="*/ 2147483647 w 89"/>
              <a:gd name="T7" fmla="*/ 2147483647 h 530"/>
              <a:gd name="T8" fmla="*/ 2147483647 w 89"/>
              <a:gd name="T9" fmla="*/ 2147483647 h 530"/>
              <a:gd name="T10" fmla="*/ 2147483647 w 89"/>
              <a:gd name="T11" fmla="*/ 2147483647 h 530"/>
              <a:gd name="T12" fmla="*/ 2147483647 w 89"/>
              <a:gd name="T13" fmla="*/ 2147483647 h 530"/>
              <a:gd name="T14" fmla="*/ 2147483647 w 89"/>
              <a:gd name="T15" fmla="*/ 2147483647 h 530"/>
              <a:gd name="T16" fmla="*/ 2147483647 w 89"/>
              <a:gd name="T17" fmla="*/ 2147483647 h 530"/>
              <a:gd name="T18" fmla="*/ 2147483647 w 89"/>
              <a:gd name="T19" fmla="*/ 2147483647 h 530"/>
              <a:gd name="T20" fmla="*/ 2147483647 w 89"/>
              <a:gd name="T21" fmla="*/ 2147483647 h 530"/>
              <a:gd name="T22" fmla="*/ 2147483647 w 89"/>
              <a:gd name="T23" fmla="*/ 2147483647 h 530"/>
              <a:gd name="T24" fmla="*/ 2147483647 w 89"/>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
              <a:gd name="T40" fmla="*/ 0 h 530"/>
              <a:gd name="T41" fmla="*/ 89 w 89"/>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9" y="264"/>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48" name="Freeform 66"/>
          <p:cNvSpPr>
            <a:spLocks/>
          </p:cNvSpPr>
          <p:nvPr/>
        </p:nvSpPr>
        <p:spPr bwMode="auto">
          <a:xfrm>
            <a:off x="5538788" y="4213225"/>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49" name="Freeform 67"/>
          <p:cNvSpPr>
            <a:spLocks/>
          </p:cNvSpPr>
          <p:nvPr/>
        </p:nvSpPr>
        <p:spPr bwMode="auto">
          <a:xfrm>
            <a:off x="5589588" y="4217988"/>
            <a:ext cx="134937" cy="841375"/>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530"/>
              <a:gd name="T41" fmla="*/ 85 w 85"/>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64"/>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50" name="Freeform 68"/>
          <p:cNvSpPr>
            <a:spLocks/>
          </p:cNvSpPr>
          <p:nvPr/>
        </p:nvSpPr>
        <p:spPr bwMode="auto">
          <a:xfrm>
            <a:off x="5724525" y="4206875"/>
            <a:ext cx="53975" cy="431800"/>
          </a:xfrm>
          <a:custGeom>
            <a:avLst/>
            <a:gdLst>
              <a:gd name="T0" fmla="*/ 0 w 34"/>
              <a:gd name="T1" fmla="*/ 2147483647 h 363"/>
              <a:gd name="T2" fmla="*/ 2147483647 w 34"/>
              <a:gd name="T3" fmla="*/ 2147483647 h 363"/>
              <a:gd name="T4" fmla="*/ 2147483647 w 34"/>
              <a:gd name="T5" fmla="*/ 2147483647 h 363"/>
              <a:gd name="T6" fmla="*/ 2147483647 w 34"/>
              <a:gd name="T7" fmla="*/ 2147483647 h 363"/>
              <a:gd name="T8" fmla="*/ 2147483647 w 34"/>
              <a:gd name="T9" fmla="*/ 2147483647 h 363"/>
              <a:gd name="T10" fmla="*/ 2147483647 w 34"/>
              <a:gd name="T11" fmla="*/ 2147483647 h 363"/>
              <a:gd name="T12" fmla="*/ 2147483647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51" name="Freeform 69"/>
          <p:cNvSpPr>
            <a:spLocks/>
          </p:cNvSpPr>
          <p:nvPr/>
        </p:nvSpPr>
        <p:spPr bwMode="auto">
          <a:xfrm>
            <a:off x="5778500" y="4211638"/>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530"/>
              <a:gd name="T41" fmla="*/ 86 w 86"/>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6" y="274"/>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52" name="Group 70"/>
          <p:cNvGrpSpPr>
            <a:grpSpLocks/>
          </p:cNvGrpSpPr>
          <p:nvPr/>
        </p:nvGrpSpPr>
        <p:grpSpPr bwMode="auto">
          <a:xfrm>
            <a:off x="5911850" y="4206875"/>
            <a:ext cx="188913" cy="847725"/>
            <a:chOff x="3715" y="2269"/>
            <a:chExt cx="119" cy="713"/>
          </a:xfrm>
        </p:grpSpPr>
        <p:sp>
          <p:nvSpPr>
            <p:cNvPr id="55449" name="Freeform 71"/>
            <p:cNvSpPr>
              <a:spLocks/>
            </p:cNvSpPr>
            <p:nvPr/>
          </p:nvSpPr>
          <p:spPr bwMode="auto">
            <a:xfrm>
              <a:off x="3715" y="226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50" name="Freeform 72"/>
            <p:cNvSpPr>
              <a:spLocks/>
            </p:cNvSpPr>
            <p:nvPr/>
          </p:nvSpPr>
          <p:spPr bwMode="auto">
            <a:xfrm>
              <a:off x="3750" y="227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353" name="Freeform 73"/>
          <p:cNvSpPr>
            <a:spLocks/>
          </p:cNvSpPr>
          <p:nvPr/>
        </p:nvSpPr>
        <p:spPr bwMode="auto">
          <a:xfrm>
            <a:off x="4581525" y="4213225"/>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54" name="Freeform 74"/>
          <p:cNvSpPr>
            <a:spLocks/>
          </p:cNvSpPr>
          <p:nvPr/>
        </p:nvSpPr>
        <p:spPr bwMode="auto">
          <a:xfrm>
            <a:off x="4633913" y="4217988"/>
            <a:ext cx="138112" cy="841375"/>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530"/>
              <a:gd name="T41" fmla="*/ 87 w 87"/>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76"/>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55" name="Freeform 75"/>
          <p:cNvSpPr>
            <a:spLocks/>
          </p:cNvSpPr>
          <p:nvPr/>
        </p:nvSpPr>
        <p:spPr bwMode="auto">
          <a:xfrm>
            <a:off x="4770438" y="4213225"/>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56" name="Freeform 76"/>
          <p:cNvSpPr>
            <a:spLocks/>
          </p:cNvSpPr>
          <p:nvPr/>
        </p:nvSpPr>
        <p:spPr bwMode="auto">
          <a:xfrm>
            <a:off x="4821238" y="4217988"/>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530"/>
              <a:gd name="T41" fmla="*/ 86 w 86"/>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58"/>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57" name="Freeform 77"/>
          <p:cNvSpPr>
            <a:spLocks/>
          </p:cNvSpPr>
          <p:nvPr/>
        </p:nvSpPr>
        <p:spPr bwMode="auto">
          <a:xfrm>
            <a:off x="4957763" y="4206875"/>
            <a:ext cx="52387"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58" name="Freeform 78"/>
          <p:cNvSpPr>
            <a:spLocks/>
          </p:cNvSpPr>
          <p:nvPr/>
        </p:nvSpPr>
        <p:spPr bwMode="auto">
          <a:xfrm>
            <a:off x="5010150" y="4211638"/>
            <a:ext cx="138113" cy="841375"/>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530"/>
              <a:gd name="T41" fmla="*/ 87 w 87"/>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7" y="265"/>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59" name="Freeform 79"/>
          <p:cNvSpPr>
            <a:spLocks/>
          </p:cNvSpPr>
          <p:nvPr/>
        </p:nvSpPr>
        <p:spPr bwMode="auto">
          <a:xfrm>
            <a:off x="5143500" y="4206875"/>
            <a:ext cx="55563"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60" name="Freeform 80"/>
          <p:cNvSpPr>
            <a:spLocks/>
          </p:cNvSpPr>
          <p:nvPr/>
        </p:nvSpPr>
        <p:spPr bwMode="auto">
          <a:xfrm>
            <a:off x="5199063" y="4211638"/>
            <a:ext cx="149225" cy="841375"/>
          </a:xfrm>
          <a:custGeom>
            <a:avLst/>
            <a:gdLst>
              <a:gd name="T0" fmla="*/ 0 w 94"/>
              <a:gd name="T1" fmla="*/ 0 h 530"/>
              <a:gd name="T2" fmla="*/ 2147483647 w 94"/>
              <a:gd name="T3" fmla="*/ 2147483647 h 530"/>
              <a:gd name="T4" fmla="*/ 2147483647 w 94"/>
              <a:gd name="T5" fmla="*/ 2147483647 h 530"/>
              <a:gd name="T6" fmla="*/ 2147483647 w 94"/>
              <a:gd name="T7" fmla="*/ 2147483647 h 530"/>
              <a:gd name="T8" fmla="*/ 2147483647 w 94"/>
              <a:gd name="T9" fmla="*/ 2147483647 h 530"/>
              <a:gd name="T10" fmla="*/ 2147483647 w 94"/>
              <a:gd name="T11" fmla="*/ 2147483647 h 530"/>
              <a:gd name="T12" fmla="*/ 2147483647 w 94"/>
              <a:gd name="T13" fmla="*/ 2147483647 h 530"/>
              <a:gd name="T14" fmla="*/ 2147483647 w 94"/>
              <a:gd name="T15" fmla="*/ 2147483647 h 530"/>
              <a:gd name="T16" fmla="*/ 2147483647 w 94"/>
              <a:gd name="T17" fmla="*/ 2147483647 h 530"/>
              <a:gd name="T18" fmla="*/ 2147483647 w 94"/>
              <a:gd name="T19" fmla="*/ 2147483647 h 530"/>
              <a:gd name="T20" fmla="*/ 2147483647 w 94"/>
              <a:gd name="T21" fmla="*/ 2147483647 h 530"/>
              <a:gd name="T22" fmla="*/ 2147483647 w 94"/>
              <a:gd name="T23" fmla="*/ 2147483647 h 530"/>
              <a:gd name="T24" fmla="*/ 2147483647 w 9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530"/>
              <a:gd name="T41" fmla="*/ 94 w 94"/>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4" y="274"/>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61" name="Group 81"/>
          <p:cNvGrpSpPr>
            <a:grpSpLocks/>
          </p:cNvGrpSpPr>
          <p:nvPr/>
        </p:nvGrpSpPr>
        <p:grpSpPr bwMode="auto">
          <a:xfrm>
            <a:off x="1531938" y="4224338"/>
            <a:ext cx="755650" cy="844550"/>
            <a:chOff x="956" y="2283"/>
            <a:chExt cx="476" cy="711"/>
          </a:xfrm>
        </p:grpSpPr>
        <p:sp>
          <p:nvSpPr>
            <p:cNvPr id="55445" name="Freeform 82"/>
            <p:cNvSpPr>
              <a:spLocks/>
            </p:cNvSpPr>
            <p:nvPr/>
          </p:nvSpPr>
          <p:spPr bwMode="auto">
            <a:xfrm>
              <a:off x="956" y="2284"/>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362"/>
                  </a:moveTo>
                  <a:lnTo>
                    <a:pt x="40" y="54"/>
                  </a:lnTo>
                  <a:lnTo>
                    <a:pt x="42" y="38"/>
                  </a:lnTo>
                  <a:lnTo>
                    <a:pt x="44" y="25"/>
                  </a:lnTo>
                  <a:lnTo>
                    <a:pt x="47" y="15"/>
                  </a:lnTo>
                  <a:lnTo>
                    <a:pt x="55" y="6"/>
                  </a:lnTo>
                  <a:lnTo>
                    <a:pt x="64"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46" name="Freeform 83"/>
            <p:cNvSpPr>
              <a:spLocks/>
            </p:cNvSpPr>
            <p:nvPr/>
          </p:nvSpPr>
          <p:spPr bwMode="auto">
            <a:xfrm>
              <a:off x="1022" y="2283"/>
              <a:ext cx="171" cy="711"/>
            </a:xfrm>
            <a:custGeom>
              <a:avLst/>
              <a:gdLst>
                <a:gd name="T0" fmla="*/ 0 w 171"/>
                <a:gd name="T1" fmla="*/ 0 h 711"/>
                <a:gd name="T2" fmla="*/ 14 w 171"/>
                <a:gd name="T3" fmla="*/ 4 h 711"/>
                <a:gd name="T4" fmla="*/ 24 w 171"/>
                <a:gd name="T5" fmla="*/ 16 h 711"/>
                <a:gd name="T6" fmla="*/ 28 w 171"/>
                <a:gd name="T7" fmla="*/ 33 h 711"/>
                <a:gd name="T8" fmla="*/ 31 w 171"/>
                <a:gd name="T9" fmla="*/ 59 h 711"/>
                <a:gd name="T10" fmla="*/ 85 w 171"/>
                <a:gd name="T11" fmla="*/ 653 h 711"/>
                <a:gd name="T12" fmla="*/ 90 w 171"/>
                <a:gd name="T13" fmla="*/ 686 h 711"/>
                <a:gd name="T14" fmla="*/ 95 w 171"/>
                <a:gd name="T15" fmla="*/ 696 h 711"/>
                <a:gd name="T16" fmla="*/ 106 w 171"/>
                <a:gd name="T17" fmla="*/ 706 h 711"/>
                <a:gd name="T18" fmla="*/ 115 w 171"/>
                <a:gd name="T19" fmla="*/ 710 h 711"/>
                <a:gd name="T20" fmla="*/ 126 w 171"/>
                <a:gd name="T21" fmla="*/ 702 h 711"/>
                <a:gd name="T22" fmla="*/ 134 w 171"/>
                <a:gd name="T23" fmla="*/ 686 h 711"/>
                <a:gd name="T24" fmla="*/ 170 w 171"/>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11"/>
                <a:gd name="T41" fmla="*/ 171 w 171"/>
                <a:gd name="T42" fmla="*/ 711 h 7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11">
                  <a:moveTo>
                    <a:pt x="0" y="0"/>
                  </a:moveTo>
                  <a:lnTo>
                    <a:pt x="14" y="4"/>
                  </a:lnTo>
                  <a:lnTo>
                    <a:pt x="24" y="16"/>
                  </a:lnTo>
                  <a:lnTo>
                    <a:pt x="28" y="33"/>
                  </a:lnTo>
                  <a:lnTo>
                    <a:pt x="31" y="59"/>
                  </a:lnTo>
                  <a:lnTo>
                    <a:pt x="85" y="653"/>
                  </a:lnTo>
                  <a:lnTo>
                    <a:pt x="90" y="686"/>
                  </a:lnTo>
                  <a:lnTo>
                    <a:pt x="95" y="696"/>
                  </a:lnTo>
                  <a:lnTo>
                    <a:pt x="106" y="706"/>
                  </a:lnTo>
                  <a:lnTo>
                    <a:pt x="115" y="710"/>
                  </a:lnTo>
                  <a:lnTo>
                    <a:pt x="126" y="702"/>
                  </a:lnTo>
                  <a:lnTo>
                    <a:pt x="134" y="686"/>
                  </a:lnTo>
                  <a:lnTo>
                    <a:pt x="170" y="38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47" name="Freeform 84"/>
            <p:cNvSpPr>
              <a:spLocks/>
            </p:cNvSpPr>
            <p:nvPr/>
          </p:nvSpPr>
          <p:spPr bwMode="auto">
            <a:xfrm>
              <a:off x="1194" y="2290"/>
              <a:ext cx="66" cy="363"/>
            </a:xfrm>
            <a:custGeom>
              <a:avLst/>
              <a:gdLst>
                <a:gd name="T0" fmla="*/ 0 w 66"/>
                <a:gd name="T1" fmla="*/ 362 h 363"/>
                <a:gd name="T2" fmla="*/ 40 w 66"/>
                <a:gd name="T3" fmla="*/ 54 h 363"/>
                <a:gd name="T4" fmla="*/ 43 w 66"/>
                <a:gd name="T5" fmla="*/ 38 h 363"/>
                <a:gd name="T6" fmla="*/ 44 w 66"/>
                <a:gd name="T7" fmla="*/ 25 h 363"/>
                <a:gd name="T8" fmla="*/ 48 w 66"/>
                <a:gd name="T9" fmla="*/ 15 h 363"/>
                <a:gd name="T10" fmla="*/ 56 w 66"/>
                <a:gd name="T11" fmla="*/ 6 h 363"/>
                <a:gd name="T12" fmla="*/ 65 w 66"/>
                <a:gd name="T13" fmla="*/ 0 h 363"/>
                <a:gd name="T14" fmla="*/ 0 60000 65536"/>
                <a:gd name="T15" fmla="*/ 0 60000 65536"/>
                <a:gd name="T16" fmla="*/ 0 60000 65536"/>
                <a:gd name="T17" fmla="*/ 0 60000 65536"/>
                <a:gd name="T18" fmla="*/ 0 60000 65536"/>
                <a:gd name="T19" fmla="*/ 0 60000 65536"/>
                <a:gd name="T20" fmla="*/ 0 60000 65536"/>
                <a:gd name="T21" fmla="*/ 0 w 66"/>
                <a:gd name="T22" fmla="*/ 0 h 363"/>
                <a:gd name="T23" fmla="*/ 66 w 66"/>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363">
                  <a:moveTo>
                    <a:pt x="0" y="362"/>
                  </a:moveTo>
                  <a:lnTo>
                    <a:pt x="40" y="54"/>
                  </a:lnTo>
                  <a:lnTo>
                    <a:pt x="43" y="38"/>
                  </a:lnTo>
                  <a:lnTo>
                    <a:pt x="44" y="25"/>
                  </a:lnTo>
                  <a:lnTo>
                    <a:pt x="48" y="15"/>
                  </a:lnTo>
                  <a:lnTo>
                    <a:pt x="56" y="6"/>
                  </a:lnTo>
                  <a:lnTo>
                    <a:pt x="65"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48" name="Freeform 85"/>
            <p:cNvSpPr>
              <a:spLocks/>
            </p:cNvSpPr>
            <p:nvPr/>
          </p:nvSpPr>
          <p:spPr bwMode="auto">
            <a:xfrm>
              <a:off x="1261" y="2285"/>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09"/>
                <a:gd name="T41" fmla="*/ 171 w 171"/>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5362" name="Group 86"/>
          <p:cNvGrpSpPr>
            <a:grpSpLocks/>
          </p:cNvGrpSpPr>
          <p:nvPr/>
        </p:nvGrpSpPr>
        <p:grpSpPr bwMode="auto">
          <a:xfrm>
            <a:off x="3076575" y="4210050"/>
            <a:ext cx="755650" cy="847725"/>
            <a:chOff x="1929" y="2272"/>
            <a:chExt cx="476" cy="713"/>
          </a:xfrm>
        </p:grpSpPr>
        <p:grpSp>
          <p:nvGrpSpPr>
            <p:cNvPr id="55439" name="Group 87"/>
            <p:cNvGrpSpPr>
              <a:grpSpLocks/>
            </p:cNvGrpSpPr>
            <p:nvPr/>
          </p:nvGrpSpPr>
          <p:grpSpPr bwMode="auto">
            <a:xfrm>
              <a:off x="1929" y="2272"/>
              <a:ext cx="238" cy="713"/>
              <a:chOff x="1929" y="2272"/>
              <a:chExt cx="238" cy="713"/>
            </a:xfrm>
          </p:grpSpPr>
          <p:sp>
            <p:nvSpPr>
              <p:cNvPr id="55443" name="Freeform 88"/>
              <p:cNvSpPr>
                <a:spLocks/>
              </p:cNvSpPr>
              <p:nvPr/>
            </p:nvSpPr>
            <p:spPr bwMode="auto">
              <a:xfrm>
                <a:off x="1929" y="2272"/>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362"/>
                    </a:moveTo>
                    <a:lnTo>
                      <a:pt x="40" y="54"/>
                    </a:lnTo>
                    <a:lnTo>
                      <a:pt x="42" y="38"/>
                    </a:lnTo>
                    <a:lnTo>
                      <a:pt x="44" y="25"/>
                    </a:lnTo>
                    <a:lnTo>
                      <a:pt x="47" y="15"/>
                    </a:lnTo>
                    <a:lnTo>
                      <a:pt x="55" y="6"/>
                    </a:lnTo>
                    <a:lnTo>
                      <a:pt x="64"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44" name="Freeform 89"/>
              <p:cNvSpPr>
                <a:spLocks/>
              </p:cNvSpPr>
              <p:nvPr/>
            </p:nvSpPr>
            <p:spPr bwMode="auto">
              <a:xfrm>
                <a:off x="1995" y="2276"/>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
                  <a:gd name="T40" fmla="*/ 0 h 709"/>
                  <a:gd name="T41" fmla="*/ 172 w 172"/>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5440" name="Group 90"/>
            <p:cNvGrpSpPr>
              <a:grpSpLocks/>
            </p:cNvGrpSpPr>
            <p:nvPr/>
          </p:nvGrpSpPr>
          <p:grpSpPr bwMode="auto">
            <a:xfrm>
              <a:off x="2169" y="2272"/>
              <a:ext cx="236" cy="713"/>
              <a:chOff x="2169" y="2272"/>
              <a:chExt cx="236" cy="713"/>
            </a:xfrm>
          </p:grpSpPr>
          <p:sp>
            <p:nvSpPr>
              <p:cNvPr id="55441" name="Freeform 91"/>
              <p:cNvSpPr>
                <a:spLocks/>
              </p:cNvSpPr>
              <p:nvPr/>
            </p:nvSpPr>
            <p:spPr bwMode="auto">
              <a:xfrm>
                <a:off x="2169" y="2272"/>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362"/>
                    </a:moveTo>
                    <a:lnTo>
                      <a:pt x="39" y="54"/>
                    </a:lnTo>
                    <a:lnTo>
                      <a:pt x="41" y="38"/>
                    </a:lnTo>
                    <a:lnTo>
                      <a:pt x="43" y="25"/>
                    </a:lnTo>
                    <a:lnTo>
                      <a:pt x="46" y="15"/>
                    </a:lnTo>
                    <a:lnTo>
                      <a:pt x="54" y="6"/>
                    </a:lnTo>
                    <a:lnTo>
                      <a:pt x="6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42" name="Freeform 92"/>
              <p:cNvSpPr>
                <a:spLocks/>
              </p:cNvSpPr>
              <p:nvPr/>
            </p:nvSpPr>
            <p:spPr bwMode="auto">
              <a:xfrm>
                <a:off x="2234" y="2276"/>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09"/>
                  <a:gd name="T41" fmla="*/ 171 w 171"/>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5363" name="Freeform 93"/>
          <p:cNvSpPr>
            <a:spLocks/>
          </p:cNvSpPr>
          <p:nvPr/>
        </p:nvSpPr>
        <p:spPr bwMode="auto">
          <a:xfrm>
            <a:off x="3829050" y="4203700"/>
            <a:ext cx="107950" cy="466725"/>
          </a:xfrm>
          <a:custGeom>
            <a:avLst/>
            <a:gdLst>
              <a:gd name="T0" fmla="*/ 0 w 68"/>
              <a:gd name="T1" fmla="*/ 2147483647 h 294"/>
              <a:gd name="T2" fmla="*/ 2147483647 w 68"/>
              <a:gd name="T3" fmla="*/ 2147483647 h 294"/>
              <a:gd name="T4" fmla="*/ 2147483647 w 68"/>
              <a:gd name="T5" fmla="*/ 2147483647 h 294"/>
              <a:gd name="T6" fmla="*/ 2147483647 w 68"/>
              <a:gd name="T7" fmla="*/ 2147483647 h 294"/>
              <a:gd name="T8" fmla="*/ 2147483647 w 68"/>
              <a:gd name="T9" fmla="*/ 2147483647 h 294"/>
              <a:gd name="T10" fmla="*/ 2147483647 w 68"/>
              <a:gd name="T11" fmla="*/ 2147483647 h 294"/>
              <a:gd name="T12" fmla="*/ 2147483647 w 68"/>
              <a:gd name="T13" fmla="*/ 0 h 294"/>
              <a:gd name="T14" fmla="*/ 0 60000 65536"/>
              <a:gd name="T15" fmla="*/ 0 60000 65536"/>
              <a:gd name="T16" fmla="*/ 0 60000 65536"/>
              <a:gd name="T17" fmla="*/ 0 60000 65536"/>
              <a:gd name="T18" fmla="*/ 0 60000 65536"/>
              <a:gd name="T19" fmla="*/ 0 60000 65536"/>
              <a:gd name="T20" fmla="*/ 0 60000 65536"/>
              <a:gd name="T21" fmla="*/ 0 w 68"/>
              <a:gd name="T22" fmla="*/ 0 h 294"/>
              <a:gd name="T23" fmla="*/ 68 w 68"/>
              <a:gd name="T24" fmla="*/ 294 h 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 h="294">
                <a:moveTo>
                  <a:pt x="0" y="294"/>
                </a:moveTo>
                <a:lnTo>
                  <a:pt x="43" y="40"/>
                </a:lnTo>
                <a:lnTo>
                  <a:pt x="45" y="28"/>
                </a:lnTo>
                <a:lnTo>
                  <a:pt x="47" y="19"/>
                </a:lnTo>
                <a:lnTo>
                  <a:pt x="51" y="11"/>
                </a:lnTo>
                <a:lnTo>
                  <a:pt x="58" y="4"/>
                </a:lnTo>
                <a:lnTo>
                  <a:pt x="68"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64" name="Freeform 94"/>
          <p:cNvSpPr>
            <a:spLocks/>
          </p:cNvSpPr>
          <p:nvPr/>
        </p:nvSpPr>
        <p:spPr bwMode="auto">
          <a:xfrm>
            <a:off x="3940175" y="4208463"/>
            <a:ext cx="266700" cy="842962"/>
          </a:xfrm>
          <a:custGeom>
            <a:avLst/>
            <a:gdLst>
              <a:gd name="T0" fmla="*/ 0 w 168"/>
              <a:gd name="T1" fmla="*/ 0 h 709"/>
              <a:gd name="T2" fmla="*/ 2147483647 w 168"/>
              <a:gd name="T3" fmla="*/ 2147483647 h 709"/>
              <a:gd name="T4" fmla="*/ 2147483647 w 168"/>
              <a:gd name="T5" fmla="*/ 2147483647 h 709"/>
              <a:gd name="T6" fmla="*/ 2147483647 w 168"/>
              <a:gd name="T7" fmla="*/ 2147483647 h 709"/>
              <a:gd name="T8" fmla="*/ 2147483647 w 168"/>
              <a:gd name="T9" fmla="*/ 2147483647 h 709"/>
              <a:gd name="T10" fmla="*/ 2147483647 w 168"/>
              <a:gd name="T11" fmla="*/ 2147483647 h 709"/>
              <a:gd name="T12" fmla="*/ 2147483647 w 168"/>
              <a:gd name="T13" fmla="*/ 2147483647 h 709"/>
              <a:gd name="T14" fmla="*/ 2147483647 w 168"/>
              <a:gd name="T15" fmla="*/ 2147483647 h 709"/>
              <a:gd name="T16" fmla="*/ 2147483647 w 168"/>
              <a:gd name="T17" fmla="*/ 2147483647 h 709"/>
              <a:gd name="T18" fmla="*/ 2147483647 w 168"/>
              <a:gd name="T19" fmla="*/ 2147483647 h 709"/>
              <a:gd name="T20" fmla="*/ 2147483647 w 168"/>
              <a:gd name="T21" fmla="*/ 2147483647 h 709"/>
              <a:gd name="T22" fmla="*/ 2147483647 w 168"/>
              <a:gd name="T23" fmla="*/ 2147483647 h 709"/>
              <a:gd name="T24" fmla="*/ 2147483647 w 168"/>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8"/>
              <a:gd name="T40" fmla="*/ 0 h 709"/>
              <a:gd name="T41" fmla="*/ 168 w 168"/>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65" name="Freeform 95"/>
          <p:cNvSpPr>
            <a:spLocks/>
          </p:cNvSpPr>
          <p:nvPr/>
        </p:nvSpPr>
        <p:spPr bwMode="auto">
          <a:xfrm>
            <a:off x="4205288" y="4203700"/>
            <a:ext cx="112712" cy="461963"/>
          </a:xfrm>
          <a:custGeom>
            <a:avLst/>
            <a:gdLst>
              <a:gd name="T0" fmla="*/ 0 w 71"/>
              <a:gd name="T1" fmla="*/ 2147483647 h 291"/>
              <a:gd name="T2" fmla="*/ 2147483647 w 71"/>
              <a:gd name="T3" fmla="*/ 2147483647 h 291"/>
              <a:gd name="T4" fmla="*/ 2147483647 w 71"/>
              <a:gd name="T5" fmla="*/ 2147483647 h 291"/>
              <a:gd name="T6" fmla="*/ 2147483647 w 71"/>
              <a:gd name="T7" fmla="*/ 2147483647 h 291"/>
              <a:gd name="T8" fmla="*/ 2147483647 w 71"/>
              <a:gd name="T9" fmla="*/ 2147483647 h 291"/>
              <a:gd name="T10" fmla="*/ 2147483647 w 71"/>
              <a:gd name="T11" fmla="*/ 2147483647 h 291"/>
              <a:gd name="T12" fmla="*/ 2147483647 w 71"/>
              <a:gd name="T13" fmla="*/ 0 h 291"/>
              <a:gd name="T14" fmla="*/ 0 60000 65536"/>
              <a:gd name="T15" fmla="*/ 0 60000 65536"/>
              <a:gd name="T16" fmla="*/ 0 60000 65536"/>
              <a:gd name="T17" fmla="*/ 0 60000 65536"/>
              <a:gd name="T18" fmla="*/ 0 60000 65536"/>
              <a:gd name="T19" fmla="*/ 0 60000 65536"/>
              <a:gd name="T20" fmla="*/ 0 60000 65536"/>
              <a:gd name="T21" fmla="*/ 0 w 71"/>
              <a:gd name="T22" fmla="*/ 0 h 291"/>
              <a:gd name="T23" fmla="*/ 71 w 71"/>
              <a:gd name="T24" fmla="*/ 291 h 2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291">
                <a:moveTo>
                  <a:pt x="0" y="291"/>
                </a:moveTo>
                <a:lnTo>
                  <a:pt x="45" y="40"/>
                </a:lnTo>
                <a:lnTo>
                  <a:pt x="48" y="28"/>
                </a:lnTo>
                <a:lnTo>
                  <a:pt x="50" y="19"/>
                </a:lnTo>
                <a:lnTo>
                  <a:pt x="53" y="11"/>
                </a:lnTo>
                <a:lnTo>
                  <a:pt x="61" y="4"/>
                </a:lnTo>
                <a:lnTo>
                  <a:pt x="7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66" name="Freeform 96"/>
          <p:cNvSpPr>
            <a:spLocks/>
          </p:cNvSpPr>
          <p:nvPr/>
        </p:nvSpPr>
        <p:spPr bwMode="auto">
          <a:xfrm>
            <a:off x="4321175" y="4208463"/>
            <a:ext cx="260350" cy="841375"/>
          </a:xfrm>
          <a:custGeom>
            <a:avLst/>
            <a:gdLst>
              <a:gd name="T0" fmla="*/ 0 w 164"/>
              <a:gd name="T1" fmla="*/ 0 h 530"/>
              <a:gd name="T2" fmla="*/ 2147483647 w 164"/>
              <a:gd name="T3" fmla="*/ 2147483647 h 530"/>
              <a:gd name="T4" fmla="*/ 2147483647 w 164"/>
              <a:gd name="T5" fmla="*/ 2147483647 h 530"/>
              <a:gd name="T6" fmla="*/ 2147483647 w 164"/>
              <a:gd name="T7" fmla="*/ 2147483647 h 530"/>
              <a:gd name="T8" fmla="*/ 2147483647 w 164"/>
              <a:gd name="T9" fmla="*/ 2147483647 h 530"/>
              <a:gd name="T10" fmla="*/ 2147483647 w 164"/>
              <a:gd name="T11" fmla="*/ 2147483647 h 530"/>
              <a:gd name="T12" fmla="*/ 2147483647 w 164"/>
              <a:gd name="T13" fmla="*/ 2147483647 h 530"/>
              <a:gd name="T14" fmla="*/ 2147483647 w 164"/>
              <a:gd name="T15" fmla="*/ 2147483647 h 530"/>
              <a:gd name="T16" fmla="*/ 2147483647 w 164"/>
              <a:gd name="T17" fmla="*/ 2147483647 h 530"/>
              <a:gd name="T18" fmla="*/ 2147483647 w 164"/>
              <a:gd name="T19" fmla="*/ 2147483647 h 530"/>
              <a:gd name="T20" fmla="*/ 2147483647 w 164"/>
              <a:gd name="T21" fmla="*/ 2147483647 h 530"/>
              <a:gd name="T22" fmla="*/ 2147483647 w 164"/>
              <a:gd name="T23" fmla="*/ 2147483647 h 530"/>
              <a:gd name="T24" fmla="*/ 2147483647 w 16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4"/>
              <a:gd name="T40" fmla="*/ 0 h 530"/>
              <a:gd name="T41" fmla="*/ 164 w 164"/>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4"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64" y="282"/>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67" name="Freeform 97"/>
          <p:cNvSpPr>
            <a:spLocks/>
          </p:cNvSpPr>
          <p:nvPr/>
        </p:nvSpPr>
        <p:spPr bwMode="auto">
          <a:xfrm>
            <a:off x="6858000" y="4213225"/>
            <a:ext cx="103188" cy="431800"/>
          </a:xfrm>
          <a:custGeom>
            <a:avLst/>
            <a:gdLst>
              <a:gd name="T0" fmla="*/ 0 w 65"/>
              <a:gd name="T1" fmla="*/ 2147483647 h 363"/>
              <a:gd name="T2" fmla="*/ 2147483647 w 65"/>
              <a:gd name="T3" fmla="*/ 2147483647 h 363"/>
              <a:gd name="T4" fmla="*/ 2147483647 w 65"/>
              <a:gd name="T5" fmla="*/ 2147483647 h 363"/>
              <a:gd name="T6" fmla="*/ 2147483647 w 65"/>
              <a:gd name="T7" fmla="*/ 2147483647 h 363"/>
              <a:gd name="T8" fmla="*/ 2147483647 w 65"/>
              <a:gd name="T9" fmla="*/ 2147483647 h 363"/>
              <a:gd name="T10" fmla="*/ 2147483647 w 65"/>
              <a:gd name="T11" fmla="*/ 2147483647 h 363"/>
              <a:gd name="T12" fmla="*/ 2147483647 w 65"/>
              <a:gd name="T13" fmla="*/ 0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362"/>
                </a:moveTo>
                <a:lnTo>
                  <a:pt x="40" y="54"/>
                </a:lnTo>
                <a:lnTo>
                  <a:pt x="42" y="38"/>
                </a:lnTo>
                <a:lnTo>
                  <a:pt x="44" y="25"/>
                </a:lnTo>
                <a:lnTo>
                  <a:pt x="47" y="15"/>
                </a:lnTo>
                <a:lnTo>
                  <a:pt x="55" y="6"/>
                </a:lnTo>
                <a:lnTo>
                  <a:pt x="64"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68" name="Freeform 98"/>
          <p:cNvSpPr>
            <a:spLocks/>
          </p:cNvSpPr>
          <p:nvPr/>
        </p:nvSpPr>
        <p:spPr bwMode="auto">
          <a:xfrm>
            <a:off x="6962775" y="4217988"/>
            <a:ext cx="276225" cy="841375"/>
          </a:xfrm>
          <a:custGeom>
            <a:avLst/>
            <a:gdLst>
              <a:gd name="T0" fmla="*/ 0 w 174"/>
              <a:gd name="T1" fmla="*/ 0 h 530"/>
              <a:gd name="T2" fmla="*/ 2147483647 w 174"/>
              <a:gd name="T3" fmla="*/ 2147483647 h 530"/>
              <a:gd name="T4" fmla="*/ 2147483647 w 174"/>
              <a:gd name="T5" fmla="*/ 2147483647 h 530"/>
              <a:gd name="T6" fmla="*/ 2147483647 w 174"/>
              <a:gd name="T7" fmla="*/ 2147483647 h 530"/>
              <a:gd name="T8" fmla="*/ 2147483647 w 174"/>
              <a:gd name="T9" fmla="*/ 2147483647 h 530"/>
              <a:gd name="T10" fmla="*/ 2147483647 w 174"/>
              <a:gd name="T11" fmla="*/ 2147483647 h 530"/>
              <a:gd name="T12" fmla="*/ 2147483647 w 174"/>
              <a:gd name="T13" fmla="*/ 2147483647 h 530"/>
              <a:gd name="T14" fmla="*/ 2147483647 w 174"/>
              <a:gd name="T15" fmla="*/ 2147483647 h 530"/>
              <a:gd name="T16" fmla="*/ 2147483647 w 174"/>
              <a:gd name="T17" fmla="*/ 2147483647 h 530"/>
              <a:gd name="T18" fmla="*/ 2147483647 w 174"/>
              <a:gd name="T19" fmla="*/ 2147483647 h 530"/>
              <a:gd name="T20" fmla="*/ 2147483647 w 174"/>
              <a:gd name="T21" fmla="*/ 2147483647 h 530"/>
              <a:gd name="T22" fmla="*/ 2147483647 w 174"/>
              <a:gd name="T23" fmla="*/ 2147483647 h 530"/>
              <a:gd name="T24" fmla="*/ 2147483647 w 17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4"/>
              <a:gd name="T40" fmla="*/ 0 h 530"/>
              <a:gd name="T41" fmla="*/ 174 w 174"/>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4" h="530">
                <a:moveTo>
                  <a:pt x="0" y="0"/>
                </a:moveTo>
                <a:lnTo>
                  <a:pt x="14" y="3"/>
                </a:lnTo>
                <a:lnTo>
                  <a:pt x="24" y="12"/>
                </a:lnTo>
                <a:lnTo>
                  <a:pt x="28" y="25"/>
                </a:lnTo>
                <a:lnTo>
                  <a:pt x="31" y="44"/>
                </a:lnTo>
                <a:lnTo>
                  <a:pt x="86" y="488"/>
                </a:lnTo>
                <a:lnTo>
                  <a:pt x="91" y="512"/>
                </a:lnTo>
                <a:lnTo>
                  <a:pt x="95" y="520"/>
                </a:lnTo>
                <a:lnTo>
                  <a:pt x="106" y="527"/>
                </a:lnTo>
                <a:lnTo>
                  <a:pt x="115" y="530"/>
                </a:lnTo>
                <a:lnTo>
                  <a:pt x="127" y="524"/>
                </a:lnTo>
                <a:lnTo>
                  <a:pt x="135" y="512"/>
                </a:lnTo>
                <a:lnTo>
                  <a:pt x="174" y="26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69" name="Freeform 99"/>
          <p:cNvSpPr>
            <a:spLocks/>
          </p:cNvSpPr>
          <p:nvPr/>
        </p:nvSpPr>
        <p:spPr bwMode="auto">
          <a:xfrm>
            <a:off x="7239000" y="4213225"/>
            <a:ext cx="101600" cy="431800"/>
          </a:xfrm>
          <a:custGeom>
            <a:avLst/>
            <a:gdLst>
              <a:gd name="T0" fmla="*/ 0 w 64"/>
              <a:gd name="T1" fmla="*/ 2147483647 h 363"/>
              <a:gd name="T2" fmla="*/ 2147483647 w 64"/>
              <a:gd name="T3" fmla="*/ 2147483647 h 363"/>
              <a:gd name="T4" fmla="*/ 2147483647 w 64"/>
              <a:gd name="T5" fmla="*/ 2147483647 h 363"/>
              <a:gd name="T6" fmla="*/ 2147483647 w 64"/>
              <a:gd name="T7" fmla="*/ 2147483647 h 363"/>
              <a:gd name="T8" fmla="*/ 2147483647 w 64"/>
              <a:gd name="T9" fmla="*/ 2147483647 h 363"/>
              <a:gd name="T10" fmla="*/ 2147483647 w 64"/>
              <a:gd name="T11" fmla="*/ 2147483647 h 363"/>
              <a:gd name="T12" fmla="*/ 2147483647 w 64"/>
              <a:gd name="T13" fmla="*/ 0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362"/>
                </a:moveTo>
                <a:lnTo>
                  <a:pt x="39" y="54"/>
                </a:lnTo>
                <a:lnTo>
                  <a:pt x="41" y="38"/>
                </a:lnTo>
                <a:lnTo>
                  <a:pt x="43" y="25"/>
                </a:lnTo>
                <a:lnTo>
                  <a:pt x="46" y="15"/>
                </a:lnTo>
                <a:lnTo>
                  <a:pt x="54" y="6"/>
                </a:lnTo>
                <a:lnTo>
                  <a:pt x="6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70" name="Freeform 100"/>
          <p:cNvSpPr>
            <a:spLocks/>
          </p:cNvSpPr>
          <p:nvPr/>
        </p:nvSpPr>
        <p:spPr bwMode="auto">
          <a:xfrm>
            <a:off x="7342188" y="4217988"/>
            <a:ext cx="277812" cy="841375"/>
          </a:xfrm>
          <a:custGeom>
            <a:avLst/>
            <a:gdLst>
              <a:gd name="T0" fmla="*/ 0 w 175"/>
              <a:gd name="T1" fmla="*/ 0 h 530"/>
              <a:gd name="T2" fmla="*/ 2147483647 w 175"/>
              <a:gd name="T3" fmla="*/ 2147483647 h 530"/>
              <a:gd name="T4" fmla="*/ 2147483647 w 175"/>
              <a:gd name="T5" fmla="*/ 2147483647 h 530"/>
              <a:gd name="T6" fmla="*/ 2147483647 w 175"/>
              <a:gd name="T7" fmla="*/ 2147483647 h 530"/>
              <a:gd name="T8" fmla="*/ 2147483647 w 175"/>
              <a:gd name="T9" fmla="*/ 2147483647 h 530"/>
              <a:gd name="T10" fmla="*/ 2147483647 w 175"/>
              <a:gd name="T11" fmla="*/ 2147483647 h 530"/>
              <a:gd name="T12" fmla="*/ 2147483647 w 175"/>
              <a:gd name="T13" fmla="*/ 2147483647 h 530"/>
              <a:gd name="T14" fmla="*/ 2147483647 w 175"/>
              <a:gd name="T15" fmla="*/ 2147483647 h 530"/>
              <a:gd name="T16" fmla="*/ 2147483647 w 175"/>
              <a:gd name="T17" fmla="*/ 2147483647 h 530"/>
              <a:gd name="T18" fmla="*/ 2147483647 w 175"/>
              <a:gd name="T19" fmla="*/ 2147483647 h 530"/>
              <a:gd name="T20" fmla="*/ 2147483647 w 175"/>
              <a:gd name="T21" fmla="*/ 2147483647 h 530"/>
              <a:gd name="T22" fmla="*/ 2147483647 w 175"/>
              <a:gd name="T23" fmla="*/ 2147483647 h 530"/>
              <a:gd name="T24" fmla="*/ 2147483647 w 17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5"/>
              <a:gd name="T40" fmla="*/ 0 h 530"/>
              <a:gd name="T41" fmla="*/ 175 w 175"/>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5" h="530">
                <a:moveTo>
                  <a:pt x="0" y="0"/>
                </a:moveTo>
                <a:lnTo>
                  <a:pt x="14" y="3"/>
                </a:lnTo>
                <a:lnTo>
                  <a:pt x="24" y="12"/>
                </a:lnTo>
                <a:lnTo>
                  <a:pt x="28" y="25"/>
                </a:lnTo>
                <a:lnTo>
                  <a:pt x="31" y="44"/>
                </a:lnTo>
                <a:lnTo>
                  <a:pt x="85" y="488"/>
                </a:lnTo>
                <a:lnTo>
                  <a:pt x="90" y="512"/>
                </a:lnTo>
                <a:lnTo>
                  <a:pt x="95" y="520"/>
                </a:lnTo>
                <a:lnTo>
                  <a:pt x="106" y="527"/>
                </a:lnTo>
                <a:lnTo>
                  <a:pt x="115" y="530"/>
                </a:lnTo>
                <a:lnTo>
                  <a:pt x="126" y="524"/>
                </a:lnTo>
                <a:lnTo>
                  <a:pt x="134" y="512"/>
                </a:lnTo>
                <a:lnTo>
                  <a:pt x="175" y="258"/>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71" name="Freeform 101"/>
          <p:cNvSpPr>
            <a:spLocks/>
          </p:cNvSpPr>
          <p:nvPr/>
        </p:nvSpPr>
        <p:spPr bwMode="auto">
          <a:xfrm>
            <a:off x="7613650" y="4206875"/>
            <a:ext cx="106363" cy="431800"/>
          </a:xfrm>
          <a:custGeom>
            <a:avLst/>
            <a:gdLst>
              <a:gd name="T0" fmla="*/ 0 w 67"/>
              <a:gd name="T1" fmla="*/ 2147483647 h 363"/>
              <a:gd name="T2" fmla="*/ 2147483647 w 67"/>
              <a:gd name="T3" fmla="*/ 2147483647 h 363"/>
              <a:gd name="T4" fmla="*/ 2147483647 w 67"/>
              <a:gd name="T5" fmla="*/ 2147483647 h 363"/>
              <a:gd name="T6" fmla="*/ 2147483647 w 67"/>
              <a:gd name="T7" fmla="*/ 2147483647 h 363"/>
              <a:gd name="T8" fmla="*/ 2147483647 w 67"/>
              <a:gd name="T9" fmla="*/ 2147483647 h 363"/>
              <a:gd name="T10" fmla="*/ 2147483647 w 67"/>
              <a:gd name="T11" fmla="*/ 2147483647 h 363"/>
              <a:gd name="T12" fmla="*/ 2147483647 w 67"/>
              <a:gd name="T13" fmla="*/ 0 h 363"/>
              <a:gd name="T14" fmla="*/ 0 60000 65536"/>
              <a:gd name="T15" fmla="*/ 0 60000 65536"/>
              <a:gd name="T16" fmla="*/ 0 60000 65536"/>
              <a:gd name="T17" fmla="*/ 0 60000 65536"/>
              <a:gd name="T18" fmla="*/ 0 60000 65536"/>
              <a:gd name="T19" fmla="*/ 0 60000 65536"/>
              <a:gd name="T20" fmla="*/ 0 60000 65536"/>
              <a:gd name="T21" fmla="*/ 0 w 67"/>
              <a:gd name="T22" fmla="*/ 0 h 363"/>
              <a:gd name="T23" fmla="*/ 67 w 67"/>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363">
                <a:moveTo>
                  <a:pt x="0" y="362"/>
                </a:moveTo>
                <a:lnTo>
                  <a:pt x="41" y="54"/>
                </a:lnTo>
                <a:lnTo>
                  <a:pt x="43" y="38"/>
                </a:lnTo>
                <a:lnTo>
                  <a:pt x="45" y="25"/>
                </a:lnTo>
                <a:lnTo>
                  <a:pt x="49" y="15"/>
                </a:lnTo>
                <a:lnTo>
                  <a:pt x="56" y="6"/>
                </a:lnTo>
                <a:lnTo>
                  <a:pt x="66"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72" name="Freeform 102"/>
          <p:cNvSpPr>
            <a:spLocks/>
          </p:cNvSpPr>
          <p:nvPr/>
        </p:nvSpPr>
        <p:spPr bwMode="auto">
          <a:xfrm>
            <a:off x="7721600" y="4211638"/>
            <a:ext cx="269875" cy="841375"/>
          </a:xfrm>
          <a:custGeom>
            <a:avLst/>
            <a:gdLst>
              <a:gd name="T0" fmla="*/ 0 w 170"/>
              <a:gd name="T1" fmla="*/ 0 h 530"/>
              <a:gd name="T2" fmla="*/ 2147483647 w 170"/>
              <a:gd name="T3" fmla="*/ 2147483647 h 530"/>
              <a:gd name="T4" fmla="*/ 2147483647 w 170"/>
              <a:gd name="T5" fmla="*/ 2147483647 h 530"/>
              <a:gd name="T6" fmla="*/ 2147483647 w 170"/>
              <a:gd name="T7" fmla="*/ 2147483647 h 530"/>
              <a:gd name="T8" fmla="*/ 2147483647 w 170"/>
              <a:gd name="T9" fmla="*/ 2147483647 h 530"/>
              <a:gd name="T10" fmla="*/ 2147483647 w 170"/>
              <a:gd name="T11" fmla="*/ 2147483647 h 530"/>
              <a:gd name="T12" fmla="*/ 2147483647 w 170"/>
              <a:gd name="T13" fmla="*/ 2147483647 h 530"/>
              <a:gd name="T14" fmla="*/ 2147483647 w 170"/>
              <a:gd name="T15" fmla="*/ 2147483647 h 530"/>
              <a:gd name="T16" fmla="*/ 2147483647 w 170"/>
              <a:gd name="T17" fmla="*/ 2147483647 h 530"/>
              <a:gd name="T18" fmla="*/ 2147483647 w 170"/>
              <a:gd name="T19" fmla="*/ 2147483647 h 530"/>
              <a:gd name="T20" fmla="*/ 2147483647 w 170"/>
              <a:gd name="T21" fmla="*/ 2147483647 h 530"/>
              <a:gd name="T22" fmla="*/ 2147483647 w 170"/>
              <a:gd name="T23" fmla="*/ 2147483647 h 530"/>
              <a:gd name="T24" fmla="*/ 2147483647 w 170"/>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530"/>
              <a:gd name="T41" fmla="*/ 170 w 170"/>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5"/>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73" name="Group 103"/>
          <p:cNvGrpSpPr>
            <a:grpSpLocks/>
          </p:cNvGrpSpPr>
          <p:nvPr/>
        </p:nvGrpSpPr>
        <p:grpSpPr bwMode="auto">
          <a:xfrm>
            <a:off x="7991475" y="4206875"/>
            <a:ext cx="377825" cy="847725"/>
            <a:chOff x="5025" y="2269"/>
            <a:chExt cx="238" cy="713"/>
          </a:xfrm>
        </p:grpSpPr>
        <p:sp>
          <p:nvSpPr>
            <p:cNvPr id="55437" name="Freeform 104"/>
            <p:cNvSpPr>
              <a:spLocks/>
            </p:cNvSpPr>
            <p:nvPr/>
          </p:nvSpPr>
          <p:spPr bwMode="auto">
            <a:xfrm>
              <a:off x="5025" y="2269"/>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 name="T14" fmla="*/ 0 60000 65536"/>
                <a:gd name="T15" fmla="*/ 0 60000 65536"/>
                <a:gd name="T16" fmla="*/ 0 60000 65536"/>
                <a:gd name="T17" fmla="*/ 0 60000 65536"/>
                <a:gd name="T18" fmla="*/ 0 60000 65536"/>
                <a:gd name="T19" fmla="*/ 0 60000 65536"/>
                <a:gd name="T20" fmla="*/ 0 60000 65536"/>
                <a:gd name="T21" fmla="*/ 0 w 69"/>
                <a:gd name="T22" fmla="*/ 0 h 363"/>
                <a:gd name="T23" fmla="*/ 69 w 69"/>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363">
                  <a:moveTo>
                    <a:pt x="0" y="362"/>
                  </a:moveTo>
                  <a:lnTo>
                    <a:pt x="42" y="54"/>
                  </a:lnTo>
                  <a:lnTo>
                    <a:pt x="45" y="38"/>
                  </a:lnTo>
                  <a:lnTo>
                    <a:pt x="47" y="25"/>
                  </a:lnTo>
                  <a:lnTo>
                    <a:pt x="50" y="15"/>
                  </a:lnTo>
                  <a:lnTo>
                    <a:pt x="58" y="6"/>
                  </a:lnTo>
                  <a:lnTo>
                    <a:pt x="68"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38" name="Freeform 105"/>
            <p:cNvSpPr>
              <a:spLocks/>
            </p:cNvSpPr>
            <p:nvPr/>
          </p:nvSpPr>
          <p:spPr bwMode="auto">
            <a:xfrm>
              <a:off x="5095" y="2273"/>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8"/>
                <a:gd name="T40" fmla="*/ 0 h 709"/>
                <a:gd name="T41" fmla="*/ 168 w 168"/>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5374" name="Group 106"/>
          <p:cNvGrpSpPr>
            <a:grpSpLocks/>
          </p:cNvGrpSpPr>
          <p:nvPr/>
        </p:nvGrpSpPr>
        <p:grpSpPr bwMode="auto">
          <a:xfrm>
            <a:off x="1512888" y="5372100"/>
            <a:ext cx="376237" cy="847725"/>
            <a:chOff x="944" y="3250"/>
            <a:chExt cx="237" cy="713"/>
          </a:xfrm>
        </p:grpSpPr>
        <p:sp>
          <p:nvSpPr>
            <p:cNvPr id="55435" name="Freeform 107"/>
            <p:cNvSpPr>
              <a:spLocks/>
            </p:cNvSpPr>
            <p:nvPr/>
          </p:nvSpPr>
          <p:spPr bwMode="auto">
            <a:xfrm>
              <a:off x="944" y="325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362"/>
                  </a:moveTo>
                  <a:lnTo>
                    <a:pt x="40" y="54"/>
                  </a:lnTo>
                  <a:lnTo>
                    <a:pt x="42" y="38"/>
                  </a:lnTo>
                  <a:lnTo>
                    <a:pt x="44" y="25"/>
                  </a:lnTo>
                  <a:lnTo>
                    <a:pt x="47" y="15"/>
                  </a:lnTo>
                  <a:lnTo>
                    <a:pt x="55" y="6"/>
                  </a:lnTo>
                  <a:lnTo>
                    <a:pt x="64"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36" name="Freeform 108"/>
            <p:cNvSpPr>
              <a:spLocks/>
            </p:cNvSpPr>
            <p:nvPr/>
          </p:nvSpPr>
          <p:spPr bwMode="auto">
            <a:xfrm>
              <a:off x="1010" y="325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09"/>
                <a:gd name="T41" fmla="*/ 171 w 171"/>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375" name="Freeform 109"/>
          <p:cNvSpPr>
            <a:spLocks/>
          </p:cNvSpPr>
          <p:nvPr/>
        </p:nvSpPr>
        <p:spPr bwMode="auto">
          <a:xfrm>
            <a:off x="1890713" y="5372100"/>
            <a:ext cx="104775" cy="431800"/>
          </a:xfrm>
          <a:custGeom>
            <a:avLst/>
            <a:gdLst>
              <a:gd name="T0" fmla="*/ 0 w 66"/>
              <a:gd name="T1" fmla="*/ 2147483647 h 363"/>
              <a:gd name="T2" fmla="*/ 2147483647 w 66"/>
              <a:gd name="T3" fmla="*/ 2147483647 h 363"/>
              <a:gd name="T4" fmla="*/ 2147483647 w 66"/>
              <a:gd name="T5" fmla="*/ 2147483647 h 363"/>
              <a:gd name="T6" fmla="*/ 2147483647 w 66"/>
              <a:gd name="T7" fmla="*/ 2147483647 h 363"/>
              <a:gd name="T8" fmla="*/ 2147483647 w 66"/>
              <a:gd name="T9" fmla="*/ 2147483647 h 363"/>
              <a:gd name="T10" fmla="*/ 2147483647 w 66"/>
              <a:gd name="T11" fmla="*/ 2147483647 h 363"/>
              <a:gd name="T12" fmla="*/ 2147483647 w 66"/>
              <a:gd name="T13" fmla="*/ 0 h 363"/>
              <a:gd name="T14" fmla="*/ 0 60000 65536"/>
              <a:gd name="T15" fmla="*/ 0 60000 65536"/>
              <a:gd name="T16" fmla="*/ 0 60000 65536"/>
              <a:gd name="T17" fmla="*/ 0 60000 65536"/>
              <a:gd name="T18" fmla="*/ 0 60000 65536"/>
              <a:gd name="T19" fmla="*/ 0 60000 65536"/>
              <a:gd name="T20" fmla="*/ 0 60000 65536"/>
              <a:gd name="T21" fmla="*/ 0 w 66"/>
              <a:gd name="T22" fmla="*/ 0 h 363"/>
              <a:gd name="T23" fmla="*/ 66 w 66"/>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363">
                <a:moveTo>
                  <a:pt x="0" y="362"/>
                </a:moveTo>
                <a:lnTo>
                  <a:pt x="40" y="54"/>
                </a:lnTo>
                <a:lnTo>
                  <a:pt x="43" y="38"/>
                </a:lnTo>
                <a:lnTo>
                  <a:pt x="44" y="25"/>
                </a:lnTo>
                <a:lnTo>
                  <a:pt x="48" y="15"/>
                </a:lnTo>
                <a:lnTo>
                  <a:pt x="56" y="6"/>
                </a:lnTo>
                <a:lnTo>
                  <a:pt x="65"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76" name="Freeform 110"/>
          <p:cNvSpPr>
            <a:spLocks/>
          </p:cNvSpPr>
          <p:nvPr/>
        </p:nvSpPr>
        <p:spPr bwMode="auto">
          <a:xfrm>
            <a:off x="1997075" y="5375275"/>
            <a:ext cx="293688" cy="842963"/>
          </a:xfrm>
          <a:custGeom>
            <a:avLst/>
            <a:gdLst>
              <a:gd name="T0" fmla="*/ 0 w 185"/>
              <a:gd name="T1" fmla="*/ 2147483647 h 531"/>
              <a:gd name="T2" fmla="*/ 2147483647 w 185"/>
              <a:gd name="T3" fmla="*/ 0 h 531"/>
              <a:gd name="T4" fmla="*/ 2147483647 w 185"/>
              <a:gd name="T5" fmla="*/ 2147483647 h 531"/>
              <a:gd name="T6" fmla="*/ 2147483647 w 185"/>
              <a:gd name="T7" fmla="*/ 2147483647 h 531"/>
              <a:gd name="T8" fmla="*/ 2147483647 w 185"/>
              <a:gd name="T9" fmla="*/ 2147483647 h 531"/>
              <a:gd name="T10" fmla="*/ 2147483647 w 185"/>
              <a:gd name="T11" fmla="*/ 2147483647 h 531"/>
              <a:gd name="T12" fmla="*/ 2147483647 w 185"/>
              <a:gd name="T13" fmla="*/ 2147483647 h 531"/>
              <a:gd name="T14" fmla="*/ 2147483647 w 185"/>
              <a:gd name="T15" fmla="*/ 2147483647 h 531"/>
              <a:gd name="T16" fmla="*/ 2147483647 w 185"/>
              <a:gd name="T17" fmla="*/ 2147483647 h 531"/>
              <a:gd name="T18" fmla="*/ 2147483647 w 185"/>
              <a:gd name="T19" fmla="*/ 2147483647 h 531"/>
              <a:gd name="T20" fmla="*/ 2147483647 w 185"/>
              <a:gd name="T21" fmla="*/ 2147483647 h 531"/>
              <a:gd name="T22" fmla="*/ 2147483647 w 185"/>
              <a:gd name="T23" fmla="*/ 2147483647 h 531"/>
              <a:gd name="T24" fmla="*/ 2147483647 w 185"/>
              <a:gd name="T25" fmla="*/ 2147483647 h 5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5"/>
              <a:gd name="T40" fmla="*/ 0 h 531"/>
              <a:gd name="T41" fmla="*/ 185 w 185"/>
              <a:gd name="T42" fmla="*/ 531 h 5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5" h="531">
                <a:moveTo>
                  <a:pt x="0" y="1"/>
                </a:moveTo>
                <a:lnTo>
                  <a:pt x="8" y="0"/>
                </a:lnTo>
                <a:lnTo>
                  <a:pt x="24" y="13"/>
                </a:lnTo>
                <a:lnTo>
                  <a:pt x="28" y="26"/>
                </a:lnTo>
                <a:lnTo>
                  <a:pt x="31" y="45"/>
                </a:lnTo>
                <a:lnTo>
                  <a:pt x="85" y="489"/>
                </a:lnTo>
                <a:lnTo>
                  <a:pt x="90" y="513"/>
                </a:lnTo>
                <a:lnTo>
                  <a:pt x="95" y="521"/>
                </a:lnTo>
                <a:lnTo>
                  <a:pt x="106" y="528"/>
                </a:lnTo>
                <a:lnTo>
                  <a:pt x="115" y="531"/>
                </a:lnTo>
                <a:lnTo>
                  <a:pt x="126" y="525"/>
                </a:lnTo>
                <a:lnTo>
                  <a:pt x="134" y="513"/>
                </a:lnTo>
                <a:lnTo>
                  <a:pt x="185" y="258"/>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77" name="Group 111"/>
          <p:cNvGrpSpPr>
            <a:grpSpLocks/>
          </p:cNvGrpSpPr>
          <p:nvPr/>
        </p:nvGrpSpPr>
        <p:grpSpPr bwMode="auto">
          <a:xfrm>
            <a:off x="2293938" y="5372100"/>
            <a:ext cx="376237" cy="847725"/>
            <a:chOff x="1436" y="3250"/>
            <a:chExt cx="237" cy="713"/>
          </a:xfrm>
        </p:grpSpPr>
        <p:sp>
          <p:nvSpPr>
            <p:cNvPr id="55433" name="Freeform 112"/>
            <p:cNvSpPr>
              <a:spLocks/>
            </p:cNvSpPr>
            <p:nvPr/>
          </p:nvSpPr>
          <p:spPr bwMode="auto">
            <a:xfrm>
              <a:off x="1436" y="3600"/>
              <a:ext cx="65" cy="363"/>
            </a:xfrm>
            <a:custGeom>
              <a:avLst/>
              <a:gdLst>
                <a:gd name="T0" fmla="*/ 0 w 65"/>
                <a:gd name="T1" fmla="*/ 0 h 363"/>
                <a:gd name="T2" fmla="*/ 40 w 65"/>
                <a:gd name="T3" fmla="*/ 308 h 363"/>
                <a:gd name="T4" fmla="*/ 42 w 65"/>
                <a:gd name="T5" fmla="*/ 324 h 363"/>
                <a:gd name="T6" fmla="*/ 44 w 65"/>
                <a:gd name="T7" fmla="*/ 337 h 363"/>
                <a:gd name="T8" fmla="*/ 47 w 65"/>
                <a:gd name="T9" fmla="*/ 347 h 363"/>
                <a:gd name="T10" fmla="*/ 55 w 65"/>
                <a:gd name="T11" fmla="*/ 356 h 363"/>
                <a:gd name="T12" fmla="*/ 64 w 65"/>
                <a:gd name="T13" fmla="*/ 362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0"/>
                  </a:moveTo>
                  <a:lnTo>
                    <a:pt x="40" y="308"/>
                  </a:lnTo>
                  <a:lnTo>
                    <a:pt x="42" y="324"/>
                  </a:lnTo>
                  <a:lnTo>
                    <a:pt x="44" y="337"/>
                  </a:lnTo>
                  <a:lnTo>
                    <a:pt x="47" y="347"/>
                  </a:lnTo>
                  <a:lnTo>
                    <a:pt x="55" y="356"/>
                  </a:lnTo>
                  <a:lnTo>
                    <a:pt x="64" y="362"/>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34" name="Freeform 113"/>
            <p:cNvSpPr>
              <a:spLocks/>
            </p:cNvSpPr>
            <p:nvPr/>
          </p:nvSpPr>
          <p:spPr bwMode="auto">
            <a:xfrm>
              <a:off x="1502" y="3250"/>
              <a:ext cx="171" cy="709"/>
            </a:xfrm>
            <a:custGeom>
              <a:avLst/>
              <a:gdLst>
                <a:gd name="T0" fmla="*/ 0 w 171"/>
                <a:gd name="T1" fmla="*/ 708 h 709"/>
                <a:gd name="T2" fmla="*/ 14 w 171"/>
                <a:gd name="T3" fmla="*/ 704 h 709"/>
                <a:gd name="T4" fmla="*/ 24 w 171"/>
                <a:gd name="T5" fmla="*/ 692 h 709"/>
                <a:gd name="T6" fmla="*/ 28 w 171"/>
                <a:gd name="T7" fmla="*/ 675 h 709"/>
                <a:gd name="T8" fmla="*/ 31 w 171"/>
                <a:gd name="T9" fmla="*/ 649 h 709"/>
                <a:gd name="T10" fmla="*/ 85 w 171"/>
                <a:gd name="T11" fmla="*/ 57 h 709"/>
                <a:gd name="T12" fmla="*/ 90 w 171"/>
                <a:gd name="T13" fmla="*/ 24 h 709"/>
                <a:gd name="T14" fmla="*/ 95 w 171"/>
                <a:gd name="T15" fmla="*/ 14 h 709"/>
                <a:gd name="T16" fmla="*/ 106 w 171"/>
                <a:gd name="T17" fmla="*/ 4 h 709"/>
                <a:gd name="T18" fmla="*/ 115 w 171"/>
                <a:gd name="T19" fmla="*/ 0 h 709"/>
                <a:gd name="T20" fmla="*/ 126 w 171"/>
                <a:gd name="T21" fmla="*/ 8 h 709"/>
                <a:gd name="T22" fmla="*/ 134 w 171"/>
                <a:gd name="T23" fmla="*/ 24 h 709"/>
                <a:gd name="T24" fmla="*/ 170 w 171"/>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09"/>
                <a:gd name="T41" fmla="*/ 171 w 171"/>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09">
                  <a:moveTo>
                    <a:pt x="0" y="708"/>
                  </a:moveTo>
                  <a:lnTo>
                    <a:pt x="14" y="704"/>
                  </a:lnTo>
                  <a:lnTo>
                    <a:pt x="24" y="692"/>
                  </a:lnTo>
                  <a:lnTo>
                    <a:pt x="28" y="675"/>
                  </a:lnTo>
                  <a:lnTo>
                    <a:pt x="31" y="649"/>
                  </a:lnTo>
                  <a:lnTo>
                    <a:pt x="85" y="57"/>
                  </a:lnTo>
                  <a:lnTo>
                    <a:pt x="90" y="24"/>
                  </a:lnTo>
                  <a:lnTo>
                    <a:pt x="95" y="14"/>
                  </a:lnTo>
                  <a:lnTo>
                    <a:pt x="106" y="4"/>
                  </a:lnTo>
                  <a:lnTo>
                    <a:pt x="115" y="0"/>
                  </a:lnTo>
                  <a:lnTo>
                    <a:pt x="126" y="8"/>
                  </a:lnTo>
                  <a:lnTo>
                    <a:pt x="134" y="24"/>
                  </a:lnTo>
                  <a:lnTo>
                    <a:pt x="170" y="328"/>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378" name="Freeform 114"/>
          <p:cNvSpPr>
            <a:spLocks/>
          </p:cNvSpPr>
          <p:nvPr/>
        </p:nvSpPr>
        <p:spPr bwMode="auto">
          <a:xfrm>
            <a:off x="2671763" y="5788025"/>
            <a:ext cx="104775" cy="431800"/>
          </a:xfrm>
          <a:custGeom>
            <a:avLst/>
            <a:gdLst>
              <a:gd name="T0" fmla="*/ 0 w 66"/>
              <a:gd name="T1" fmla="*/ 0 h 363"/>
              <a:gd name="T2" fmla="*/ 2147483647 w 66"/>
              <a:gd name="T3" fmla="*/ 2147483647 h 363"/>
              <a:gd name="T4" fmla="*/ 2147483647 w 66"/>
              <a:gd name="T5" fmla="*/ 2147483647 h 363"/>
              <a:gd name="T6" fmla="*/ 2147483647 w 66"/>
              <a:gd name="T7" fmla="*/ 2147483647 h 363"/>
              <a:gd name="T8" fmla="*/ 2147483647 w 66"/>
              <a:gd name="T9" fmla="*/ 2147483647 h 363"/>
              <a:gd name="T10" fmla="*/ 2147483647 w 66"/>
              <a:gd name="T11" fmla="*/ 2147483647 h 363"/>
              <a:gd name="T12" fmla="*/ 2147483647 w 66"/>
              <a:gd name="T13" fmla="*/ 2147483647 h 363"/>
              <a:gd name="T14" fmla="*/ 0 60000 65536"/>
              <a:gd name="T15" fmla="*/ 0 60000 65536"/>
              <a:gd name="T16" fmla="*/ 0 60000 65536"/>
              <a:gd name="T17" fmla="*/ 0 60000 65536"/>
              <a:gd name="T18" fmla="*/ 0 60000 65536"/>
              <a:gd name="T19" fmla="*/ 0 60000 65536"/>
              <a:gd name="T20" fmla="*/ 0 60000 65536"/>
              <a:gd name="T21" fmla="*/ 0 w 66"/>
              <a:gd name="T22" fmla="*/ 0 h 363"/>
              <a:gd name="T23" fmla="*/ 66 w 66"/>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363">
                <a:moveTo>
                  <a:pt x="0" y="0"/>
                </a:moveTo>
                <a:lnTo>
                  <a:pt x="40" y="308"/>
                </a:lnTo>
                <a:lnTo>
                  <a:pt x="43" y="324"/>
                </a:lnTo>
                <a:lnTo>
                  <a:pt x="44" y="337"/>
                </a:lnTo>
                <a:lnTo>
                  <a:pt x="48" y="347"/>
                </a:lnTo>
                <a:lnTo>
                  <a:pt x="56" y="356"/>
                </a:lnTo>
                <a:lnTo>
                  <a:pt x="65" y="362"/>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79" name="Freeform 115"/>
          <p:cNvSpPr>
            <a:spLocks/>
          </p:cNvSpPr>
          <p:nvPr/>
        </p:nvSpPr>
        <p:spPr bwMode="auto">
          <a:xfrm>
            <a:off x="2778125" y="5372100"/>
            <a:ext cx="288925" cy="841375"/>
          </a:xfrm>
          <a:custGeom>
            <a:avLst/>
            <a:gdLst>
              <a:gd name="T0" fmla="*/ 0 w 182"/>
              <a:gd name="T1" fmla="*/ 2147483647 h 530"/>
              <a:gd name="T2" fmla="*/ 2147483647 w 182"/>
              <a:gd name="T3" fmla="*/ 2147483647 h 530"/>
              <a:gd name="T4" fmla="*/ 2147483647 w 182"/>
              <a:gd name="T5" fmla="*/ 2147483647 h 530"/>
              <a:gd name="T6" fmla="*/ 2147483647 w 182"/>
              <a:gd name="T7" fmla="*/ 2147483647 h 530"/>
              <a:gd name="T8" fmla="*/ 2147483647 w 182"/>
              <a:gd name="T9" fmla="*/ 2147483647 h 530"/>
              <a:gd name="T10" fmla="*/ 2147483647 w 182"/>
              <a:gd name="T11" fmla="*/ 2147483647 h 530"/>
              <a:gd name="T12" fmla="*/ 2147483647 w 182"/>
              <a:gd name="T13" fmla="*/ 2147483647 h 530"/>
              <a:gd name="T14" fmla="*/ 2147483647 w 182"/>
              <a:gd name="T15" fmla="*/ 2147483647 h 530"/>
              <a:gd name="T16" fmla="*/ 2147483647 w 182"/>
              <a:gd name="T17" fmla="*/ 2147483647 h 530"/>
              <a:gd name="T18" fmla="*/ 2147483647 w 182"/>
              <a:gd name="T19" fmla="*/ 0 h 530"/>
              <a:gd name="T20" fmla="*/ 2147483647 w 182"/>
              <a:gd name="T21" fmla="*/ 2147483647 h 530"/>
              <a:gd name="T22" fmla="*/ 2147483647 w 182"/>
              <a:gd name="T23" fmla="*/ 2147483647 h 530"/>
              <a:gd name="T24" fmla="*/ 2147483647 w 182"/>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2"/>
              <a:gd name="T40" fmla="*/ 0 h 530"/>
              <a:gd name="T41" fmla="*/ 182 w 182"/>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2" h="530">
                <a:moveTo>
                  <a:pt x="0" y="530"/>
                </a:moveTo>
                <a:lnTo>
                  <a:pt x="14" y="527"/>
                </a:lnTo>
                <a:lnTo>
                  <a:pt x="24" y="518"/>
                </a:lnTo>
                <a:lnTo>
                  <a:pt x="28" y="506"/>
                </a:lnTo>
                <a:lnTo>
                  <a:pt x="31" y="486"/>
                </a:lnTo>
                <a:lnTo>
                  <a:pt x="85" y="43"/>
                </a:lnTo>
                <a:lnTo>
                  <a:pt x="90" y="18"/>
                </a:lnTo>
                <a:lnTo>
                  <a:pt x="95" y="10"/>
                </a:lnTo>
                <a:lnTo>
                  <a:pt x="106" y="3"/>
                </a:lnTo>
                <a:lnTo>
                  <a:pt x="115" y="0"/>
                </a:lnTo>
                <a:lnTo>
                  <a:pt x="126" y="6"/>
                </a:lnTo>
                <a:lnTo>
                  <a:pt x="134" y="18"/>
                </a:lnTo>
                <a:lnTo>
                  <a:pt x="182" y="29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80" name="Freeform 116"/>
          <p:cNvSpPr>
            <a:spLocks/>
          </p:cNvSpPr>
          <p:nvPr/>
        </p:nvSpPr>
        <p:spPr bwMode="auto">
          <a:xfrm>
            <a:off x="3076575" y="5375275"/>
            <a:ext cx="111125" cy="457200"/>
          </a:xfrm>
          <a:custGeom>
            <a:avLst/>
            <a:gdLst>
              <a:gd name="T0" fmla="*/ 0 w 70"/>
              <a:gd name="T1" fmla="*/ 2147483647 h 288"/>
              <a:gd name="T2" fmla="*/ 2147483647 w 70"/>
              <a:gd name="T3" fmla="*/ 2147483647 h 288"/>
              <a:gd name="T4" fmla="*/ 2147483647 w 70"/>
              <a:gd name="T5" fmla="*/ 2147483647 h 288"/>
              <a:gd name="T6" fmla="*/ 2147483647 w 70"/>
              <a:gd name="T7" fmla="*/ 2147483647 h 288"/>
              <a:gd name="T8" fmla="*/ 2147483647 w 70"/>
              <a:gd name="T9" fmla="*/ 2147483647 h 288"/>
              <a:gd name="T10" fmla="*/ 2147483647 w 70"/>
              <a:gd name="T11" fmla="*/ 2147483647 h 288"/>
              <a:gd name="T12" fmla="*/ 2147483647 w 70"/>
              <a:gd name="T13" fmla="*/ 0 h 288"/>
              <a:gd name="T14" fmla="*/ 0 60000 65536"/>
              <a:gd name="T15" fmla="*/ 0 60000 65536"/>
              <a:gd name="T16" fmla="*/ 0 60000 65536"/>
              <a:gd name="T17" fmla="*/ 0 60000 65536"/>
              <a:gd name="T18" fmla="*/ 0 60000 65536"/>
              <a:gd name="T19" fmla="*/ 0 60000 65536"/>
              <a:gd name="T20" fmla="*/ 0 60000 65536"/>
              <a:gd name="T21" fmla="*/ 0 w 70"/>
              <a:gd name="T22" fmla="*/ 0 h 288"/>
              <a:gd name="T23" fmla="*/ 70 w 70"/>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288">
                <a:moveTo>
                  <a:pt x="0" y="288"/>
                </a:moveTo>
                <a:lnTo>
                  <a:pt x="46" y="40"/>
                </a:lnTo>
                <a:lnTo>
                  <a:pt x="48" y="28"/>
                </a:lnTo>
                <a:lnTo>
                  <a:pt x="50" y="19"/>
                </a:lnTo>
                <a:lnTo>
                  <a:pt x="53" y="11"/>
                </a:lnTo>
                <a:lnTo>
                  <a:pt x="61" y="4"/>
                </a:lnTo>
                <a:lnTo>
                  <a:pt x="70"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81" name="Freeform 117"/>
          <p:cNvSpPr>
            <a:spLocks/>
          </p:cNvSpPr>
          <p:nvPr/>
        </p:nvSpPr>
        <p:spPr bwMode="auto">
          <a:xfrm>
            <a:off x="3190875" y="5376863"/>
            <a:ext cx="273050" cy="842962"/>
          </a:xfrm>
          <a:custGeom>
            <a:avLst/>
            <a:gdLst>
              <a:gd name="T0" fmla="*/ 0 w 172"/>
              <a:gd name="T1" fmla="*/ 0 h 709"/>
              <a:gd name="T2" fmla="*/ 2147483647 w 172"/>
              <a:gd name="T3" fmla="*/ 2147483647 h 709"/>
              <a:gd name="T4" fmla="*/ 2147483647 w 172"/>
              <a:gd name="T5" fmla="*/ 2147483647 h 709"/>
              <a:gd name="T6" fmla="*/ 2147483647 w 172"/>
              <a:gd name="T7" fmla="*/ 2147483647 h 709"/>
              <a:gd name="T8" fmla="*/ 2147483647 w 172"/>
              <a:gd name="T9" fmla="*/ 2147483647 h 709"/>
              <a:gd name="T10" fmla="*/ 2147483647 w 172"/>
              <a:gd name="T11" fmla="*/ 2147483647 h 709"/>
              <a:gd name="T12" fmla="*/ 2147483647 w 172"/>
              <a:gd name="T13" fmla="*/ 2147483647 h 709"/>
              <a:gd name="T14" fmla="*/ 2147483647 w 172"/>
              <a:gd name="T15" fmla="*/ 2147483647 h 709"/>
              <a:gd name="T16" fmla="*/ 2147483647 w 172"/>
              <a:gd name="T17" fmla="*/ 2147483647 h 709"/>
              <a:gd name="T18" fmla="*/ 2147483647 w 172"/>
              <a:gd name="T19" fmla="*/ 2147483647 h 709"/>
              <a:gd name="T20" fmla="*/ 2147483647 w 172"/>
              <a:gd name="T21" fmla="*/ 2147483647 h 709"/>
              <a:gd name="T22" fmla="*/ 2147483647 w 172"/>
              <a:gd name="T23" fmla="*/ 2147483647 h 709"/>
              <a:gd name="T24" fmla="*/ 2147483647 w 172"/>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
              <a:gd name="T40" fmla="*/ 0 h 709"/>
              <a:gd name="T41" fmla="*/ 172 w 172"/>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82" name="Freeform 118"/>
          <p:cNvSpPr>
            <a:spLocks/>
          </p:cNvSpPr>
          <p:nvPr/>
        </p:nvSpPr>
        <p:spPr bwMode="auto">
          <a:xfrm>
            <a:off x="3467100" y="5386388"/>
            <a:ext cx="101600" cy="430212"/>
          </a:xfrm>
          <a:custGeom>
            <a:avLst/>
            <a:gdLst>
              <a:gd name="T0" fmla="*/ 0 w 64"/>
              <a:gd name="T1" fmla="*/ 2147483647 h 363"/>
              <a:gd name="T2" fmla="*/ 2147483647 w 64"/>
              <a:gd name="T3" fmla="*/ 2147483647 h 363"/>
              <a:gd name="T4" fmla="*/ 2147483647 w 64"/>
              <a:gd name="T5" fmla="*/ 2147483647 h 363"/>
              <a:gd name="T6" fmla="*/ 2147483647 w 64"/>
              <a:gd name="T7" fmla="*/ 2147483647 h 363"/>
              <a:gd name="T8" fmla="*/ 2147483647 w 64"/>
              <a:gd name="T9" fmla="*/ 2147483647 h 363"/>
              <a:gd name="T10" fmla="*/ 2147483647 w 64"/>
              <a:gd name="T11" fmla="*/ 2147483647 h 363"/>
              <a:gd name="T12" fmla="*/ 2147483647 w 64"/>
              <a:gd name="T13" fmla="*/ 0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362"/>
                </a:moveTo>
                <a:lnTo>
                  <a:pt x="39" y="54"/>
                </a:lnTo>
                <a:lnTo>
                  <a:pt x="41" y="38"/>
                </a:lnTo>
                <a:lnTo>
                  <a:pt x="43" y="25"/>
                </a:lnTo>
                <a:lnTo>
                  <a:pt x="46" y="15"/>
                </a:lnTo>
                <a:lnTo>
                  <a:pt x="54" y="6"/>
                </a:lnTo>
                <a:lnTo>
                  <a:pt x="6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83" name="Freeform 119"/>
          <p:cNvSpPr>
            <a:spLocks/>
          </p:cNvSpPr>
          <p:nvPr/>
        </p:nvSpPr>
        <p:spPr bwMode="auto">
          <a:xfrm>
            <a:off x="3573463" y="5383213"/>
            <a:ext cx="279400" cy="841375"/>
          </a:xfrm>
          <a:custGeom>
            <a:avLst/>
            <a:gdLst>
              <a:gd name="T0" fmla="*/ 0 w 176"/>
              <a:gd name="T1" fmla="*/ 0 h 708"/>
              <a:gd name="T2" fmla="*/ 2147483647 w 176"/>
              <a:gd name="T3" fmla="*/ 2147483647 h 708"/>
              <a:gd name="T4" fmla="*/ 2147483647 w 176"/>
              <a:gd name="T5" fmla="*/ 2147483647 h 708"/>
              <a:gd name="T6" fmla="*/ 2147483647 w 176"/>
              <a:gd name="T7" fmla="*/ 2147483647 h 708"/>
              <a:gd name="T8" fmla="*/ 2147483647 w 176"/>
              <a:gd name="T9" fmla="*/ 2147483647 h 708"/>
              <a:gd name="T10" fmla="*/ 2147483647 w 176"/>
              <a:gd name="T11" fmla="*/ 2147483647 h 708"/>
              <a:gd name="T12" fmla="*/ 2147483647 w 176"/>
              <a:gd name="T13" fmla="*/ 2147483647 h 708"/>
              <a:gd name="T14" fmla="*/ 2147483647 w 176"/>
              <a:gd name="T15" fmla="*/ 2147483647 h 708"/>
              <a:gd name="T16" fmla="*/ 2147483647 w 176"/>
              <a:gd name="T17" fmla="*/ 2147483647 h 708"/>
              <a:gd name="T18" fmla="*/ 2147483647 w 176"/>
              <a:gd name="T19" fmla="*/ 2147483647 h 708"/>
              <a:gd name="T20" fmla="*/ 2147483647 w 176"/>
              <a:gd name="T21" fmla="*/ 2147483647 h 708"/>
              <a:gd name="T22" fmla="*/ 2147483647 w 176"/>
              <a:gd name="T23" fmla="*/ 2147483647 h 708"/>
              <a:gd name="T24" fmla="*/ 2147483647 w 176"/>
              <a:gd name="T25" fmla="*/ 2147483647 h 7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6"/>
              <a:gd name="T40" fmla="*/ 0 h 708"/>
              <a:gd name="T41" fmla="*/ 176 w 176"/>
              <a:gd name="T42" fmla="*/ 708 h 7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6" h="708">
                <a:moveTo>
                  <a:pt x="0" y="0"/>
                </a:moveTo>
                <a:lnTo>
                  <a:pt x="15" y="4"/>
                </a:lnTo>
                <a:lnTo>
                  <a:pt x="25" y="16"/>
                </a:lnTo>
                <a:lnTo>
                  <a:pt x="28" y="33"/>
                </a:lnTo>
                <a:lnTo>
                  <a:pt x="32" y="59"/>
                </a:lnTo>
                <a:lnTo>
                  <a:pt x="88" y="650"/>
                </a:lnTo>
                <a:lnTo>
                  <a:pt x="93" y="683"/>
                </a:lnTo>
                <a:lnTo>
                  <a:pt x="97" y="693"/>
                </a:lnTo>
                <a:lnTo>
                  <a:pt x="109" y="703"/>
                </a:lnTo>
                <a:lnTo>
                  <a:pt x="118" y="707"/>
                </a:lnTo>
                <a:lnTo>
                  <a:pt x="130" y="699"/>
                </a:lnTo>
                <a:lnTo>
                  <a:pt x="138" y="683"/>
                </a:lnTo>
                <a:lnTo>
                  <a:pt x="175" y="379"/>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84" name="Freeform 120"/>
          <p:cNvSpPr>
            <a:spLocks/>
          </p:cNvSpPr>
          <p:nvPr/>
        </p:nvSpPr>
        <p:spPr bwMode="auto">
          <a:xfrm>
            <a:off x="3854450" y="5392738"/>
            <a:ext cx="106363" cy="431800"/>
          </a:xfrm>
          <a:custGeom>
            <a:avLst/>
            <a:gdLst>
              <a:gd name="T0" fmla="*/ 0 w 67"/>
              <a:gd name="T1" fmla="*/ 2147483647 h 363"/>
              <a:gd name="T2" fmla="*/ 2147483647 w 67"/>
              <a:gd name="T3" fmla="*/ 2147483647 h 363"/>
              <a:gd name="T4" fmla="*/ 2147483647 w 67"/>
              <a:gd name="T5" fmla="*/ 2147483647 h 363"/>
              <a:gd name="T6" fmla="*/ 2147483647 w 67"/>
              <a:gd name="T7" fmla="*/ 2147483647 h 363"/>
              <a:gd name="T8" fmla="*/ 2147483647 w 67"/>
              <a:gd name="T9" fmla="*/ 2147483647 h 363"/>
              <a:gd name="T10" fmla="*/ 2147483647 w 67"/>
              <a:gd name="T11" fmla="*/ 2147483647 h 363"/>
              <a:gd name="T12" fmla="*/ 2147483647 w 67"/>
              <a:gd name="T13" fmla="*/ 0 h 363"/>
              <a:gd name="T14" fmla="*/ 0 60000 65536"/>
              <a:gd name="T15" fmla="*/ 0 60000 65536"/>
              <a:gd name="T16" fmla="*/ 0 60000 65536"/>
              <a:gd name="T17" fmla="*/ 0 60000 65536"/>
              <a:gd name="T18" fmla="*/ 0 60000 65536"/>
              <a:gd name="T19" fmla="*/ 0 60000 65536"/>
              <a:gd name="T20" fmla="*/ 0 60000 65536"/>
              <a:gd name="T21" fmla="*/ 0 w 67"/>
              <a:gd name="T22" fmla="*/ 0 h 363"/>
              <a:gd name="T23" fmla="*/ 67 w 67"/>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363">
                <a:moveTo>
                  <a:pt x="0" y="362"/>
                </a:moveTo>
                <a:lnTo>
                  <a:pt x="41" y="54"/>
                </a:lnTo>
                <a:lnTo>
                  <a:pt x="43" y="38"/>
                </a:lnTo>
                <a:lnTo>
                  <a:pt x="45" y="25"/>
                </a:lnTo>
                <a:lnTo>
                  <a:pt x="49" y="15"/>
                </a:lnTo>
                <a:lnTo>
                  <a:pt x="56" y="6"/>
                </a:lnTo>
                <a:lnTo>
                  <a:pt x="66"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85" name="Freeform 121"/>
          <p:cNvSpPr>
            <a:spLocks/>
          </p:cNvSpPr>
          <p:nvPr/>
        </p:nvSpPr>
        <p:spPr bwMode="auto">
          <a:xfrm>
            <a:off x="3967163" y="5391150"/>
            <a:ext cx="266700" cy="841375"/>
          </a:xfrm>
          <a:custGeom>
            <a:avLst/>
            <a:gdLst>
              <a:gd name="T0" fmla="*/ 0 w 168"/>
              <a:gd name="T1" fmla="*/ 0 h 709"/>
              <a:gd name="T2" fmla="*/ 2147483647 w 168"/>
              <a:gd name="T3" fmla="*/ 2147483647 h 709"/>
              <a:gd name="T4" fmla="*/ 2147483647 w 168"/>
              <a:gd name="T5" fmla="*/ 2147483647 h 709"/>
              <a:gd name="T6" fmla="*/ 2147483647 w 168"/>
              <a:gd name="T7" fmla="*/ 2147483647 h 709"/>
              <a:gd name="T8" fmla="*/ 2147483647 w 168"/>
              <a:gd name="T9" fmla="*/ 2147483647 h 709"/>
              <a:gd name="T10" fmla="*/ 2147483647 w 168"/>
              <a:gd name="T11" fmla="*/ 2147483647 h 709"/>
              <a:gd name="T12" fmla="*/ 2147483647 w 168"/>
              <a:gd name="T13" fmla="*/ 2147483647 h 709"/>
              <a:gd name="T14" fmla="*/ 2147483647 w 168"/>
              <a:gd name="T15" fmla="*/ 2147483647 h 709"/>
              <a:gd name="T16" fmla="*/ 2147483647 w 168"/>
              <a:gd name="T17" fmla="*/ 2147483647 h 709"/>
              <a:gd name="T18" fmla="*/ 2147483647 w 168"/>
              <a:gd name="T19" fmla="*/ 2147483647 h 709"/>
              <a:gd name="T20" fmla="*/ 2147483647 w 168"/>
              <a:gd name="T21" fmla="*/ 2147483647 h 709"/>
              <a:gd name="T22" fmla="*/ 2147483647 w 168"/>
              <a:gd name="T23" fmla="*/ 2147483647 h 709"/>
              <a:gd name="T24" fmla="*/ 2147483647 w 168"/>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8"/>
              <a:gd name="T40" fmla="*/ 0 h 709"/>
              <a:gd name="T41" fmla="*/ 168 w 168"/>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86" name="Freeform 122"/>
          <p:cNvSpPr>
            <a:spLocks/>
          </p:cNvSpPr>
          <p:nvPr/>
        </p:nvSpPr>
        <p:spPr bwMode="auto">
          <a:xfrm>
            <a:off x="4235450" y="5392738"/>
            <a:ext cx="109538" cy="431800"/>
          </a:xfrm>
          <a:custGeom>
            <a:avLst/>
            <a:gdLst>
              <a:gd name="T0" fmla="*/ 0 w 69"/>
              <a:gd name="T1" fmla="*/ 2147483647 h 363"/>
              <a:gd name="T2" fmla="*/ 2147483647 w 69"/>
              <a:gd name="T3" fmla="*/ 2147483647 h 363"/>
              <a:gd name="T4" fmla="*/ 2147483647 w 69"/>
              <a:gd name="T5" fmla="*/ 2147483647 h 363"/>
              <a:gd name="T6" fmla="*/ 2147483647 w 69"/>
              <a:gd name="T7" fmla="*/ 2147483647 h 363"/>
              <a:gd name="T8" fmla="*/ 2147483647 w 69"/>
              <a:gd name="T9" fmla="*/ 2147483647 h 363"/>
              <a:gd name="T10" fmla="*/ 2147483647 w 69"/>
              <a:gd name="T11" fmla="*/ 2147483647 h 363"/>
              <a:gd name="T12" fmla="*/ 2147483647 w 69"/>
              <a:gd name="T13" fmla="*/ 0 h 363"/>
              <a:gd name="T14" fmla="*/ 0 60000 65536"/>
              <a:gd name="T15" fmla="*/ 0 60000 65536"/>
              <a:gd name="T16" fmla="*/ 0 60000 65536"/>
              <a:gd name="T17" fmla="*/ 0 60000 65536"/>
              <a:gd name="T18" fmla="*/ 0 60000 65536"/>
              <a:gd name="T19" fmla="*/ 0 60000 65536"/>
              <a:gd name="T20" fmla="*/ 0 60000 65536"/>
              <a:gd name="T21" fmla="*/ 0 w 69"/>
              <a:gd name="T22" fmla="*/ 0 h 363"/>
              <a:gd name="T23" fmla="*/ 69 w 69"/>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363">
                <a:moveTo>
                  <a:pt x="0" y="362"/>
                </a:moveTo>
                <a:lnTo>
                  <a:pt x="42" y="54"/>
                </a:lnTo>
                <a:lnTo>
                  <a:pt x="45" y="38"/>
                </a:lnTo>
                <a:lnTo>
                  <a:pt x="47" y="25"/>
                </a:lnTo>
                <a:lnTo>
                  <a:pt x="50" y="15"/>
                </a:lnTo>
                <a:lnTo>
                  <a:pt x="58" y="6"/>
                </a:lnTo>
                <a:lnTo>
                  <a:pt x="68"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87" name="Freeform 123"/>
          <p:cNvSpPr>
            <a:spLocks/>
          </p:cNvSpPr>
          <p:nvPr/>
        </p:nvSpPr>
        <p:spPr bwMode="auto">
          <a:xfrm>
            <a:off x="4349750" y="5387975"/>
            <a:ext cx="266700" cy="842963"/>
          </a:xfrm>
          <a:custGeom>
            <a:avLst/>
            <a:gdLst>
              <a:gd name="T0" fmla="*/ 0 w 168"/>
              <a:gd name="T1" fmla="*/ 0 h 709"/>
              <a:gd name="T2" fmla="*/ 2147483647 w 168"/>
              <a:gd name="T3" fmla="*/ 2147483647 h 709"/>
              <a:gd name="T4" fmla="*/ 2147483647 w 168"/>
              <a:gd name="T5" fmla="*/ 2147483647 h 709"/>
              <a:gd name="T6" fmla="*/ 2147483647 w 168"/>
              <a:gd name="T7" fmla="*/ 2147483647 h 709"/>
              <a:gd name="T8" fmla="*/ 2147483647 w 168"/>
              <a:gd name="T9" fmla="*/ 2147483647 h 709"/>
              <a:gd name="T10" fmla="*/ 2147483647 w 168"/>
              <a:gd name="T11" fmla="*/ 2147483647 h 709"/>
              <a:gd name="T12" fmla="*/ 2147483647 w 168"/>
              <a:gd name="T13" fmla="*/ 2147483647 h 709"/>
              <a:gd name="T14" fmla="*/ 2147483647 w 168"/>
              <a:gd name="T15" fmla="*/ 2147483647 h 709"/>
              <a:gd name="T16" fmla="*/ 2147483647 w 168"/>
              <a:gd name="T17" fmla="*/ 2147483647 h 709"/>
              <a:gd name="T18" fmla="*/ 2147483647 w 168"/>
              <a:gd name="T19" fmla="*/ 2147483647 h 709"/>
              <a:gd name="T20" fmla="*/ 2147483647 w 168"/>
              <a:gd name="T21" fmla="*/ 2147483647 h 709"/>
              <a:gd name="T22" fmla="*/ 2147483647 w 168"/>
              <a:gd name="T23" fmla="*/ 2147483647 h 709"/>
              <a:gd name="T24" fmla="*/ 2147483647 w 168"/>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8"/>
              <a:gd name="T40" fmla="*/ 0 h 709"/>
              <a:gd name="T41" fmla="*/ 168 w 168"/>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88" name="Group 124"/>
          <p:cNvGrpSpPr>
            <a:grpSpLocks/>
          </p:cNvGrpSpPr>
          <p:nvPr/>
        </p:nvGrpSpPr>
        <p:grpSpPr bwMode="auto">
          <a:xfrm>
            <a:off x="4614863" y="5391150"/>
            <a:ext cx="373062" cy="846138"/>
            <a:chOff x="2898" y="3265"/>
            <a:chExt cx="235" cy="713"/>
          </a:xfrm>
        </p:grpSpPr>
        <p:sp>
          <p:nvSpPr>
            <p:cNvPr id="55431" name="Freeform 125"/>
            <p:cNvSpPr>
              <a:spLocks/>
            </p:cNvSpPr>
            <p:nvPr/>
          </p:nvSpPr>
          <p:spPr bwMode="auto">
            <a:xfrm>
              <a:off x="2898" y="3615"/>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0"/>
                  </a:moveTo>
                  <a:lnTo>
                    <a:pt x="39" y="308"/>
                  </a:lnTo>
                  <a:lnTo>
                    <a:pt x="41" y="324"/>
                  </a:lnTo>
                  <a:lnTo>
                    <a:pt x="43" y="337"/>
                  </a:lnTo>
                  <a:lnTo>
                    <a:pt x="46" y="347"/>
                  </a:lnTo>
                  <a:lnTo>
                    <a:pt x="54" y="356"/>
                  </a:lnTo>
                  <a:lnTo>
                    <a:pt x="63" y="362"/>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32" name="Freeform 126"/>
            <p:cNvSpPr>
              <a:spLocks/>
            </p:cNvSpPr>
            <p:nvPr/>
          </p:nvSpPr>
          <p:spPr bwMode="auto">
            <a:xfrm>
              <a:off x="2963" y="3265"/>
              <a:ext cx="170" cy="709"/>
            </a:xfrm>
            <a:custGeom>
              <a:avLst/>
              <a:gdLst>
                <a:gd name="T0" fmla="*/ 0 w 170"/>
                <a:gd name="T1" fmla="*/ 708 h 709"/>
                <a:gd name="T2" fmla="*/ 14 w 170"/>
                <a:gd name="T3" fmla="*/ 704 h 709"/>
                <a:gd name="T4" fmla="*/ 24 w 170"/>
                <a:gd name="T5" fmla="*/ 692 h 709"/>
                <a:gd name="T6" fmla="*/ 27 w 170"/>
                <a:gd name="T7" fmla="*/ 675 h 709"/>
                <a:gd name="T8" fmla="*/ 31 w 170"/>
                <a:gd name="T9" fmla="*/ 649 h 709"/>
                <a:gd name="T10" fmla="*/ 85 w 170"/>
                <a:gd name="T11" fmla="*/ 57 h 709"/>
                <a:gd name="T12" fmla="*/ 90 w 170"/>
                <a:gd name="T13" fmla="*/ 24 h 709"/>
                <a:gd name="T14" fmla="*/ 94 w 170"/>
                <a:gd name="T15" fmla="*/ 14 h 709"/>
                <a:gd name="T16" fmla="*/ 105 w 170"/>
                <a:gd name="T17" fmla="*/ 4 h 709"/>
                <a:gd name="T18" fmla="*/ 114 w 170"/>
                <a:gd name="T19" fmla="*/ 0 h 709"/>
                <a:gd name="T20" fmla="*/ 126 w 170"/>
                <a:gd name="T21" fmla="*/ 8 h 709"/>
                <a:gd name="T22" fmla="*/ 133 w 170"/>
                <a:gd name="T23" fmla="*/ 24 h 709"/>
                <a:gd name="T24" fmla="*/ 169 w 170"/>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709"/>
                <a:gd name="T41" fmla="*/ 170 w 170"/>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709">
                  <a:moveTo>
                    <a:pt x="0" y="708"/>
                  </a:moveTo>
                  <a:lnTo>
                    <a:pt x="14" y="704"/>
                  </a:lnTo>
                  <a:lnTo>
                    <a:pt x="24" y="692"/>
                  </a:lnTo>
                  <a:lnTo>
                    <a:pt x="27" y="675"/>
                  </a:lnTo>
                  <a:lnTo>
                    <a:pt x="31" y="649"/>
                  </a:lnTo>
                  <a:lnTo>
                    <a:pt x="85" y="57"/>
                  </a:lnTo>
                  <a:lnTo>
                    <a:pt x="90" y="24"/>
                  </a:lnTo>
                  <a:lnTo>
                    <a:pt x="94" y="14"/>
                  </a:lnTo>
                  <a:lnTo>
                    <a:pt x="105" y="4"/>
                  </a:lnTo>
                  <a:lnTo>
                    <a:pt x="114" y="0"/>
                  </a:lnTo>
                  <a:lnTo>
                    <a:pt x="126" y="8"/>
                  </a:lnTo>
                  <a:lnTo>
                    <a:pt x="133" y="24"/>
                  </a:lnTo>
                  <a:lnTo>
                    <a:pt x="169" y="328"/>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389" name="Freeform 127"/>
          <p:cNvSpPr>
            <a:spLocks/>
          </p:cNvSpPr>
          <p:nvPr/>
        </p:nvSpPr>
        <p:spPr bwMode="auto">
          <a:xfrm>
            <a:off x="4986338" y="5791200"/>
            <a:ext cx="100012" cy="431800"/>
          </a:xfrm>
          <a:custGeom>
            <a:avLst/>
            <a:gdLst>
              <a:gd name="T0" fmla="*/ 0 w 63"/>
              <a:gd name="T1" fmla="*/ 0 h 363"/>
              <a:gd name="T2" fmla="*/ 2147483647 w 63"/>
              <a:gd name="T3" fmla="*/ 2147483647 h 363"/>
              <a:gd name="T4" fmla="*/ 2147483647 w 63"/>
              <a:gd name="T5" fmla="*/ 2147483647 h 363"/>
              <a:gd name="T6" fmla="*/ 2147483647 w 63"/>
              <a:gd name="T7" fmla="*/ 2147483647 h 363"/>
              <a:gd name="T8" fmla="*/ 2147483647 w 63"/>
              <a:gd name="T9" fmla="*/ 2147483647 h 363"/>
              <a:gd name="T10" fmla="*/ 2147483647 w 63"/>
              <a:gd name="T11" fmla="*/ 2147483647 h 363"/>
              <a:gd name="T12" fmla="*/ 2147483647 w 63"/>
              <a:gd name="T13" fmla="*/ 2147483647 h 363"/>
              <a:gd name="T14" fmla="*/ 0 60000 65536"/>
              <a:gd name="T15" fmla="*/ 0 60000 65536"/>
              <a:gd name="T16" fmla="*/ 0 60000 65536"/>
              <a:gd name="T17" fmla="*/ 0 60000 65536"/>
              <a:gd name="T18" fmla="*/ 0 60000 65536"/>
              <a:gd name="T19" fmla="*/ 0 60000 65536"/>
              <a:gd name="T20" fmla="*/ 0 60000 65536"/>
              <a:gd name="T21" fmla="*/ 0 w 63"/>
              <a:gd name="T22" fmla="*/ 0 h 363"/>
              <a:gd name="T23" fmla="*/ 63 w 6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363">
                <a:moveTo>
                  <a:pt x="0" y="0"/>
                </a:moveTo>
                <a:lnTo>
                  <a:pt x="38" y="308"/>
                </a:lnTo>
                <a:lnTo>
                  <a:pt x="41" y="324"/>
                </a:lnTo>
                <a:lnTo>
                  <a:pt x="42" y="337"/>
                </a:lnTo>
                <a:lnTo>
                  <a:pt x="46" y="347"/>
                </a:lnTo>
                <a:lnTo>
                  <a:pt x="53" y="356"/>
                </a:lnTo>
                <a:lnTo>
                  <a:pt x="62" y="362"/>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90" name="Freeform 128"/>
          <p:cNvSpPr>
            <a:spLocks/>
          </p:cNvSpPr>
          <p:nvPr/>
        </p:nvSpPr>
        <p:spPr bwMode="auto">
          <a:xfrm>
            <a:off x="5087938" y="5391150"/>
            <a:ext cx="268287" cy="841375"/>
          </a:xfrm>
          <a:custGeom>
            <a:avLst/>
            <a:gdLst>
              <a:gd name="T0" fmla="*/ 0 w 169"/>
              <a:gd name="T1" fmla="*/ 2147483647 h 709"/>
              <a:gd name="T2" fmla="*/ 2147483647 w 169"/>
              <a:gd name="T3" fmla="*/ 2147483647 h 709"/>
              <a:gd name="T4" fmla="*/ 2147483647 w 169"/>
              <a:gd name="T5" fmla="*/ 2147483647 h 709"/>
              <a:gd name="T6" fmla="*/ 2147483647 w 169"/>
              <a:gd name="T7" fmla="*/ 2147483647 h 709"/>
              <a:gd name="T8" fmla="*/ 2147483647 w 169"/>
              <a:gd name="T9" fmla="*/ 2147483647 h 709"/>
              <a:gd name="T10" fmla="*/ 2147483647 w 169"/>
              <a:gd name="T11" fmla="*/ 2147483647 h 709"/>
              <a:gd name="T12" fmla="*/ 2147483647 w 169"/>
              <a:gd name="T13" fmla="*/ 2147483647 h 709"/>
              <a:gd name="T14" fmla="*/ 2147483647 w 169"/>
              <a:gd name="T15" fmla="*/ 2147483647 h 709"/>
              <a:gd name="T16" fmla="*/ 2147483647 w 169"/>
              <a:gd name="T17" fmla="*/ 2147483647 h 709"/>
              <a:gd name="T18" fmla="*/ 2147483647 w 169"/>
              <a:gd name="T19" fmla="*/ 0 h 709"/>
              <a:gd name="T20" fmla="*/ 2147483647 w 169"/>
              <a:gd name="T21" fmla="*/ 2147483647 h 709"/>
              <a:gd name="T22" fmla="*/ 2147483647 w 169"/>
              <a:gd name="T23" fmla="*/ 2147483647 h 709"/>
              <a:gd name="T24" fmla="*/ 2147483647 w 169"/>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9"/>
              <a:gd name="T40" fmla="*/ 0 h 709"/>
              <a:gd name="T41" fmla="*/ 169 w 169"/>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91" name="Group 129"/>
          <p:cNvGrpSpPr>
            <a:grpSpLocks/>
          </p:cNvGrpSpPr>
          <p:nvPr/>
        </p:nvGrpSpPr>
        <p:grpSpPr bwMode="auto">
          <a:xfrm>
            <a:off x="5356225" y="5380038"/>
            <a:ext cx="746125" cy="846137"/>
            <a:chOff x="3365" y="3256"/>
            <a:chExt cx="470" cy="713"/>
          </a:xfrm>
        </p:grpSpPr>
        <p:grpSp>
          <p:nvGrpSpPr>
            <p:cNvPr id="55425" name="Group 130"/>
            <p:cNvGrpSpPr>
              <a:grpSpLocks/>
            </p:cNvGrpSpPr>
            <p:nvPr/>
          </p:nvGrpSpPr>
          <p:grpSpPr bwMode="auto">
            <a:xfrm>
              <a:off x="3365" y="3256"/>
              <a:ext cx="233" cy="713"/>
              <a:chOff x="3365" y="3256"/>
              <a:chExt cx="233" cy="713"/>
            </a:xfrm>
          </p:grpSpPr>
          <p:sp>
            <p:nvSpPr>
              <p:cNvPr id="55429" name="Freeform 131"/>
              <p:cNvSpPr>
                <a:spLocks/>
              </p:cNvSpPr>
              <p:nvPr/>
            </p:nvSpPr>
            <p:spPr bwMode="auto">
              <a:xfrm>
                <a:off x="3365" y="3606"/>
                <a:ext cx="66" cy="363"/>
              </a:xfrm>
              <a:custGeom>
                <a:avLst/>
                <a:gdLst>
                  <a:gd name="T0" fmla="*/ 0 w 66"/>
                  <a:gd name="T1" fmla="*/ 0 h 363"/>
                  <a:gd name="T2" fmla="*/ 40 w 66"/>
                  <a:gd name="T3" fmla="*/ 308 h 363"/>
                  <a:gd name="T4" fmla="*/ 43 w 66"/>
                  <a:gd name="T5" fmla="*/ 324 h 363"/>
                  <a:gd name="T6" fmla="*/ 44 w 66"/>
                  <a:gd name="T7" fmla="*/ 337 h 363"/>
                  <a:gd name="T8" fmla="*/ 48 w 66"/>
                  <a:gd name="T9" fmla="*/ 347 h 363"/>
                  <a:gd name="T10" fmla="*/ 56 w 66"/>
                  <a:gd name="T11" fmla="*/ 356 h 363"/>
                  <a:gd name="T12" fmla="*/ 65 w 66"/>
                  <a:gd name="T13" fmla="*/ 362 h 363"/>
                  <a:gd name="T14" fmla="*/ 0 60000 65536"/>
                  <a:gd name="T15" fmla="*/ 0 60000 65536"/>
                  <a:gd name="T16" fmla="*/ 0 60000 65536"/>
                  <a:gd name="T17" fmla="*/ 0 60000 65536"/>
                  <a:gd name="T18" fmla="*/ 0 60000 65536"/>
                  <a:gd name="T19" fmla="*/ 0 60000 65536"/>
                  <a:gd name="T20" fmla="*/ 0 60000 65536"/>
                  <a:gd name="T21" fmla="*/ 0 w 66"/>
                  <a:gd name="T22" fmla="*/ 0 h 363"/>
                  <a:gd name="T23" fmla="*/ 66 w 66"/>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363">
                    <a:moveTo>
                      <a:pt x="0" y="0"/>
                    </a:moveTo>
                    <a:lnTo>
                      <a:pt x="40" y="308"/>
                    </a:lnTo>
                    <a:lnTo>
                      <a:pt x="43" y="324"/>
                    </a:lnTo>
                    <a:lnTo>
                      <a:pt x="44" y="337"/>
                    </a:lnTo>
                    <a:lnTo>
                      <a:pt x="48" y="347"/>
                    </a:lnTo>
                    <a:lnTo>
                      <a:pt x="56" y="356"/>
                    </a:lnTo>
                    <a:lnTo>
                      <a:pt x="65" y="362"/>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30" name="Freeform 132"/>
              <p:cNvSpPr>
                <a:spLocks/>
              </p:cNvSpPr>
              <p:nvPr/>
            </p:nvSpPr>
            <p:spPr bwMode="auto">
              <a:xfrm>
                <a:off x="3432" y="3256"/>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6"/>
                  <a:gd name="T40" fmla="*/ 0 h 709"/>
                  <a:gd name="T41" fmla="*/ 166 w 16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5426" name="Group 133"/>
            <p:cNvGrpSpPr>
              <a:grpSpLocks/>
            </p:cNvGrpSpPr>
            <p:nvPr/>
          </p:nvGrpSpPr>
          <p:grpSpPr bwMode="auto">
            <a:xfrm>
              <a:off x="3600" y="3256"/>
              <a:ext cx="235" cy="713"/>
              <a:chOff x="3600" y="3256"/>
              <a:chExt cx="235" cy="713"/>
            </a:xfrm>
          </p:grpSpPr>
          <p:sp>
            <p:nvSpPr>
              <p:cNvPr id="55427" name="Freeform 134"/>
              <p:cNvSpPr>
                <a:spLocks/>
              </p:cNvSpPr>
              <p:nvPr/>
            </p:nvSpPr>
            <p:spPr bwMode="auto">
              <a:xfrm>
                <a:off x="3600" y="3606"/>
                <a:ext cx="68" cy="363"/>
              </a:xfrm>
              <a:custGeom>
                <a:avLst/>
                <a:gdLst>
                  <a:gd name="T0" fmla="*/ 0 w 68"/>
                  <a:gd name="T1" fmla="*/ 0 h 363"/>
                  <a:gd name="T2" fmla="*/ 41 w 68"/>
                  <a:gd name="T3" fmla="*/ 308 h 363"/>
                  <a:gd name="T4" fmla="*/ 44 w 68"/>
                  <a:gd name="T5" fmla="*/ 324 h 363"/>
                  <a:gd name="T6" fmla="*/ 46 w 68"/>
                  <a:gd name="T7" fmla="*/ 337 h 363"/>
                  <a:gd name="T8" fmla="*/ 49 w 68"/>
                  <a:gd name="T9" fmla="*/ 347 h 363"/>
                  <a:gd name="T10" fmla="*/ 57 w 68"/>
                  <a:gd name="T11" fmla="*/ 356 h 363"/>
                  <a:gd name="T12" fmla="*/ 67 w 68"/>
                  <a:gd name="T13" fmla="*/ 362 h 363"/>
                  <a:gd name="T14" fmla="*/ 0 60000 65536"/>
                  <a:gd name="T15" fmla="*/ 0 60000 65536"/>
                  <a:gd name="T16" fmla="*/ 0 60000 65536"/>
                  <a:gd name="T17" fmla="*/ 0 60000 65536"/>
                  <a:gd name="T18" fmla="*/ 0 60000 65536"/>
                  <a:gd name="T19" fmla="*/ 0 60000 65536"/>
                  <a:gd name="T20" fmla="*/ 0 60000 65536"/>
                  <a:gd name="T21" fmla="*/ 0 w 68"/>
                  <a:gd name="T22" fmla="*/ 0 h 363"/>
                  <a:gd name="T23" fmla="*/ 68 w 68"/>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 h="363">
                    <a:moveTo>
                      <a:pt x="0" y="0"/>
                    </a:moveTo>
                    <a:lnTo>
                      <a:pt x="41" y="308"/>
                    </a:lnTo>
                    <a:lnTo>
                      <a:pt x="44" y="324"/>
                    </a:lnTo>
                    <a:lnTo>
                      <a:pt x="46" y="337"/>
                    </a:lnTo>
                    <a:lnTo>
                      <a:pt x="49" y="347"/>
                    </a:lnTo>
                    <a:lnTo>
                      <a:pt x="57" y="356"/>
                    </a:lnTo>
                    <a:lnTo>
                      <a:pt x="67" y="362"/>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28" name="Freeform 135"/>
              <p:cNvSpPr>
                <a:spLocks/>
              </p:cNvSpPr>
              <p:nvPr/>
            </p:nvSpPr>
            <p:spPr bwMode="auto">
              <a:xfrm>
                <a:off x="3669" y="3256"/>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6"/>
                  <a:gd name="T40" fmla="*/ 0 h 709"/>
                  <a:gd name="T41" fmla="*/ 166 w 16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55392" name="Group 136"/>
          <p:cNvGrpSpPr>
            <a:grpSpLocks/>
          </p:cNvGrpSpPr>
          <p:nvPr/>
        </p:nvGrpSpPr>
        <p:grpSpPr bwMode="auto">
          <a:xfrm>
            <a:off x="6099175" y="5368925"/>
            <a:ext cx="371475" cy="847725"/>
            <a:chOff x="3833" y="3247"/>
            <a:chExt cx="234" cy="713"/>
          </a:xfrm>
        </p:grpSpPr>
        <p:sp>
          <p:nvSpPr>
            <p:cNvPr id="55423" name="Freeform 137"/>
            <p:cNvSpPr>
              <a:spLocks/>
            </p:cNvSpPr>
            <p:nvPr/>
          </p:nvSpPr>
          <p:spPr bwMode="auto">
            <a:xfrm>
              <a:off x="3833" y="3597"/>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0"/>
                  </a:moveTo>
                  <a:lnTo>
                    <a:pt x="39" y="308"/>
                  </a:lnTo>
                  <a:lnTo>
                    <a:pt x="41" y="324"/>
                  </a:lnTo>
                  <a:lnTo>
                    <a:pt x="43" y="337"/>
                  </a:lnTo>
                  <a:lnTo>
                    <a:pt x="46" y="347"/>
                  </a:lnTo>
                  <a:lnTo>
                    <a:pt x="54" y="356"/>
                  </a:lnTo>
                  <a:lnTo>
                    <a:pt x="63" y="362"/>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24" name="Freeform 138"/>
            <p:cNvSpPr>
              <a:spLocks/>
            </p:cNvSpPr>
            <p:nvPr/>
          </p:nvSpPr>
          <p:spPr bwMode="auto">
            <a:xfrm>
              <a:off x="3898" y="3247"/>
              <a:ext cx="169" cy="709"/>
            </a:xfrm>
            <a:custGeom>
              <a:avLst/>
              <a:gdLst>
                <a:gd name="T0" fmla="*/ 0 w 169"/>
                <a:gd name="T1" fmla="*/ 708 h 709"/>
                <a:gd name="T2" fmla="*/ 14 w 169"/>
                <a:gd name="T3" fmla="*/ 704 h 709"/>
                <a:gd name="T4" fmla="*/ 24 w 169"/>
                <a:gd name="T5" fmla="*/ 692 h 709"/>
                <a:gd name="T6" fmla="*/ 27 w 169"/>
                <a:gd name="T7" fmla="*/ 675 h 709"/>
                <a:gd name="T8" fmla="*/ 31 w 169"/>
                <a:gd name="T9" fmla="*/ 649 h 709"/>
                <a:gd name="T10" fmla="*/ 84 w 169"/>
                <a:gd name="T11" fmla="*/ 57 h 709"/>
                <a:gd name="T12" fmla="*/ 89 w 169"/>
                <a:gd name="T13" fmla="*/ 24 h 709"/>
                <a:gd name="T14" fmla="*/ 94 w 169"/>
                <a:gd name="T15" fmla="*/ 14 h 709"/>
                <a:gd name="T16" fmla="*/ 104 w 169"/>
                <a:gd name="T17" fmla="*/ 4 h 709"/>
                <a:gd name="T18" fmla="*/ 113 w 169"/>
                <a:gd name="T19" fmla="*/ 0 h 709"/>
                <a:gd name="T20" fmla="*/ 125 w 169"/>
                <a:gd name="T21" fmla="*/ 8 h 709"/>
                <a:gd name="T22" fmla="*/ 132 w 169"/>
                <a:gd name="T23" fmla="*/ 24 h 709"/>
                <a:gd name="T24" fmla="*/ 168 w 169"/>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9"/>
                <a:gd name="T40" fmla="*/ 0 h 709"/>
                <a:gd name="T41" fmla="*/ 169 w 169"/>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393" name="Freeform 139"/>
          <p:cNvSpPr>
            <a:spLocks/>
          </p:cNvSpPr>
          <p:nvPr/>
        </p:nvSpPr>
        <p:spPr bwMode="auto">
          <a:xfrm>
            <a:off x="6472238" y="5784850"/>
            <a:ext cx="101600" cy="430213"/>
          </a:xfrm>
          <a:custGeom>
            <a:avLst/>
            <a:gdLst>
              <a:gd name="T0" fmla="*/ 0 w 64"/>
              <a:gd name="T1" fmla="*/ 0 h 271"/>
              <a:gd name="T2" fmla="*/ 2147483647 w 64"/>
              <a:gd name="T3" fmla="*/ 2147483647 h 271"/>
              <a:gd name="T4" fmla="*/ 2147483647 w 64"/>
              <a:gd name="T5" fmla="*/ 2147483647 h 271"/>
              <a:gd name="T6" fmla="*/ 2147483647 w 64"/>
              <a:gd name="T7" fmla="*/ 2147483647 h 271"/>
              <a:gd name="T8" fmla="*/ 2147483647 w 64"/>
              <a:gd name="T9" fmla="*/ 2147483647 h 271"/>
              <a:gd name="T10" fmla="*/ 2147483647 w 64"/>
              <a:gd name="T11" fmla="*/ 2147483647 h 271"/>
              <a:gd name="T12" fmla="*/ 0 60000 65536"/>
              <a:gd name="T13" fmla="*/ 0 60000 65536"/>
              <a:gd name="T14" fmla="*/ 0 60000 65536"/>
              <a:gd name="T15" fmla="*/ 0 60000 65536"/>
              <a:gd name="T16" fmla="*/ 0 60000 65536"/>
              <a:gd name="T17" fmla="*/ 0 60000 65536"/>
              <a:gd name="T18" fmla="*/ 0 w 64"/>
              <a:gd name="T19" fmla="*/ 0 h 271"/>
              <a:gd name="T20" fmla="*/ 64 w 64"/>
              <a:gd name="T21" fmla="*/ 271 h 271"/>
            </a:gdLst>
            <a:ahLst/>
            <a:cxnLst>
              <a:cxn ang="T12">
                <a:pos x="T0" y="T1"/>
              </a:cxn>
              <a:cxn ang="T13">
                <a:pos x="T2" y="T3"/>
              </a:cxn>
              <a:cxn ang="T14">
                <a:pos x="T4" y="T5"/>
              </a:cxn>
              <a:cxn ang="T15">
                <a:pos x="T6" y="T7"/>
              </a:cxn>
              <a:cxn ang="T16">
                <a:pos x="T8" y="T9"/>
              </a:cxn>
              <a:cxn ang="T17">
                <a:pos x="T10" y="T11"/>
              </a:cxn>
            </a:cxnLst>
            <a:rect l="T18" t="T19" r="T20" b="T21"/>
            <a:pathLst>
              <a:path w="64" h="271">
                <a:moveTo>
                  <a:pt x="0" y="0"/>
                </a:moveTo>
                <a:lnTo>
                  <a:pt x="40" y="231"/>
                </a:lnTo>
                <a:lnTo>
                  <a:pt x="42" y="243"/>
                </a:lnTo>
                <a:lnTo>
                  <a:pt x="44" y="253"/>
                </a:lnTo>
                <a:lnTo>
                  <a:pt x="55" y="267"/>
                </a:lnTo>
                <a:lnTo>
                  <a:pt x="64" y="27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94" name="Freeform 140"/>
          <p:cNvSpPr>
            <a:spLocks/>
          </p:cNvSpPr>
          <p:nvPr/>
        </p:nvSpPr>
        <p:spPr bwMode="auto">
          <a:xfrm>
            <a:off x="6577013" y="5368925"/>
            <a:ext cx="280987" cy="841375"/>
          </a:xfrm>
          <a:custGeom>
            <a:avLst/>
            <a:gdLst>
              <a:gd name="T0" fmla="*/ 0 w 177"/>
              <a:gd name="T1" fmla="*/ 2147483647 h 530"/>
              <a:gd name="T2" fmla="*/ 2147483647 w 177"/>
              <a:gd name="T3" fmla="*/ 2147483647 h 530"/>
              <a:gd name="T4" fmla="*/ 2147483647 w 177"/>
              <a:gd name="T5" fmla="*/ 2147483647 h 530"/>
              <a:gd name="T6" fmla="*/ 2147483647 w 177"/>
              <a:gd name="T7" fmla="*/ 2147483647 h 530"/>
              <a:gd name="T8" fmla="*/ 2147483647 w 177"/>
              <a:gd name="T9" fmla="*/ 2147483647 h 530"/>
              <a:gd name="T10" fmla="*/ 2147483647 w 177"/>
              <a:gd name="T11" fmla="*/ 2147483647 h 530"/>
              <a:gd name="T12" fmla="*/ 2147483647 w 177"/>
              <a:gd name="T13" fmla="*/ 2147483647 h 530"/>
              <a:gd name="T14" fmla="*/ 2147483647 w 177"/>
              <a:gd name="T15" fmla="*/ 2147483647 h 530"/>
              <a:gd name="T16" fmla="*/ 2147483647 w 177"/>
              <a:gd name="T17" fmla="*/ 2147483647 h 530"/>
              <a:gd name="T18" fmla="*/ 2147483647 w 177"/>
              <a:gd name="T19" fmla="*/ 0 h 530"/>
              <a:gd name="T20" fmla="*/ 2147483647 w 177"/>
              <a:gd name="T21" fmla="*/ 2147483647 h 530"/>
              <a:gd name="T22" fmla="*/ 2147483647 w 177"/>
              <a:gd name="T23" fmla="*/ 2147483647 h 530"/>
              <a:gd name="T24" fmla="*/ 2147483647 w 17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7"/>
              <a:gd name="T40" fmla="*/ 0 h 530"/>
              <a:gd name="T41" fmla="*/ 177 w 177"/>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7" h="530">
                <a:moveTo>
                  <a:pt x="0" y="530"/>
                </a:moveTo>
                <a:lnTo>
                  <a:pt x="14" y="527"/>
                </a:lnTo>
                <a:lnTo>
                  <a:pt x="24" y="518"/>
                </a:lnTo>
                <a:lnTo>
                  <a:pt x="27" y="506"/>
                </a:lnTo>
                <a:lnTo>
                  <a:pt x="31" y="486"/>
                </a:lnTo>
                <a:lnTo>
                  <a:pt x="84" y="43"/>
                </a:lnTo>
                <a:lnTo>
                  <a:pt x="89" y="18"/>
                </a:lnTo>
                <a:lnTo>
                  <a:pt x="94" y="10"/>
                </a:lnTo>
                <a:lnTo>
                  <a:pt x="104" y="3"/>
                </a:lnTo>
                <a:lnTo>
                  <a:pt x="113" y="0"/>
                </a:lnTo>
                <a:lnTo>
                  <a:pt x="125" y="6"/>
                </a:lnTo>
                <a:lnTo>
                  <a:pt x="132" y="18"/>
                </a:lnTo>
                <a:lnTo>
                  <a:pt x="177" y="2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95" name="Group 141"/>
          <p:cNvGrpSpPr>
            <a:grpSpLocks/>
          </p:cNvGrpSpPr>
          <p:nvPr/>
        </p:nvGrpSpPr>
        <p:grpSpPr bwMode="auto">
          <a:xfrm>
            <a:off x="6867525" y="5372100"/>
            <a:ext cx="755650" cy="847725"/>
            <a:chOff x="4317" y="3250"/>
            <a:chExt cx="476" cy="713"/>
          </a:xfrm>
        </p:grpSpPr>
        <p:grpSp>
          <p:nvGrpSpPr>
            <p:cNvPr id="55417" name="Group 142"/>
            <p:cNvGrpSpPr>
              <a:grpSpLocks/>
            </p:cNvGrpSpPr>
            <p:nvPr/>
          </p:nvGrpSpPr>
          <p:grpSpPr bwMode="auto">
            <a:xfrm>
              <a:off x="4317" y="3250"/>
              <a:ext cx="238" cy="713"/>
              <a:chOff x="4317" y="3250"/>
              <a:chExt cx="238" cy="713"/>
            </a:xfrm>
          </p:grpSpPr>
          <p:sp>
            <p:nvSpPr>
              <p:cNvPr id="55421" name="Freeform 143"/>
              <p:cNvSpPr>
                <a:spLocks/>
              </p:cNvSpPr>
              <p:nvPr/>
            </p:nvSpPr>
            <p:spPr bwMode="auto">
              <a:xfrm>
                <a:off x="4317" y="325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362"/>
                    </a:moveTo>
                    <a:lnTo>
                      <a:pt x="40" y="54"/>
                    </a:lnTo>
                    <a:lnTo>
                      <a:pt x="42" y="38"/>
                    </a:lnTo>
                    <a:lnTo>
                      <a:pt x="44" y="25"/>
                    </a:lnTo>
                    <a:lnTo>
                      <a:pt x="47" y="15"/>
                    </a:lnTo>
                    <a:lnTo>
                      <a:pt x="55" y="6"/>
                    </a:lnTo>
                    <a:lnTo>
                      <a:pt x="64"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22" name="Freeform 144"/>
              <p:cNvSpPr>
                <a:spLocks/>
              </p:cNvSpPr>
              <p:nvPr/>
            </p:nvSpPr>
            <p:spPr bwMode="auto">
              <a:xfrm>
                <a:off x="4383" y="3254"/>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
                  <a:gd name="T40" fmla="*/ 0 h 709"/>
                  <a:gd name="T41" fmla="*/ 172 w 172"/>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5418" name="Group 145"/>
            <p:cNvGrpSpPr>
              <a:grpSpLocks/>
            </p:cNvGrpSpPr>
            <p:nvPr/>
          </p:nvGrpSpPr>
          <p:grpSpPr bwMode="auto">
            <a:xfrm>
              <a:off x="4557" y="3250"/>
              <a:ext cx="236" cy="713"/>
              <a:chOff x="4557" y="3250"/>
              <a:chExt cx="236" cy="713"/>
            </a:xfrm>
          </p:grpSpPr>
          <p:sp>
            <p:nvSpPr>
              <p:cNvPr id="55419" name="Freeform 146"/>
              <p:cNvSpPr>
                <a:spLocks/>
              </p:cNvSpPr>
              <p:nvPr/>
            </p:nvSpPr>
            <p:spPr bwMode="auto">
              <a:xfrm>
                <a:off x="4557" y="3250"/>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362"/>
                    </a:moveTo>
                    <a:lnTo>
                      <a:pt x="39" y="54"/>
                    </a:lnTo>
                    <a:lnTo>
                      <a:pt x="41" y="38"/>
                    </a:lnTo>
                    <a:lnTo>
                      <a:pt x="43" y="25"/>
                    </a:lnTo>
                    <a:lnTo>
                      <a:pt x="46" y="15"/>
                    </a:lnTo>
                    <a:lnTo>
                      <a:pt x="54" y="6"/>
                    </a:lnTo>
                    <a:lnTo>
                      <a:pt x="6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20" name="Freeform 147"/>
              <p:cNvSpPr>
                <a:spLocks/>
              </p:cNvSpPr>
              <p:nvPr/>
            </p:nvSpPr>
            <p:spPr bwMode="auto">
              <a:xfrm>
                <a:off x="4622" y="325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09"/>
                  <a:gd name="T41" fmla="*/ 171 w 171"/>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5396" name="Freeform 148"/>
          <p:cNvSpPr>
            <a:spLocks/>
          </p:cNvSpPr>
          <p:nvPr/>
        </p:nvSpPr>
        <p:spPr bwMode="auto">
          <a:xfrm>
            <a:off x="7615238" y="5365750"/>
            <a:ext cx="112712" cy="490538"/>
          </a:xfrm>
          <a:custGeom>
            <a:avLst/>
            <a:gdLst>
              <a:gd name="T0" fmla="*/ 0 w 71"/>
              <a:gd name="T1" fmla="*/ 2147483647 h 309"/>
              <a:gd name="T2" fmla="*/ 2147483647 w 71"/>
              <a:gd name="T3" fmla="*/ 2147483647 h 309"/>
              <a:gd name="T4" fmla="*/ 2147483647 w 71"/>
              <a:gd name="T5" fmla="*/ 2147483647 h 309"/>
              <a:gd name="T6" fmla="*/ 2147483647 w 71"/>
              <a:gd name="T7" fmla="*/ 2147483647 h 309"/>
              <a:gd name="T8" fmla="*/ 2147483647 w 71"/>
              <a:gd name="T9" fmla="*/ 2147483647 h 309"/>
              <a:gd name="T10" fmla="*/ 2147483647 w 71"/>
              <a:gd name="T11" fmla="*/ 2147483647 h 309"/>
              <a:gd name="T12" fmla="*/ 2147483647 w 71"/>
              <a:gd name="T13" fmla="*/ 0 h 309"/>
              <a:gd name="T14" fmla="*/ 0 60000 65536"/>
              <a:gd name="T15" fmla="*/ 0 60000 65536"/>
              <a:gd name="T16" fmla="*/ 0 60000 65536"/>
              <a:gd name="T17" fmla="*/ 0 60000 65536"/>
              <a:gd name="T18" fmla="*/ 0 60000 65536"/>
              <a:gd name="T19" fmla="*/ 0 60000 65536"/>
              <a:gd name="T20" fmla="*/ 0 60000 65536"/>
              <a:gd name="T21" fmla="*/ 0 w 71"/>
              <a:gd name="T22" fmla="*/ 0 h 309"/>
              <a:gd name="T23" fmla="*/ 71 w 71"/>
              <a:gd name="T24" fmla="*/ 309 h 3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309">
                <a:moveTo>
                  <a:pt x="0" y="309"/>
                </a:moveTo>
                <a:lnTo>
                  <a:pt x="46" y="40"/>
                </a:lnTo>
                <a:lnTo>
                  <a:pt x="48" y="28"/>
                </a:lnTo>
                <a:lnTo>
                  <a:pt x="50" y="19"/>
                </a:lnTo>
                <a:lnTo>
                  <a:pt x="54" y="11"/>
                </a:lnTo>
                <a:lnTo>
                  <a:pt x="61" y="4"/>
                </a:lnTo>
                <a:lnTo>
                  <a:pt x="7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97" name="Freeform 149"/>
          <p:cNvSpPr>
            <a:spLocks/>
          </p:cNvSpPr>
          <p:nvPr/>
        </p:nvSpPr>
        <p:spPr bwMode="auto">
          <a:xfrm>
            <a:off x="7731125" y="5370513"/>
            <a:ext cx="269875" cy="841375"/>
          </a:xfrm>
          <a:custGeom>
            <a:avLst/>
            <a:gdLst>
              <a:gd name="T0" fmla="*/ 0 w 170"/>
              <a:gd name="T1" fmla="*/ 0 h 530"/>
              <a:gd name="T2" fmla="*/ 2147483647 w 170"/>
              <a:gd name="T3" fmla="*/ 2147483647 h 530"/>
              <a:gd name="T4" fmla="*/ 2147483647 w 170"/>
              <a:gd name="T5" fmla="*/ 2147483647 h 530"/>
              <a:gd name="T6" fmla="*/ 2147483647 w 170"/>
              <a:gd name="T7" fmla="*/ 2147483647 h 530"/>
              <a:gd name="T8" fmla="*/ 2147483647 w 170"/>
              <a:gd name="T9" fmla="*/ 2147483647 h 530"/>
              <a:gd name="T10" fmla="*/ 2147483647 w 170"/>
              <a:gd name="T11" fmla="*/ 2147483647 h 530"/>
              <a:gd name="T12" fmla="*/ 2147483647 w 170"/>
              <a:gd name="T13" fmla="*/ 2147483647 h 530"/>
              <a:gd name="T14" fmla="*/ 2147483647 w 170"/>
              <a:gd name="T15" fmla="*/ 2147483647 h 530"/>
              <a:gd name="T16" fmla="*/ 2147483647 w 170"/>
              <a:gd name="T17" fmla="*/ 2147483647 h 530"/>
              <a:gd name="T18" fmla="*/ 2147483647 w 170"/>
              <a:gd name="T19" fmla="*/ 2147483647 h 530"/>
              <a:gd name="T20" fmla="*/ 2147483647 w 170"/>
              <a:gd name="T21" fmla="*/ 2147483647 h 530"/>
              <a:gd name="T22" fmla="*/ 2147483647 w 170"/>
              <a:gd name="T23" fmla="*/ 2147483647 h 530"/>
              <a:gd name="T24" fmla="*/ 2147483647 w 170"/>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530"/>
              <a:gd name="T41" fmla="*/ 170 w 170"/>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7"/>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98" name="Group 150"/>
          <p:cNvGrpSpPr>
            <a:grpSpLocks/>
          </p:cNvGrpSpPr>
          <p:nvPr/>
        </p:nvGrpSpPr>
        <p:grpSpPr bwMode="auto">
          <a:xfrm>
            <a:off x="8001000" y="5365750"/>
            <a:ext cx="377825" cy="847725"/>
            <a:chOff x="5031" y="3244"/>
            <a:chExt cx="238" cy="713"/>
          </a:xfrm>
        </p:grpSpPr>
        <p:sp>
          <p:nvSpPr>
            <p:cNvPr id="55415" name="Freeform 151"/>
            <p:cNvSpPr>
              <a:spLocks/>
            </p:cNvSpPr>
            <p:nvPr/>
          </p:nvSpPr>
          <p:spPr bwMode="auto">
            <a:xfrm>
              <a:off x="5031" y="3244"/>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 name="T14" fmla="*/ 0 60000 65536"/>
                <a:gd name="T15" fmla="*/ 0 60000 65536"/>
                <a:gd name="T16" fmla="*/ 0 60000 65536"/>
                <a:gd name="T17" fmla="*/ 0 60000 65536"/>
                <a:gd name="T18" fmla="*/ 0 60000 65536"/>
                <a:gd name="T19" fmla="*/ 0 60000 65536"/>
                <a:gd name="T20" fmla="*/ 0 60000 65536"/>
                <a:gd name="T21" fmla="*/ 0 w 69"/>
                <a:gd name="T22" fmla="*/ 0 h 363"/>
                <a:gd name="T23" fmla="*/ 69 w 69"/>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363">
                  <a:moveTo>
                    <a:pt x="0" y="362"/>
                  </a:moveTo>
                  <a:lnTo>
                    <a:pt x="42" y="54"/>
                  </a:lnTo>
                  <a:lnTo>
                    <a:pt x="45" y="38"/>
                  </a:lnTo>
                  <a:lnTo>
                    <a:pt x="47" y="25"/>
                  </a:lnTo>
                  <a:lnTo>
                    <a:pt x="50" y="15"/>
                  </a:lnTo>
                  <a:lnTo>
                    <a:pt x="58" y="6"/>
                  </a:lnTo>
                  <a:lnTo>
                    <a:pt x="68"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16" name="Freeform 152"/>
            <p:cNvSpPr>
              <a:spLocks/>
            </p:cNvSpPr>
            <p:nvPr/>
          </p:nvSpPr>
          <p:spPr bwMode="auto">
            <a:xfrm>
              <a:off x="5101" y="3248"/>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8"/>
                <a:gd name="T40" fmla="*/ 0 h 709"/>
                <a:gd name="T41" fmla="*/ 168 w 168"/>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399" name="Rectangle 153"/>
          <p:cNvSpPr>
            <a:spLocks noChangeArrowheads="1"/>
          </p:cNvSpPr>
          <p:nvPr/>
        </p:nvSpPr>
        <p:spPr bwMode="auto">
          <a:xfrm>
            <a:off x="34925" y="2333625"/>
            <a:ext cx="14001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400">
                <a:solidFill>
                  <a:srgbClr val="333399"/>
                </a:solidFill>
                <a:latin typeface="Times New Roman" pitchFamily="18" charset="0"/>
                <a:ea typeface="黑体" pitchFamily="2" charset="-122"/>
              </a:rPr>
              <a:t>基带信号</a:t>
            </a:r>
          </a:p>
        </p:txBody>
      </p:sp>
      <p:sp>
        <p:nvSpPr>
          <p:cNvPr id="55400" name="Rectangle 154"/>
          <p:cNvSpPr>
            <a:spLocks noChangeArrowheads="1"/>
          </p:cNvSpPr>
          <p:nvPr/>
        </p:nvSpPr>
        <p:spPr bwMode="auto">
          <a:xfrm>
            <a:off x="196850" y="3346450"/>
            <a:ext cx="7905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400">
                <a:solidFill>
                  <a:srgbClr val="333399"/>
                </a:solidFill>
                <a:latin typeface="Times New Roman" pitchFamily="18" charset="0"/>
                <a:ea typeface="黑体" pitchFamily="2" charset="-122"/>
              </a:rPr>
              <a:t>调幅</a:t>
            </a:r>
          </a:p>
        </p:txBody>
      </p:sp>
      <p:sp>
        <p:nvSpPr>
          <p:cNvPr id="55401" name="Rectangle 155"/>
          <p:cNvSpPr>
            <a:spLocks noChangeArrowheads="1"/>
          </p:cNvSpPr>
          <p:nvPr/>
        </p:nvSpPr>
        <p:spPr bwMode="auto">
          <a:xfrm>
            <a:off x="196850" y="4457700"/>
            <a:ext cx="7905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400">
                <a:solidFill>
                  <a:srgbClr val="333399"/>
                </a:solidFill>
                <a:latin typeface="Times New Roman" pitchFamily="18" charset="0"/>
                <a:ea typeface="黑体" pitchFamily="2" charset="-122"/>
              </a:rPr>
              <a:t>调频</a:t>
            </a:r>
          </a:p>
        </p:txBody>
      </p:sp>
      <p:sp>
        <p:nvSpPr>
          <p:cNvPr id="55402" name="Rectangle 156"/>
          <p:cNvSpPr>
            <a:spLocks noChangeArrowheads="1"/>
          </p:cNvSpPr>
          <p:nvPr/>
        </p:nvSpPr>
        <p:spPr bwMode="auto">
          <a:xfrm>
            <a:off x="196850" y="5640388"/>
            <a:ext cx="7905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400">
                <a:solidFill>
                  <a:srgbClr val="333399"/>
                </a:solidFill>
                <a:latin typeface="Times New Roman" pitchFamily="18" charset="0"/>
                <a:ea typeface="黑体" pitchFamily="2" charset="-122"/>
              </a:rPr>
              <a:t>调相</a:t>
            </a:r>
          </a:p>
        </p:txBody>
      </p:sp>
      <p:grpSp>
        <p:nvGrpSpPr>
          <p:cNvPr id="55403" name="Group 157"/>
          <p:cNvGrpSpPr>
            <a:grpSpLocks/>
          </p:cNvGrpSpPr>
          <p:nvPr/>
        </p:nvGrpSpPr>
        <p:grpSpPr bwMode="auto">
          <a:xfrm>
            <a:off x="2298700" y="3074988"/>
            <a:ext cx="755650" cy="844550"/>
            <a:chOff x="1439" y="1316"/>
            <a:chExt cx="476" cy="711"/>
          </a:xfrm>
        </p:grpSpPr>
        <p:grpSp>
          <p:nvGrpSpPr>
            <p:cNvPr id="55404" name="Group 158"/>
            <p:cNvGrpSpPr>
              <a:grpSpLocks/>
            </p:cNvGrpSpPr>
            <p:nvPr/>
          </p:nvGrpSpPr>
          <p:grpSpPr bwMode="auto">
            <a:xfrm>
              <a:off x="1439" y="1316"/>
              <a:ext cx="239" cy="711"/>
              <a:chOff x="1439" y="1316"/>
              <a:chExt cx="239" cy="711"/>
            </a:xfrm>
          </p:grpSpPr>
          <p:sp>
            <p:nvSpPr>
              <p:cNvPr id="55411" name="Freeform 159"/>
              <p:cNvSpPr>
                <a:spLocks/>
              </p:cNvSpPr>
              <p:nvPr/>
            </p:nvSpPr>
            <p:spPr bwMode="auto">
              <a:xfrm>
                <a:off x="1439"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12" name="Freeform 160"/>
              <p:cNvSpPr>
                <a:spLocks/>
              </p:cNvSpPr>
              <p:nvPr/>
            </p:nvSpPr>
            <p:spPr bwMode="auto">
              <a:xfrm>
                <a:off x="1472"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11"/>
                  <a:gd name="T41" fmla="*/ 86 w 86"/>
                  <a:gd name="T42" fmla="*/ 711 h 7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13" name="Freeform 161"/>
              <p:cNvSpPr>
                <a:spLocks/>
              </p:cNvSpPr>
              <p:nvPr/>
            </p:nvSpPr>
            <p:spPr bwMode="auto">
              <a:xfrm>
                <a:off x="1558"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14" name="Freeform 162"/>
              <p:cNvSpPr>
                <a:spLocks/>
              </p:cNvSpPr>
              <p:nvPr/>
            </p:nvSpPr>
            <p:spPr bwMode="auto">
              <a:xfrm>
                <a:off x="1592"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09"/>
                  <a:gd name="T41" fmla="*/ 86 w 8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5405" name="Group 163"/>
            <p:cNvGrpSpPr>
              <a:grpSpLocks/>
            </p:cNvGrpSpPr>
            <p:nvPr/>
          </p:nvGrpSpPr>
          <p:grpSpPr bwMode="auto">
            <a:xfrm>
              <a:off x="1676" y="1316"/>
              <a:ext cx="239" cy="711"/>
              <a:chOff x="1676" y="1316"/>
              <a:chExt cx="239" cy="711"/>
            </a:xfrm>
          </p:grpSpPr>
          <p:sp>
            <p:nvSpPr>
              <p:cNvPr id="55407" name="Freeform 164"/>
              <p:cNvSpPr>
                <a:spLocks/>
              </p:cNvSpPr>
              <p:nvPr/>
            </p:nvSpPr>
            <p:spPr bwMode="auto">
              <a:xfrm>
                <a:off x="1676"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08" name="Freeform 165"/>
              <p:cNvSpPr>
                <a:spLocks/>
              </p:cNvSpPr>
              <p:nvPr/>
            </p:nvSpPr>
            <p:spPr bwMode="auto">
              <a:xfrm>
                <a:off x="1709"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11"/>
                  <a:gd name="T41" fmla="*/ 86 w 86"/>
                  <a:gd name="T42" fmla="*/ 711 h 7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09" name="Freeform 166"/>
              <p:cNvSpPr>
                <a:spLocks/>
              </p:cNvSpPr>
              <p:nvPr/>
            </p:nvSpPr>
            <p:spPr bwMode="auto">
              <a:xfrm>
                <a:off x="1795"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10" name="Freeform 167"/>
              <p:cNvSpPr>
                <a:spLocks/>
              </p:cNvSpPr>
              <p:nvPr/>
            </p:nvSpPr>
            <p:spPr bwMode="auto">
              <a:xfrm>
                <a:off x="1829"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09"/>
                  <a:gd name="T41" fmla="*/ 86 w 8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406" name="Line 168"/>
            <p:cNvSpPr>
              <a:spLocks noChangeShapeType="1"/>
            </p:cNvSpPr>
            <p:nvPr/>
          </p:nvSpPr>
          <p:spPr bwMode="auto">
            <a:xfrm flipV="1">
              <a:off x="1674" y="1661"/>
              <a:ext cx="3" cy="5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spd="med">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pPr>
              <a:lnSpc>
                <a:spcPct val="150000"/>
              </a:lnSpc>
            </a:pPr>
            <a:r>
              <a:rPr lang="zh-CN" altLang="en-US" sz="3600" dirty="0" smtClean="0">
                <a:latin typeface="黑体" pitchFamily="2" charset="-122"/>
                <a:ea typeface="黑体" pitchFamily="2" charset="-122"/>
                <a:cs typeface="Arial" charset="0"/>
              </a:rPr>
              <a:t>将数字数据转换到数字信号：线路编码</a:t>
            </a:r>
          </a:p>
        </p:txBody>
      </p:sp>
      <p:sp>
        <p:nvSpPr>
          <p:cNvPr id="56323" name="内容占位符 2"/>
          <p:cNvSpPr>
            <a:spLocks noGrp="1"/>
          </p:cNvSpPr>
          <p:nvPr>
            <p:ph idx="1"/>
          </p:nvPr>
        </p:nvSpPr>
        <p:spPr>
          <a:xfrm>
            <a:off x="566738" y="1752600"/>
            <a:ext cx="7821612" cy="4267200"/>
          </a:xfrm>
        </p:spPr>
        <p:txBody>
          <a:bodyPr/>
          <a:lstStyle/>
          <a:p>
            <a:pPr algn="dist" defTabSz="714375" eaLnBrk="1" hangingPunct="1">
              <a:lnSpc>
                <a:spcPct val="150000"/>
              </a:lnSpc>
              <a:buClr>
                <a:schemeClr val="folHlink"/>
              </a:buClr>
              <a:buSzPct val="95000"/>
            </a:pPr>
            <a:r>
              <a:rPr lang="en-US" altLang="zh-CN" sz="2800" b="1" i="1" u="sng" dirty="0" smtClean="0">
                <a:latin typeface="Arial" charset="0"/>
                <a:cs typeface="Arial" charset="0"/>
              </a:rPr>
              <a:t>Line coding</a:t>
            </a:r>
            <a:r>
              <a:rPr lang="en-US" altLang="zh-CN" sz="2800" dirty="0" smtClean="0">
                <a:latin typeface="Arial" charset="0"/>
                <a:cs typeface="Arial" charset="0"/>
              </a:rPr>
              <a:t> means to convert the binary data into a form that can travel on a physical communications link such as an electrical pulse on a wire, a light pulse on an optical fiber, or an electromagnetic wave in space</a:t>
            </a:r>
            <a:endParaRPr lang="zh-CN" altLang="en-US" sz="2800" dirty="0" smtClean="0">
              <a:latin typeface="Arial" charset="0"/>
              <a:cs typeface="Arial" charset="0"/>
            </a:endParaRPr>
          </a:p>
          <a:p>
            <a:pPr algn="dist" defTabSz="714375">
              <a:lnSpc>
                <a:spcPct val="150000"/>
              </a:lnSpc>
            </a:pPr>
            <a:endParaRPr lang="zh-CN" altLang="en-US" sz="2800" dirty="0" smtClean="0"/>
          </a:p>
        </p:txBody>
      </p:sp>
    </p:spTree>
  </p:cSld>
  <p:clrMapOvr>
    <a:masterClrMapping/>
  </p:clrMapOvr>
  <p:transition spd="med">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zh-CN" altLang="en-US" sz="3400" smtClean="0"/>
              <a:t>数据通信技术：编码方式</a:t>
            </a:r>
          </a:p>
        </p:txBody>
      </p:sp>
      <p:sp>
        <p:nvSpPr>
          <p:cNvPr id="57347" name="Rectangle 3"/>
          <p:cNvSpPr>
            <a:spLocks noGrp="1" noChangeArrowheads="1"/>
          </p:cNvSpPr>
          <p:nvPr>
            <p:ph type="body" idx="1"/>
          </p:nvPr>
        </p:nvSpPr>
        <p:spPr>
          <a:xfrm>
            <a:off x="539750" y="1773238"/>
            <a:ext cx="8153400" cy="4572000"/>
          </a:xfrm>
        </p:spPr>
        <p:txBody>
          <a:bodyPr/>
          <a:lstStyle/>
          <a:p>
            <a:pPr marL="285750" indent="-285750" eaLnBrk="1" hangingPunct="1">
              <a:lnSpc>
                <a:spcPct val="90000"/>
              </a:lnSpc>
              <a:buFont typeface="Wingdings" pitchFamily="2" charset="2"/>
              <a:buChar char="§"/>
            </a:pPr>
            <a:r>
              <a:rPr lang="zh-CN" altLang="en-US" sz="2100" smtClean="0"/>
              <a:t>编码方式可分为三类：</a:t>
            </a:r>
          </a:p>
          <a:p>
            <a:pPr marL="685800" lvl="1" indent="-228600" eaLnBrk="1" hangingPunct="1">
              <a:lnSpc>
                <a:spcPct val="90000"/>
              </a:lnSpc>
              <a:buFont typeface="Wingdings" pitchFamily="2" charset="2"/>
              <a:buChar char="§"/>
            </a:pPr>
            <a:r>
              <a:rPr lang="zh-CN" altLang="en-US" sz="2200" b="1" u="sng" smtClean="0">
                <a:solidFill>
                  <a:srgbClr val="006600"/>
                </a:solidFill>
              </a:rPr>
              <a:t>单极性编码</a:t>
            </a:r>
          </a:p>
          <a:p>
            <a:pPr marL="685800" lvl="1" indent="-228600" eaLnBrk="1" hangingPunct="1">
              <a:lnSpc>
                <a:spcPct val="90000"/>
              </a:lnSpc>
              <a:buFont typeface="Wingdings" pitchFamily="2" charset="2"/>
              <a:buChar char="§"/>
            </a:pPr>
            <a:r>
              <a:rPr lang="zh-CN" altLang="en-US" sz="2200" smtClean="0"/>
              <a:t>极化编码</a:t>
            </a:r>
          </a:p>
          <a:p>
            <a:pPr marL="1143000" lvl="2" indent="-228600" eaLnBrk="1" hangingPunct="1">
              <a:lnSpc>
                <a:spcPct val="90000"/>
              </a:lnSpc>
              <a:buFont typeface="Wingdings" pitchFamily="2" charset="2"/>
              <a:buChar char="§"/>
            </a:pPr>
            <a:r>
              <a:rPr lang="en-US" altLang="zh-CN" sz="2100" b="1" u="sng" smtClean="0">
                <a:solidFill>
                  <a:srgbClr val="006600"/>
                </a:solidFill>
                <a:latin typeface="Arial" charset="0"/>
                <a:cs typeface="Arial" charset="0"/>
              </a:rPr>
              <a:t>NRZ(Non-Return to Zero，</a:t>
            </a:r>
            <a:r>
              <a:rPr lang="zh-CN" altLang="en-US" sz="2100" b="1" u="sng" smtClean="0">
                <a:solidFill>
                  <a:srgbClr val="006600"/>
                </a:solidFill>
                <a:latin typeface="Arial" charset="0"/>
                <a:cs typeface="Arial" charset="0"/>
              </a:rPr>
              <a:t>不归零制码</a:t>
            </a:r>
            <a:r>
              <a:rPr lang="en-US" altLang="zh-CN" sz="2100" b="1" u="sng" smtClean="0">
                <a:solidFill>
                  <a:srgbClr val="006600"/>
                </a:solidFill>
                <a:latin typeface="Arial" charset="0"/>
                <a:cs typeface="Arial" charset="0"/>
              </a:rPr>
              <a:t>)</a:t>
            </a:r>
            <a:endParaRPr lang="zh-CN" altLang="en-US" sz="2100" b="1" u="sng" smtClean="0">
              <a:solidFill>
                <a:srgbClr val="006600"/>
              </a:solidFill>
              <a:latin typeface="Arial" charset="0"/>
              <a:cs typeface="Arial" charset="0"/>
            </a:endParaRPr>
          </a:p>
          <a:p>
            <a:pPr marL="1143000" lvl="2" indent="-228600" eaLnBrk="1" hangingPunct="1">
              <a:lnSpc>
                <a:spcPct val="90000"/>
              </a:lnSpc>
              <a:buFont typeface="Wingdings" pitchFamily="2" charset="2"/>
              <a:buChar char="§"/>
            </a:pPr>
            <a:r>
              <a:rPr lang="en-US" altLang="zh-CN" sz="2100" b="1" u="sng" smtClean="0">
                <a:solidFill>
                  <a:srgbClr val="006600"/>
                </a:solidFill>
                <a:latin typeface="Arial" charset="0"/>
                <a:cs typeface="Arial" charset="0"/>
              </a:rPr>
              <a:t>RZ(Return to Zero，</a:t>
            </a:r>
            <a:r>
              <a:rPr lang="zh-CN" altLang="en-US" sz="2100" b="1" u="sng" smtClean="0">
                <a:solidFill>
                  <a:srgbClr val="006600"/>
                </a:solidFill>
                <a:latin typeface="Arial" charset="0"/>
                <a:cs typeface="Arial" charset="0"/>
              </a:rPr>
              <a:t>归零制码</a:t>
            </a:r>
            <a:r>
              <a:rPr lang="en-US" altLang="zh-CN" sz="2100" b="1" u="sng" smtClean="0">
                <a:solidFill>
                  <a:srgbClr val="006600"/>
                </a:solidFill>
                <a:latin typeface="Arial" charset="0"/>
                <a:cs typeface="Arial" charset="0"/>
              </a:rPr>
              <a:t>)</a:t>
            </a:r>
            <a:endParaRPr lang="zh-CN" altLang="en-US" sz="2100" b="1" u="sng" smtClean="0">
              <a:solidFill>
                <a:srgbClr val="006600"/>
              </a:solidFill>
              <a:latin typeface="Arial" charset="0"/>
              <a:cs typeface="Arial" charset="0"/>
            </a:endParaRPr>
          </a:p>
          <a:p>
            <a:pPr marL="1143000" lvl="2" indent="-228600" eaLnBrk="1" hangingPunct="1">
              <a:lnSpc>
                <a:spcPct val="90000"/>
              </a:lnSpc>
              <a:buFont typeface="Wingdings" pitchFamily="2" charset="2"/>
              <a:buChar char="§"/>
            </a:pPr>
            <a:r>
              <a:rPr lang="zh-CN" altLang="en-US" sz="2100" smtClean="0"/>
              <a:t>双相位编码</a:t>
            </a:r>
          </a:p>
          <a:p>
            <a:pPr marL="1562100" lvl="3" indent="-228600" eaLnBrk="1" hangingPunct="1">
              <a:lnSpc>
                <a:spcPct val="90000"/>
              </a:lnSpc>
              <a:buFont typeface="Wingdings" pitchFamily="2" charset="2"/>
              <a:buChar char="§"/>
            </a:pPr>
            <a:r>
              <a:rPr lang="zh-CN" altLang="en-US" b="1" u="sng" smtClean="0">
                <a:solidFill>
                  <a:srgbClr val="006600"/>
                </a:solidFill>
              </a:rPr>
              <a:t>曼彻斯特码</a:t>
            </a:r>
          </a:p>
          <a:p>
            <a:pPr marL="1562100" lvl="3" indent="-228600" eaLnBrk="1" hangingPunct="1">
              <a:lnSpc>
                <a:spcPct val="90000"/>
              </a:lnSpc>
              <a:buFont typeface="Wingdings" pitchFamily="2" charset="2"/>
              <a:buChar char="§"/>
            </a:pPr>
            <a:r>
              <a:rPr lang="zh-CN" altLang="en-US" b="1" u="sng" smtClean="0">
                <a:solidFill>
                  <a:srgbClr val="006600"/>
                </a:solidFill>
              </a:rPr>
              <a:t>差分曼彻斯特码</a:t>
            </a:r>
          </a:p>
          <a:p>
            <a:pPr marL="685800" lvl="1" indent="-228600" eaLnBrk="1" hangingPunct="1">
              <a:lnSpc>
                <a:spcPct val="90000"/>
              </a:lnSpc>
              <a:buFont typeface="Wingdings" pitchFamily="2" charset="2"/>
              <a:buChar char="§"/>
            </a:pPr>
            <a:r>
              <a:rPr lang="zh-CN" altLang="en-US" sz="2200" smtClean="0"/>
              <a:t>双极性编码</a:t>
            </a:r>
          </a:p>
          <a:p>
            <a:pPr marL="1143000" lvl="2" indent="-228600" eaLnBrk="1" hangingPunct="1">
              <a:lnSpc>
                <a:spcPct val="90000"/>
              </a:lnSpc>
              <a:buFont typeface="Wingdings" pitchFamily="2" charset="2"/>
              <a:buChar char="§"/>
            </a:pPr>
            <a:r>
              <a:rPr lang="zh-CN" altLang="en-US" sz="2100" b="1" u="sng" smtClean="0">
                <a:solidFill>
                  <a:srgbClr val="006600"/>
                </a:solidFill>
                <a:latin typeface="Arial" charset="0"/>
                <a:cs typeface="Arial" charset="0"/>
              </a:rPr>
              <a:t>传号交替反转码</a:t>
            </a:r>
            <a:r>
              <a:rPr lang="en-US" altLang="zh-CN" sz="2100" b="1" u="sng" smtClean="0">
                <a:solidFill>
                  <a:srgbClr val="006600"/>
                </a:solidFill>
                <a:latin typeface="Arial" charset="0"/>
                <a:cs typeface="Arial" charset="0"/>
              </a:rPr>
              <a:t>(AMI)</a:t>
            </a:r>
          </a:p>
          <a:p>
            <a:pPr marL="1143000" lvl="2" indent="-228600" eaLnBrk="1" hangingPunct="1">
              <a:lnSpc>
                <a:spcPct val="90000"/>
              </a:lnSpc>
              <a:buFont typeface="Wingdings" pitchFamily="2" charset="2"/>
              <a:buChar char="§"/>
            </a:pPr>
            <a:r>
              <a:rPr lang="zh-CN" altLang="en-US" sz="2100" smtClean="0"/>
              <a:t>双极性8连0替换码</a:t>
            </a:r>
            <a:r>
              <a:rPr lang="en-US" altLang="zh-CN" sz="2100" smtClean="0"/>
              <a:t>(B8ZS)</a:t>
            </a:r>
          </a:p>
          <a:p>
            <a:pPr marL="1143000" lvl="2" indent="-228600" eaLnBrk="1" hangingPunct="1">
              <a:lnSpc>
                <a:spcPct val="90000"/>
              </a:lnSpc>
              <a:buFont typeface="Wingdings" pitchFamily="2" charset="2"/>
              <a:buChar char="§"/>
            </a:pPr>
            <a:r>
              <a:rPr lang="zh-CN" altLang="en-US" sz="2100" smtClean="0"/>
              <a:t>3阶高密度双极性码</a:t>
            </a:r>
            <a:r>
              <a:rPr lang="en-US" altLang="zh-CN" sz="2100" smtClean="0"/>
              <a:t>(HDB3)</a:t>
            </a:r>
          </a:p>
        </p:txBody>
      </p:sp>
    </p:spTree>
  </p:cSld>
  <p:clrMapOvr>
    <a:masterClrMapping/>
  </p:clrMapOvr>
  <p:transition spd="med">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lnSpc>
                <a:spcPct val="110000"/>
              </a:lnSpc>
            </a:pPr>
            <a:r>
              <a:rPr lang="zh-CN" altLang="en-US" sz="3600" smtClean="0"/>
              <a:t>单极性编码</a:t>
            </a:r>
          </a:p>
        </p:txBody>
      </p:sp>
      <p:sp>
        <p:nvSpPr>
          <p:cNvPr id="58371" name="Rectangle 3"/>
          <p:cNvSpPr>
            <a:spLocks noGrp="1" noChangeArrowheads="1"/>
          </p:cNvSpPr>
          <p:nvPr>
            <p:ph type="body" idx="1"/>
          </p:nvPr>
        </p:nvSpPr>
        <p:spPr>
          <a:xfrm>
            <a:off x="684213" y="1844675"/>
            <a:ext cx="7772400" cy="4114800"/>
          </a:xfrm>
        </p:spPr>
        <p:txBody>
          <a:bodyPr/>
          <a:lstStyle/>
          <a:p>
            <a:pPr eaLnBrk="1" hangingPunct="1">
              <a:lnSpc>
                <a:spcPct val="110000"/>
              </a:lnSpc>
              <a:buFont typeface="Wingdings" pitchFamily="2" charset="2"/>
              <a:buChar char="n"/>
            </a:pPr>
            <a:r>
              <a:rPr lang="zh-CN" altLang="en-US" smtClean="0"/>
              <a:t>原理：</a:t>
            </a:r>
          </a:p>
          <a:p>
            <a:pPr lvl="1" eaLnBrk="1" hangingPunct="1">
              <a:lnSpc>
                <a:spcPct val="110000"/>
              </a:lnSpc>
            </a:pPr>
            <a:r>
              <a:rPr lang="zh-CN" altLang="en-US" sz="2400" smtClean="0"/>
              <a:t>用0电平表示“0”，正电平表示“1”</a:t>
            </a:r>
          </a:p>
          <a:p>
            <a:pPr eaLnBrk="1" hangingPunct="1">
              <a:lnSpc>
                <a:spcPct val="110000"/>
              </a:lnSpc>
              <a:buFont typeface="Wingdings" pitchFamily="2" charset="2"/>
              <a:buChar char="n"/>
            </a:pPr>
            <a:r>
              <a:rPr lang="zh-CN" altLang="en-US" smtClean="0"/>
              <a:t>缺点：</a:t>
            </a:r>
          </a:p>
          <a:p>
            <a:pPr lvl="1" eaLnBrk="1" hangingPunct="1">
              <a:lnSpc>
                <a:spcPct val="110000"/>
              </a:lnSpc>
            </a:pPr>
            <a:r>
              <a:rPr lang="zh-CN" altLang="en-US" smtClean="0"/>
              <a:t>难以分辨一位的结束和另一位的开始</a:t>
            </a:r>
          </a:p>
          <a:p>
            <a:pPr lvl="1" eaLnBrk="1" hangingPunct="1">
              <a:lnSpc>
                <a:spcPct val="110000"/>
              </a:lnSpc>
            </a:pPr>
            <a:r>
              <a:rPr lang="zh-CN" altLang="en-US" smtClean="0"/>
              <a:t>发送方和接收方必须有时钟同步</a:t>
            </a:r>
          </a:p>
          <a:p>
            <a:pPr lvl="1" eaLnBrk="1" hangingPunct="1">
              <a:lnSpc>
                <a:spcPct val="110000"/>
              </a:lnSpc>
            </a:pPr>
            <a:r>
              <a:rPr lang="zh-CN" altLang="en-US" smtClean="0"/>
              <a:t>若信号中“0”或“1”连续出现，信号直流分量将累加，单极性编码的直流分量问题严重</a:t>
            </a:r>
          </a:p>
          <a:p>
            <a:pPr eaLnBrk="1" hangingPunct="1">
              <a:lnSpc>
                <a:spcPct val="110000"/>
              </a:lnSpc>
              <a:buFont typeface="Wingdings" pitchFamily="2" charset="2"/>
              <a:buChar char="n"/>
            </a:pPr>
            <a:r>
              <a:rPr lang="zh-CN" altLang="en-US" smtClean="0"/>
              <a:t>结论：容易产生传播错误</a:t>
            </a:r>
          </a:p>
        </p:txBody>
      </p:sp>
      <p:sp>
        <p:nvSpPr>
          <p:cNvPr id="58372" name="Line 4"/>
          <p:cNvSpPr>
            <a:spLocks noChangeShapeType="1"/>
          </p:cNvSpPr>
          <p:nvPr/>
        </p:nvSpPr>
        <p:spPr bwMode="auto">
          <a:xfrm>
            <a:off x="5397500" y="271463"/>
            <a:ext cx="0" cy="76200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373" name="Line 5"/>
          <p:cNvSpPr>
            <a:spLocks noChangeShapeType="1"/>
          </p:cNvSpPr>
          <p:nvPr/>
        </p:nvSpPr>
        <p:spPr bwMode="auto">
          <a:xfrm>
            <a:off x="8140700" y="271463"/>
            <a:ext cx="0" cy="76200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374" name="Line 6"/>
          <p:cNvSpPr>
            <a:spLocks noChangeShapeType="1"/>
          </p:cNvSpPr>
          <p:nvPr/>
        </p:nvSpPr>
        <p:spPr bwMode="auto">
          <a:xfrm>
            <a:off x="5397500" y="804863"/>
            <a:ext cx="457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47" name="Line 7"/>
          <p:cNvSpPr>
            <a:spLocks noChangeShapeType="1"/>
          </p:cNvSpPr>
          <p:nvPr/>
        </p:nvSpPr>
        <p:spPr bwMode="auto">
          <a:xfrm>
            <a:off x="5854700" y="347663"/>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58376" name="Line 8"/>
          <p:cNvSpPr>
            <a:spLocks noChangeShapeType="1"/>
          </p:cNvSpPr>
          <p:nvPr/>
        </p:nvSpPr>
        <p:spPr bwMode="auto">
          <a:xfrm>
            <a:off x="6311900" y="804863"/>
            <a:ext cx="457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377" name="Line 9"/>
          <p:cNvSpPr>
            <a:spLocks noChangeShapeType="1"/>
          </p:cNvSpPr>
          <p:nvPr/>
        </p:nvSpPr>
        <p:spPr bwMode="auto">
          <a:xfrm>
            <a:off x="6769100" y="804863"/>
            <a:ext cx="457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0" name="Line 10"/>
          <p:cNvSpPr>
            <a:spLocks noChangeShapeType="1"/>
          </p:cNvSpPr>
          <p:nvPr/>
        </p:nvSpPr>
        <p:spPr bwMode="auto">
          <a:xfrm>
            <a:off x="7226300" y="347663"/>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58379" name="Line 11"/>
          <p:cNvSpPr>
            <a:spLocks noChangeShapeType="1"/>
          </p:cNvSpPr>
          <p:nvPr/>
        </p:nvSpPr>
        <p:spPr bwMode="auto">
          <a:xfrm>
            <a:off x="7683500" y="804863"/>
            <a:ext cx="457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2" name="Line 12"/>
          <p:cNvSpPr>
            <a:spLocks noChangeShapeType="1"/>
          </p:cNvSpPr>
          <p:nvPr/>
        </p:nvSpPr>
        <p:spPr bwMode="auto">
          <a:xfrm>
            <a:off x="5854700" y="347663"/>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1453" name="Line 13"/>
          <p:cNvSpPr>
            <a:spLocks noChangeShapeType="1"/>
          </p:cNvSpPr>
          <p:nvPr/>
        </p:nvSpPr>
        <p:spPr bwMode="auto">
          <a:xfrm>
            <a:off x="6311900" y="347663"/>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1454" name="Line 14"/>
          <p:cNvSpPr>
            <a:spLocks noChangeShapeType="1"/>
          </p:cNvSpPr>
          <p:nvPr/>
        </p:nvSpPr>
        <p:spPr bwMode="auto">
          <a:xfrm>
            <a:off x="7226300" y="347663"/>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1455" name="Line 15"/>
          <p:cNvSpPr>
            <a:spLocks noChangeShapeType="1"/>
          </p:cNvSpPr>
          <p:nvPr/>
        </p:nvSpPr>
        <p:spPr bwMode="auto">
          <a:xfrm>
            <a:off x="7683500" y="347663"/>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58384" name="Line 16"/>
          <p:cNvSpPr>
            <a:spLocks noChangeShapeType="1"/>
          </p:cNvSpPr>
          <p:nvPr/>
        </p:nvSpPr>
        <p:spPr bwMode="auto">
          <a:xfrm>
            <a:off x="5397500" y="804863"/>
            <a:ext cx="2743200" cy="0"/>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385" name="Text Box 17"/>
          <p:cNvSpPr txBox="1">
            <a:spLocks noChangeArrowheads="1"/>
          </p:cNvSpPr>
          <p:nvPr/>
        </p:nvSpPr>
        <p:spPr bwMode="auto">
          <a:xfrm>
            <a:off x="8250238" y="558800"/>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0</a:t>
            </a:r>
          </a:p>
        </p:txBody>
      </p:sp>
      <p:sp>
        <p:nvSpPr>
          <p:cNvPr id="58386" name="Text Box 18"/>
          <p:cNvSpPr txBox="1">
            <a:spLocks noChangeArrowheads="1"/>
          </p:cNvSpPr>
          <p:nvPr/>
        </p:nvSpPr>
        <p:spPr bwMode="auto">
          <a:xfrm>
            <a:off x="5514975" y="990600"/>
            <a:ext cx="2667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a:latin typeface="Tahoma" pitchFamily="34" charset="0"/>
              </a:rPr>
              <a:t>0     1     0    0     1     0</a:t>
            </a:r>
          </a:p>
        </p:txBody>
      </p:sp>
      <p:sp>
        <p:nvSpPr>
          <p:cNvPr id="61459" name="Line 19"/>
          <p:cNvSpPr>
            <a:spLocks noChangeShapeType="1"/>
          </p:cNvSpPr>
          <p:nvPr/>
        </p:nvSpPr>
        <p:spPr bwMode="auto">
          <a:xfrm>
            <a:off x="5397500" y="804863"/>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1460" name="Line 20"/>
          <p:cNvSpPr>
            <a:spLocks noChangeShapeType="1"/>
          </p:cNvSpPr>
          <p:nvPr/>
        </p:nvSpPr>
        <p:spPr bwMode="auto">
          <a:xfrm>
            <a:off x="6311900" y="804863"/>
            <a:ext cx="9144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1461" name="Line 21"/>
          <p:cNvSpPr>
            <a:spLocks noChangeShapeType="1"/>
          </p:cNvSpPr>
          <p:nvPr/>
        </p:nvSpPr>
        <p:spPr bwMode="auto">
          <a:xfrm>
            <a:off x="7683500" y="804863"/>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Tree>
  </p:cSld>
  <p:clrMapOvr>
    <a:masterClrMapping/>
  </p:clrMapOvr>
  <p:transition spd="med">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zh-CN" altLang="en-US" sz="3200" smtClean="0"/>
              <a:t>极化编码</a:t>
            </a:r>
            <a:r>
              <a:rPr lang="en-US" altLang="zh-CN" sz="3200" smtClean="0"/>
              <a:t/>
            </a:r>
            <a:br>
              <a:rPr lang="en-US" altLang="zh-CN" sz="3200" smtClean="0"/>
            </a:br>
            <a:r>
              <a:rPr lang="en-US" altLang="zh-CN" sz="3200" smtClean="0">
                <a:latin typeface="Arial" charset="0"/>
                <a:cs typeface="Arial" charset="0"/>
              </a:rPr>
              <a:t>——</a:t>
            </a:r>
            <a:r>
              <a:rPr lang="zh-CN" altLang="en-US" sz="3200" smtClean="0"/>
              <a:t>不归零制码</a:t>
            </a:r>
            <a:r>
              <a:rPr lang="en-US" altLang="zh-CN" sz="3200" smtClean="0">
                <a:latin typeface="Arial" charset="0"/>
              </a:rPr>
              <a:t>(</a:t>
            </a:r>
            <a:r>
              <a:rPr lang="en-US" altLang="zh-CN" sz="3200" b="1" smtClean="0">
                <a:latin typeface="Arial" charset="0"/>
              </a:rPr>
              <a:t>NRZ: Non-Return to Zero</a:t>
            </a:r>
            <a:r>
              <a:rPr lang="en-US" altLang="zh-CN" sz="3200" smtClean="0">
                <a:latin typeface="Arial" charset="0"/>
              </a:rPr>
              <a:t>)</a:t>
            </a:r>
            <a:endParaRPr lang="zh-CN" altLang="en-US" sz="3200" smtClean="0"/>
          </a:p>
        </p:txBody>
      </p:sp>
      <p:sp>
        <p:nvSpPr>
          <p:cNvPr id="59395" name="Rectangle 3"/>
          <p:cNvSpPr>
            <a:spLocks noGrp="1" noChangeArrowheads="1"/>
          </p:cNvSpPr>
          <p:nvPr>
            <p:ph type="body" idx="1"/>
          </p:nvPr>
        </p:nvSpPr>
        <p:spPr>
          <a:xfrm>
            <a:off x="142875" y="1785938"/>
            <a:ext cx="8715375" cy="4257675"/>
          </a:xfrm>
        </p:spPr>
        <p:txBody>
          <a:bodyPr/>
          <a:lstStyle/>
          <a:p>
            <a:pPr eaLnBrk="1" hangingPunct="1">
              <a:buFont typeface="Wingdings" pitchFamily="2" charset="2"/>
              <a:buChar char="n"/>
            </a:pPr>
            <a:r>
              <a:rPr lang="zh-CN" altLang="en-US" sz="2800" smtClean="0"/>
              <a:t>不归零电平编码</a:t>
            </a:r>
          </a:p>
          <a:p>
            <a:pPr lvl="1" eaLnBrk="1" hangingPunct="1"/>
            <a:r>
              <a:rPr lang="zh-CN" altLang="en-US" sz="2800" smtClean="0"/>
              <a:t>原理：用负电平表示“0”，正电平表示“1”（或相反）</a:t>
            </a:r>
          </a:p>
          <a:p>
            <a:pPr lvl="1" eaLnBrk="1" hangingPunct="1"/>
            <a:r>
              <a:rPr lang="zh-CN" altLang="en-US" sz="2800" smtClean="0"/>
              <a:t>缺点：</a:t>
            </a:r>
          </a:p>
          <a:p>
            <a:pPr lvl="2" eaLnBrk="1" hangingPunct="1">
              <a:buFont typeface="Wingdings" pitchFamily="2" charset="2"/>
              <a:buChar char="n"/>
            </a:pPr>
            <a:r>
              <a:rPr lang="zh-CN" altLang="en-US" sz="2800" smtClean="0"/>
              <a:t>难以分辨一位的结束和另一位的开始</a:t>
            </a:r>
          </a:p>
          <a:p>
            <a:pPr lvl="2" eaLnBrk="1" hangingPunct="1">
              <a:buFont typeface="Wingdings" pitchFamily="2" charset="2"/>
              <a:buChar char="n"/>
            </a:pPr>
            <a:r>
              <a:rPr lang="zh-CN" altLang="en-US" sz="2800" smtClean="0"/>
              <a:t>发送方和接收方必须有时钟同步</a:t>
            </a:r>
          </a:p>
          <a:p>
            <a:pPr lvl="2" eaLnBrk="1" hangingPunct="1">
              <a:buFont typeface="Wingdings" pitchFamily="2" charset="2"/>
              <a:buChar char="n"/>
            </a:pPr>
            <a:r>
              <a:rPr lang="zh-CN" altLang="en-US" sz="2800" smtClean="0"/>
              <a:t>尽管不会如单极性编码严重，但若信号中“0”或“1”连续出现，信号直流分量仍将累加</a:t>
            </a:r>
          </a:p>
        </p:txBody>
      </p:sp>
      <p:sp>
        <p:nvSpPr>
          <p:cNvPr id="59396" name="Line 4"/>
          <p:cNvSpPr>
            <a:spLocks noChangeShapeType="1"/>
          </p:cNvSpPr>
          <p:nvPr/>
        </p:nvSpPr>
        <p:spPr bwMode="auto">
          <a:xfrm>
            <a:off x="5287963" y="2786063"/>
            <a:ext cx="0" cy="76200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397" name="Line 5"/>
          <p:cNvSpPr>
            <a:spLocks noChangeShapeType="1"/>
          </p:cNvSpPr>
          <p:nvPr/>
        </p:nvSpPr>
        <p:spPr bwMode="auto">
          <a:xfrm>
            <a:off x="8031163" y="2786063"/>
            <a:ext cx="0" cy="76200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2470" name="Line 6"/>
          <p:cNvSpPr>
            <a:spLocks noChangeShapeType="1"/>
          </p:cNvSpPr>
          <p:nvPr/>
        </p:nvSpPr>
        <p:spPr bwMode="auto">
          <a:xfrm>
            <a:off x="5287963" y="3319463"/>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2471" name="Line 7"/>
          <p:cNvSpPr>
            <a:spLocks noChangeShapeType="1"/>
          </p:cNvSpPr>
          <p:nvPr/>
        </p:nvSpPr>
        <p:spPr bwMode="auto">
          <a:xfrm>
            <a:off x="5745163" y="2862263"/>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2472" name="Line 8"/>
          <p:cNvSpPr>
            <a:spLocks noChangeShapeType="1"/>
          </p:cNvSpPr>
          <p:nvPr/>
        </p:nvSpPr>
        <p:spPr bwMode="auto">
          <a:xfrm>
            <a:off x="6202363" y="3319463"/>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2473" name="Line 9"/>
          <p:cNvSpPr>
            <a:spLocks noChangeShapeType="1"/>
          </p:cNvSpPr>
          <p:nvPr/>
        </p:nvSpPr>
        <p:spPr bwMode="auto">
          <a:xfrm>
            <a:off x="6659563" y="3319463"/>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2474" name="Line 10"/>
          <p:cNvSpPr>
            <a:spLocks noChangeShapeType="1"/>
          </p:cNvSpPr>
          <p:nvPr/>
        </p:nvSpPr>
        <p:spPr bwMode="auto">
          <a:xfrm>
            <a:off x="7116763" y="2862263"/>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2475" name="Line 11"/>
          <p:cNvSpPr>
            <a:spLocks noChangeShapeType="1"/>
          </p:cNvSpPr>
          <p:nvPr/>
        </p:nvSpPr>
        <p:spPr bwMode="auto">
          <a:xfrm>
            <a:off x="7573963" y="3319463"/>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2476" name="Line 12"/>
          <p:cNvSpPr>
            <a:spLocks noChangeShapeType="1"/>
          </p:cNvSpPr>
          <p:nvPr/>
        </p:nvSpPr>
        <p:spPr bwMode="auto">
          <a:xfrm>
            <a:off x="5745163" y="2862263"/>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2477" name="Line 13"/>
          <p:cNvSpPr>
            <a:spLocks noChangeShapeType="1"/>
          </p:cNvSpPr>
          <p:nvPr/>
        </p:nvSpPr>
        <p:spPr bwMode="auto">
          <a:xfrm>
            <a:off x="6202363" y="2862263"/>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2478" name="Line 14"/>
          <p:cNvSpPr>
            <a:spLocks noChangeShapeType="1"/>
          </p:cNvSpPr>
          <p:nvPr/>
        </p:nvSpPr>
        <p:spPr bwMode="auto">
          <a:xfrm>
            <a:off x="7116763" y="2862263"/>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2479" name="Line 15"/>
          <p:cNvSpPr>
            <a:spLocks noChangeShapeType="1"/>
          </p:cNvSpPr>
          <p:nvPr/>
        </p:nvSpPr>
        <p:spPr bwMode="auto">
          <a:xfrm>
            <a:off x="7573963" y="2862263"/>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59408" name="Line 16"/>
          <p:cNvSpPr>
            <a:spLocks noChangeShapeType="1"/>
          </p:cNvSpPr>
          <p:nvPr/>
        </p:nvSpPr>
        <p:spPr bwMode="auto">
          <a:xfrm>
            <a:off x="5287963" y="3090863"/>
            <a:ext cx="2743200" cy="0"/>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09" name="Text Box 17"/>
          <p:cNvSpPr txBox="1">
            <a:spLocks noChangeArrowheads="1"/>
          </p:cNvSpPr>
          <p:nvPr/>
        </p:nvSpPr>
        <p:spPr bwMode="auto">
          <a:xfrm>
            <a:off x="8107363" y="2911475"/>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0</a:t>
            </a:r>
          </a:p>
        </p:txBody>
      </p:sp>
      <p:sp>
        <p:nvSpPr>
          <p:cNvPr id="59410" name="Text Box 18"/>
          <p:cNvSpPr txBox="1">
            <a:spLocks noChangeArrowheads="1"/>
          </p:cNvSpPr>
          <p:nvPr/>
        </p:nvSpPr>
        <p:spPr bwMode="auto">
          <a:xfrm>
            <a:off x="5400675" y="3471863"/>
            <a:ext cx="2667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a:latin typeface="Tahoma" pitchFamily="34" charset="0"/>
              </a:rPr>
              <a:t>0     1     0    0     1     0</a:t>
            </a:r>
          </a:p>
        </p:txBody>
      </p:sp>
    </p:spTree>
  </p:cSld>
  <p:clrMapOvr>
    <a:masterClrMapping/>
  </p:clrMapOvr>
  <p:transition spd="med">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07950" y="1773238"/>
            <a:ext cx="5638800" cy="4343400"/>
            <a:chOff x="192" y="1296"/>
            <a:chExt cx="3552" cy="2736"/>
          </a:xfrm>
        </p:grpSpPr>
        <p:grpSp>
          <p:nvGrpSpPr>
            <p:cNvPr id="12293" name="Group 3"/>
            <p:cNvGrpSpPr>
              <a:grpSpLocks/>
            </p:cNvGrpSpPr>
            <p:nvPr/>
          </p:nvGrpSpPr>
          <p:grpSpPr bwMode="auto">
            <a:xfrm>
              <a:off x="192" y="1296"/>
              <a:ext cx="3552" cy="2736"/>
              <a:chOff x="192" y="1296"/>
              <a:chExt cx="3552" cy="2736"/>
            </a:xfrm>
          </p:grpSpPr>
          <p:pic>
            <p:nvPicPr>
              <p:cNvPr id="122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1296"/>
                <a:ext cx="3264" cy="2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Line 5"/>
              <p:cNvSpPr>
                <a:spLocks noChangeShapeType="1"/>
              </p:cNvSpPr>
              <p:nvPr/>
            </p:nvSpPr>
            <p:spPr bwMode="auto">
              <a:xfrm>
                <a:off x="192" y="2736"/>
                <a:ext cx="528" cy="72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2294" name="Line 6"/>
            <p:cNvSpPr>
              <a:spLocks noChangeShapeType="1"/>
            </p:cNvSpPr>
            <p:nvPr/>
          </p:nvSpPr>
          <p:spPr bwMode="auto">
            <a:xfrm flipH="1">
              <a:off x="2496" y="3792"/>
              <a:ext cx="816"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372743" name="Rectangle 7"/>
          <p:cNvSpPr>
            <a:spLocks noChangeArrowheads="1"/>
          </p:cNvSpPr>
          <p:nvPr/>
        </p:nvSpPr>
        <p:spPr bwMode="auto">
          <a:xfrm>
            <a:off x="539750" y="4762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4400">
                <a:latin typeface="Tahoma" pitchFamily="34" charset="0"/>
              </a:rPr>
              <a:t>LAN Media--STP</a:t>
            </a:r>
          </a:p>
        </p:txBody>
      </p:sp>
      <p:sp>
        <p:nvSpPr>
          <p:cNvPr id="372744" name="Text Box 8"/>
          <p:cNvSpPr txBox="1">
            <a:spLocks noChangeArrowheads="1"/>
          </p:cNvSpPr>
          <p:nvPr/>
        </p:nvSpPr>
        <p:spPr bwMode="auto">
          <a:xfrm>
            <a:off x="5651500" y="1628775"/>
            <a:ext cx="3533775"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chemeClr val="accent2"/>
              </a:buClr>
              <a:buFont typeface="Wingdings" pitchFamily="2" charset="2"/>
              <a:buChar char="p"/>
            </a:pPr>
            <a:r>
              <a:rPr lang="zh-CN" altLang="en-US" sz="2400">
                <a:latin typeface="Tahoma" pitchFamily="34" charset="0"/>
              </a:rPr>
              <a:t>4-</a:t>
            </a:r>
            <a:r>
              <a:rPr lang="en-US" altLang="zh-CN" sz="2400">
                <a:latin typeface="Tahoma" pitchFamily="34" charset="0"/>
              </a:rPr>
              <a:t>pair wiring combines shielding and cancellation via twisting of wires</a:t>
            </a:r>
          </a:p>
          <a:p>
            <a:pPr>
              <a:buClr>
                <a:schemeClr val="accent2"/>
              </a:buClr>
              <a:buFont typeface="Wingdings" pitchFamily="2" charset="2"/>
              <a:buChar char="p"/>
            </a:pPr>
            <a:r>
              <a:rPr lang="en-US" altLang="zh-CN" sz="2400">
                <a:latin typeface="Tahoma" pitchFamily="34" charset="0"/>
              </a:rPr>
              <a:t>normally a 150-Ohm cable</a:t>
            </a:r>
          </a:p>
          <a:p>
            <a:pPr>
              <a:buClr>
                <a:schemeClr val="accent2"/>
              </a:buClr>
              <a:buFont typeface="Wingdings" pitchFamily="2" charset="2"/>
              <a:buChar char="p"/>
            </a:pPr>
            <a:r>
              <a:rPr lang="en-US" altLang="zh-CN" sz="2400">
                <a:latin typeface="Tahoma" pitchFamily="34" charset="0"/>
              </a:rPr>
              <a:t>reduces crosstalk EMI, RFI</a:t>
            </a:r>
          </a:p>
          <a:p>
            <a:pPr>
              <a:buClr>
                <a:schemeClr val="accent2"/>
              </a:buClr>
              <a:buFont typeface="Wingdings" pitchFamily="2" charset="2"/>
              <a:buChar char="p"/>
            </a:pPr>
            <a:r>
              <a:rPr lang="en-US" altLang="zh-CN" sz="2400">
                <a:latin typeface="Tahoma" pitchFamily="34" charset="0"/>
              </a:rPr>
              <a:t>affords greater  protection against all types of external interference than UTP</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72743"/>
                                        </p:tgtEl>
                                        <p:attrNameLst>
                                          <p:attrName>style.visibility</p:attrName>
                                        </p:attrNameLst>
                                      </p:cBhvr>
                                      <p:to>
                                        <p:strVal val="visible"/>
                                      </p:to>
                                    </p:set>
                                    <p:animEffect transition="in" filter="blinds(vertical)">
                                      <p:cBhvr>
                                        <p:cTn id="7" dur="500"/>
                                        <p:tgtEl>
                                          <p:spTgt spid="372743"/>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2744">
                                            <p:txEl>
                                              <p:pRg st="0" end="0"/>
                                            </p:txEl>
                                          </p:spTgt>
                                        </p:tgtEl>
                                        <p:attrNameLst>
                                          <p:attrName>style.visibility</p:attrName>
                                        </p:attrNameLst>
                                      </p:cBhvr>
                                      <p:to>
                                        <p:strVal val="visible"/>
                                      </p:to>
                                    </p:set>
                                    <p:animEffect transition="in" filter="dissolve">
                                      <p:cBhvr>
                                        <p:cTn id="17" dur="500"/>
                                        <p:tgtEl>
                                          <p:spTgt spid="372744">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72744">
                                            <p:txEl>
                                              <p:pRg st="1" end="1"/>
                                            </p:txEl>
                                          </p:spTgt>
                                        </p:tgtEl>
                                        <p:attrNameLst>
                                          <p:attrName>style.visibility</p:attrName>
                                        </p:attrNameLst>
                                      </p:cBhvr>
                                      <p:to>
                                        <p:strVal val="visible"/>
                                      </p:to>
                                    </p:set>
                                    <p:animEffect transition="in" filter="dissolve">
                                      <p:cBhvr>
                                        <p:cTn id="22" dur="500"/>
                                        <p:tgtEl>
                                          <p:spTgt spid="372744">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72744">
                                            <p:txEl>
                                              <p:pRg st="2" end="2"/>
                                            </p:txEl>
                                          </p:spTgt>
                                        </p:tgtEl>
                                        <p:attrNameLst>
                                          <p:attrName>style.visibility</p:attrName>
                                        </p:attrNameLst>
                                      </p:cBhvr>
                                      <p:to>
                                        <p:strVal val="visible"/>
                                      </p:to>
                                    </p:set>
                                    <p:animEffect transition="in" filter="dissolve">
                                      <p:cBhvr>
                                        <p:cTn id="27" dur="500"/>
                                        <p:tgtEl>
                                          <p:spTgt spid="372744">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72744">
                                            <p:txEl>
                                              <p:pRg st="3" end="3"/>
                                            </p:txEl>
                                          </p:spTgt>
                                        </p:tgtEl>
                                        <p:attrNameLst>
                                          <p:attrName>style.visibility</p:attrName>
                                        </p:attrNameLst>
                                      </p:cBhvr>
                                      <p:to>
                                        <p:strVal val="visible"/>
                                      </p:to>
                                    </p:set>
                                    <p:animEffect transition="in" filter="dissolve">
                                      <p:cBhvr>
                                        <p:cTn id="32" dur="500"/>
                                        <p:tgtEl>
                                          <p:spTgt spid="3727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43" grpId="0" autoUpdateAnimBg="0"/>
      <p:bldP spid="372744"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Line 18"/>
          <p:cNvSpPr>
            <a:spLocks noChangeShapeType="1"/>
          </p:cNvSpPr>
          <p:nvPr/>
        </p:nvSpPr>
        <p:spPr bwMode="auto">
          <a:xfrm>
            <a:off x="4752975" y="4941888"/>
            <a:ext cx="0" cy="9080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419" name="Line 17"/>
          <p:cNvSpPr>
            <a:spLocks noChangeShapeType="1"/>
          </p:cNvSpPr>
          <p:nvPr/>
        </p:nvSpPr>
        <p:spPr bwMode="auto">
          <a:xfrm>
            <a:off x="3838575" y="4941888"/>
            <a:ext cx="0" cy="9842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420" name="Rectangle 2"/>
          <p:cNvSpPr>
            <a:spLocks noGrp="1" noChangeArrowheads="1"/>
          </p:cNvSpPr>
          <p:nvPr>
            <p:ph type="title"/>
          </p:nvPr>
        </p:nvSpPr>
        <p:spPr/>
        <p:txBody>
          <a:bodyPr/>
          <a:lstStyle/>
          <a:p>
            <a:pPr eaLnBrk="1" hangingPunct="1"/>
            <a:r>
              <a:rPr lang="zh-CN" altLang="en-US" sz="3200" dirty="0" smtClean="0"/>
              <a:t>极化编码</a:t>
            </a:r>
            <a:r>
              <a:rPr lang="en-US" altLang="zh-CN" sz="3200" dirty="0" smtClean="0"/>
              <a:t/>
            </a:r>
            <a:br>
              <a:rPr lang="en-US" altLang="zh-CN" sz="3200" dirty="0" smtClean="0"/>
            </a:br>
            <a:r>
              <a:rPr lang="en-US" altLang="zh-CN" sz="3200" dirty="0" smtClean="0">
                <a:latin typeface="Arial" charset="0"/>
                <a:cs typeface="Arial" charset="0"/>
              </a:rPr>
              <a:t>——</a:t>
            </a:r>
            <a:r>
              <a:rPr lang="zh-CN" altLang="en-US" sz="3200" dirty="0" smtClean="0"/>
              <a:t>不归零制码</a:t>
            </a:r>
            <a:r>
              <a:rPr lang="en-US" altLang="zh-CN" sz="3200" dirty="0" smtClean="0">
                <a:latin typeface="Arial" charset="0"/>
              </a:rPr>
              <a:t>(</a:t>
            </a:r>
            <a:r>
              <a:rPr lang="en-US" altLang="zh-CN" sz="3200" b="1" dirty="0" smtClean="0">
                <a:latin typeface="Arial" charset="0"/>
              </a:rPr>
              <a:t>NRZ: Non-Return to Zero</a:t>
            </a:r>
            <a:r>
              <a:rPr lang="en-US" altLang="zh-CN" sz="3200" dirty="0" smtClean="0">
                <a:latin typeface="Arial" charset="0"/>
              </a:rPr>
              <a:t>)</a:t>
            </a:r>
            <a:endParaRPr lang="en-US" altLang="zh-CN" sz="3200" dirty="0" smtClean="0"/>
          </a:p>
        </p:txBody>
      </p:sp>
      <p:sp>
        <p:nvSpPr>
          <p:cNvPr id="60421" name="Rectangle 3"/>
          <p:cNvSpPr>
            <a:spLocks noGrp="1" noChangeArrowheads="1"/>
          </p:cNvSpPr>
          <p:nvPr>
            <p:ph type="body" idx="1"/>
          </p:nvPr>
        </p:nvSpPr>
        <p:spPr>
          <a:xfrm>
            <a:off x="539750" y="1773238"/>
            <a:ext cx="8424863" cy="4114800"/>
          </a:xfrm>
        </p:spPr>
        <p:txBody>
          <a:bodyPr/>
          <a:lstStyle/>
          <a:p>
            <a:pPr eaLnBrk="1" hangingPunct="1">
              <a:lnSpc>
                <a:spcPct val="120000"/>
              </a:lnSpc>
              <a:buFont typeface="Wingdings" pitchFamily="2" charset="2"/>
              <a:buChar char="n"/>
            </a:pPr>
            <a:r>
              <a:rPr lang="zh-CN" altLang="en-US" sz="2800" smtClean="0"/>
              <a:t>不归零反相编码</a:t>
            </a:r>
          </a:p>
          <a:p>
            <a:pPr lvl="1" eaLnBrk="1" hangingPunct="1">
              <a:lnSpc>
                <a:spcPct val="120000"/>
              </a:lnSpc>
            </a:pPr>
            <a:r>
              <a:rPr lang="zh-CN" altLang="en-US" sz="2800" smtClean="0"/>
              <a:t>原理：信号电平的一次翻转代表比特1，无电平变化代表0</a:t>
            </a:r>
          </a:p>
          <a:p>
            <a:pPr lvl="1" eaLnBrk="1" hangingPunct="1">
              <a:lnSpc>
                <a:spcPct val="120000"/>
              </a:lnSpc>
            </a:pPr>
            <a:r>
              <a:rPr lang="zh-CN" altLang="en-US" sz="2800" smtClean="0"/>
              <a:t>不归零反相编码优于不归零电平编码：由于每次遇到</a:t>
            </a:r>
            <a:r>
              <a:rPr lang="zh-CN" altLang="en-US" sz="2800" smtClean="0">
                <a:latin typeface="Arial" charset="0"/>
              </a:rPr>
              <a:t>“</a:t>
            </a:r>
            <a:r>
              <a:rPr lang="zh-CN" altLang="en-US" sz="2800" smtClean="0"/>
              <a:t>1</a:t>
            </a:r>
            <a:r>
              <a:rPr lang="zh-CN" altLang="en-US" sz="2800" smtClean="0">
                <a:latin typeface="Arial" charset="0"/>
              </a:rPr>
              <a:t>”</a:t>
            </a:r>
            <a:r>
              <a:rPr lang="zh-CN" altLang="en-US" sz="2800" smtClean="0"/>
              <a:t>（或</a:t>
            </a:r>
            <a:r>
              <a:rPr lang="zh-CN" altLang="en-US" sz="2800" smtClean="0">
                <a:latin typeface="Arial" charset="0"/>
              </a:rPr>
              <a:t>“</a:t>
            </a:r>
            <a:r>
              <a:rPr lang="zh-CN" altLang="en-US" sz="2800" smtClean="0"/>
              <a:t>0</a:t>
            </a:r>
            <a:r>
              <a:rPr lang="zh-CN" altLang="en-US" sz="2800" smtClean="0">
                <a:latin typeface="Arial" charset="0"/>
              </a:rPr>
              <a:t>”</a:t>
            </a:r>
            <a:r>
              <a:rPr lang="zh-CN" altLang="en-US" sz="2800" smtClean="0"/>
              <a:t>）都要发生跃迁，因此可以根据电平跃迁进行有限的同步</a:t>
            </a:r>
          </a:p>
          <a:p>
            <a:pPr lvl="3" eaLnBrk="1" hangingPunct="1">
              <a:buFont typeface="Wingdings" pitchFamily="2" charset="2"/>
              <a:buChar char="§"/>
            </a:pPr>
            <a:endParaRPr lang="zh-CN" altLang="en-US" sz="2800" smtClean="0"/>
          </a:p>
        </p:txBody>
      </p:sp>
      <p:sp>
        <p:nvSpPr>
          <p:cNvPr id="60422" name="Line 4"/>
          <p:cNvSpPr>
            <a:spLocks noChangeShapeType="1"/>
          </p:cNvSpPr>
          <p:nvPr/>
        </p:nvSpPr>
        <p:spPr bwMode="auto">
          <a:xfrm>
            <a:off x="3381375" y="5018088"/>
            <a:ext cx="0" cy="76200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423" name="Line 5"/>
          <p:cNvSpPr>
            <a:spLocks noChangeShapeType="1"/>
          </p:cNvSpPr>
          <p:nvPr/>
        </p:nvSpPr>
        <p:spPr bwMode="auto">
          <a:xfrm>
            <a:off x="5210175" y="5032375"/>
            <a:ext cx="0" cy="76200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494" name="Line 6"/>
          <p:cNvSpPr>
            <a:spLocks noChangeShapeType="1"/>
          </p:cNvSpPr>
          <p:nvPr/>
        </p:nvSpPr>
        <p:spPr bwMode="auto">
          <a:xfrm>
            <a:off x="3381375" y="5108575"/>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3495" name="Line 7"/>
          <p:cNvSpPr>
            <a:spLocks noChangeShapeType="1"/>
          </p:cNvSpPr>
          <p:nvPr/>
        </p:nvSpPr>
        <p:spPr bwMode="auto">
          <a:xfrm>
            <a:off x="3838575" y="5565775"/>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3496" name="Line 8"/>
          <p:cNvSpPr>
            <a:spLocks noChangeShapeType="1"/>
          </p:cNvSpPr>
          <p:nvPr/>
        </p:nvSpPr>
        <p:spPr bwMode="auto">
          <a:xfrm>
            <a:off x="4295775" y="5565775"/>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3497" name="Line 9"/>
          <p:cNvSpPr>
            <a:spLocks noChangeShapeType="1"/>
          </p:cNvSpPr>
          <p:nvPr/>
        </p:nvSpPr>
        <p:spPr bwMode="auto">
          <a:xfrm>
            <a:off x="4752975" y="5108575"/>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0428" name="Line 10"/>
          <p:cNvSpPr>
            <a:spLocks noChangeShapeType="1"/>
          </p:cNvSpPr>
          <p:nvPr/>
        </p:nvSpPr>
        <p:spPr bwMode="auto">
          <a:xfrm>
            <a:off x="3381375" y="5108575"/>
            <a:ext cx="0" cy="4572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499" name="Line 11"/>
          <p:cNvSpPr>
            <a:spLocks noChangeShapeType="1"/>
          </p:cNvSpPr>
          <p:nvPr/>
        </p:nvSpPr>
        <p:spPr bwMode="auto">
          <a:xfrm>
            <a:off x="3838575" y="5108575"/>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3500" name="Line 12"/>
          <p:cNvSpPr>
            <a:spLocks noChangeShapeType="1"/>
          </p:cNvSpPr>
          <p:nvPr/>
        </p:nvSpPr>
        <p:spPr bwMode="auto">
          <a:xfrm>
            <a:off x="4752975" y="5108575"/>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0431" name="Line 13"/>
          <p:cNvSpPr>
            <a:spLocks noChangeShapeType="1"/>
          </p:cNvSpPr>
          <p:nvPr/>
        </p:nvSpPr>
        <p:spPr bwMode="auto">
          <a:xfrm>
            <a:off x="5210175" y="5108575"/>
            <a:ext cx="0" cy="4572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432" name="Line 14"/>
          <p:cNvSpPr>
            <a:spLocks noChangeShapeType="1"/>
          </p:cNvSpPr>
          <p:nvPr/>
        </p:nvSpPr>
        <p:spPr bwMode="auto">
          <a:xfrm>
            <a:off x="3381375" y="5322888"/>
            <a:ext cx="1841500" cy="19050"/>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433" name="Text Box 15"/>
          <p:cNvSpPr txBox="1">
            <a:spLocks noChangeArrowheads="1"/>
          </p:cNvSpPr>
          <p:nvPr/>
        </p:nvSpPr>
        <p:spPr bwMode="auto">
          <a:xfrm>
            <a:off x="5286375" y="5246688"/>
            <a:ext cx="32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0</a:t>
            </a:r>
          </a:p>
        </p:txBody>
      </p:sp>
      <p:sp>
        <p:nvSpPr>
          <p:cNvPr id="60434" name="Text Box 16"/>
          <p:cNvSpPr txBox="1">
            <a:spLocks noChangeArrowheads="1"/>
          </p:cNvSpPr>
          <p:nvPr/>
        </p:nvSpPr>
        <p:spPr bwMode="auto">
          <a:xfrm>
            <a:off x="2771775" y="5848350"/>
            <a:ext cx="2667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a:latin typeface="Tahoma" pitchFamily="34" charset="0"/>
              </a:rPr>
              <a:t>      1     1     0    1     1</a:t>
            </a:r>
          </a:p>
        </p:txBody>
      </p:sp>
      <p:sp>
        <p:nvSpPr>
          <p:cNvPr id="60435" name="Line 19"/>
          <p:cNvSpPr>
            <a:spLocks noChangeShapeType="1"/>
          </p:cNvSpPr>
          <p:nvPr/>
        </p:nvSpPr>
        <p:spPr bwMode="auto">
          <a:xfrm>
            <a:off x="4295775" y="4941888"/>
            <a:ext cx="0" cy="9842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ransition spd="med">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Line 32"/>
          <p:cNvSpPr>
            <a:spLocks noChangeShapeType="1"/>
          </p:cNvSpPr>
          <p:nvPr/>
        </p:nvSpPr>
        <p:spPr bwMode="auto">
          <a:xfrm>
            <a:off x="3109913" y="4600575"/>
            <a:ext cx="0" cy="10604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43" name="Line 33"/>
          <p:cNvSpPr>
            <a:spLocks noChangeShapeType="1"/>
          </p:cNvSpPr>
          <p:nvPr/>
        </p:nvSpPr>
        <p:spPr bwMode="auto">
          <a:xfrm>
            <a:off x="3690938" y="4624388"/>
            <a:ext cx="0" cy="10604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44" name="Line 34"/>
          <p:cNvSpPr>
            <a:spLocks noChangeShapeType="1"/>
          </p:cNvSpPr>
          <p:nvPr/>
        </p:nvSpPr>
        <p:spPr bwMode="auto">
          <a:xfrm>
            <a:off x="4267200" y="4629150"/>
            <a:ext cx="0" cy="10604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45" name="Line 35"/>
          <p:cNvSpPr>
            <a:spLocks noChangeShapeType="1"/>
          </p:cNvSpPr>
          <p:nvPr/>
        </p:nvSpPr>
        <p:spPr bwMode="auto">
          <a:xfrm>
            <a:off x="4876800" y="4635500"/>
            <a:ext cx="0" cy="10604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46" name="Line 36"/>
          <p:cNvSpPr>
            <a:spLocks noChangeShapeType="1"/>
          </p:cNvSpPr>
          <p:nvPr/>
        </p:nvSpPr>
        <p:spPr bwMode="auto">
          <a:xfrm>
            <a:off x="5457825" y="4643438"/>
            <a:ext cx="0" cy="10604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47" name="Rectangle 2"/>
          <p:cNvSpPr>
            <a:spLocks noGrp="1" noChangeArrowheads="1"/>
          </p:cNvSpPr>
          <p:nvPr>
            <p:ph type="title"/>
          </p:nvPr>
        </p:nvSpPr>
        <p:spPr/>
        <p:txBody>
          <a:bodyPr/>
          <a:lstStyle/>
          <a:p>
            <a:pPr eaLnBrk="1" hangingPunct="1"/>
            <a:r>
              <a:rPr lang="zh-CN" altLang="en-US" sz="3200" smtClean="0"/>
              <a:t>极化编码：</a:t>
            </a:r>
            <a:br>
              <a:rPr lang="zh-CN" altLang="en-US" sz="3200" smtClean="0"/>
            </a:br>
            <a:r>
              <a:rPr lang="en-US" altLang="zh-CN" sz="3200" smtClean="0">
                <a:latin typeface="Arial" charset="0"/>
                <a:cs typeface="Arial" charset="0"/>
              </a:rPr>
              <a:t>——</a:t>
            </a:r>
            <a:r>
              <a:rPr lang="zh-CN" altLang="en-US" sz="3200" smtClean="0">
                <a:latin typeface="Arial" charset="0"/>
                <a:cs typeface="Arial" charset="0"/>
              </a:rPr>
              <a:t>归零制码（</a:t>
            </a:r>
            <a:r>
              <a:rPr lang="en-US" altLang="zh-CN" sz="3200" b="1" smtClean="0">
                <a:latin typeface="Arial" charset="0"/>
                <a:cs typeface="Arial" charset="0"/>
              </a:rPr>
              <a:t>RZ: Return to Zero</a:t>
            </a:r>
            <a:r>
              <a:rPr lang="en-US" altLang="zh-CN" sz="3200" smtClean="0">
                <a:latin typeface="Arial" charset="0"/>
                <a:cs typeface="Arial" charset="0"/>
              </a:rPr>
              <a:t>）</a:t>
            </a:r>
          </a:p>
        </p:txBody>
      </p:sp>
      <p:sp>
        <p:nvSpPr>
          <p:cNvPr id="61448" name="Rectangle 3"/>
          <p:cNvSpPr>
            <a:spLocks noGrp="1" noChangeArrowheads="1"/>
          </p:cNvSpPr>
          <p:nvPr>
            <p:ph type="body" idx="1"/>
          </p:nvPr>
        </p:nvSpPr>
        <p:spPr>
          <a:xfrm>
            <a:off x="357188" y="1714500"/>
            <a:ext cx="8604250" cy="4114800"/>
          </a:xfrm>
        </p:spPr>
        <p:txBody>
          <a:bodyPr/>
          <a:lstStyle/>
          <a:p>
            <a:pPr eaLnBrk="1" hangingPunct="1">
              <a:buFont typeface="Wingdings" pitchFamily="2" charset="2"/>
              <a:buChar char="n"/>
            </a:pPr>
            <a:r>
              <a:rPr lang="zh-CN" altLang="en-US" sz="2800" smtClean="0"/>
              <a:t>原理：用负电平表示“0”，正电平表示“1”（或相反），比特中位跳变到零电平，从而提供同步</a:t>
            </a:r>
          </a:p>
          <a:p>
            <a:pPr eaLnBrk="1" hangingPunct="1">
              <a:buFont typeface="Wingdings" pitchFamily="2" charset="2"/>
              <a:buChar char="n"/>
            </a:pPr>
            <a:r>
              <a:rPr lang="zh-CN" altLang="en-US" sz="2800" smtClean="0"/>
              <a:t>优点：信号本身带有同步信息，经济性好，且不易出错</a:t>
            </a:r>
          </a:p>
          <a:p>
            <a:pPr eaLnBrk="1" hangingPunct="1">
              <a:buFont typeface="Wingdings" pitchFamily="2" charset="2"/>
              <a:buChar char="n"/>
            </a:pPr>
            <a:r>
              <a:rPr lang="zh-CN" altLang="en-US" sz="2800" smtClean="0"/>
              <a:t>缺点：需要采用三个不同电平，两次信号变化来编码1比特，因此增加了占用的带宽</a:t>
            </a:r>
          </a:p>
        </p:txBody>
      </p:sp>
      <p:sp>
        <p:nvSpPr>
          <p:cNvPr id="61449" name="Line 4"/>
          <p:cNvSpPr>
            <a:spLocks noChangeShapeType="1"/>
          </p:cNvSpPr>
          <p:nvPr/>
        </p:nvSpPr>
        <p:spPr bwMode="auto">
          <a:xfrm>
            <a:off x="2514600" y="4629150"/>
            <a:ext cx="0" cy="106045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0" name="Line 5"/>
          <p:cNvSpPr>
            <a:spLocks noChangeShapeType="1"/>
          </p:cNvSpPr>
          <p:nvPr/>
        </p:nvSpPr>
        <p:spPr bwMode="auto">
          <a:xfrm>
            <a:off x="6040438" y="4629150"/>
            <a:ext cx="0" cy="106045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4518" name="Line 6"/>
          <p:cNvSpPr>
            <a:spLocks noChangeShapeType="1"/>
          </p:cNvSpPr>
          <p:nvPr/>
        </p:nvSpPr>
        <p:spPr bwMode="auto">
          <a:xfrm flipV="1">
            <a:off x="2514600" y="5370513"/>
            <a:ext cx="293688"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19" name="Line 7"/>
          <p:cNvSpPr>
            <a:spLocks noChangeShapeType="1"/>
          </p:cNvSpPr>
          <p:nvPr/>
        </p:nvSpPr>
        <p:spPr bwMode="auto">
          <a:xfrm>
            <a:off x="3101975" y="4735513"/>
            <a:ext cx="293688"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20" name="Line 8"/>
          <p:cNvSpPr>
            <a:spLocks noChangeShapeType="1"/>
          </p:cNvSpPr>
          <p:nvPr/>
        </p:nvSpPr>
        <p:spPr bwMode="auto">
          <a:xfrm>
            <a:off x="3689350" y="5370513"/>
            <a:ext cx="295275"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21" name="Line 9"/>
          <p:cNvSpPr>
            <a:spLocks noChangeShapeType="1"/>
          </p:cNvSpPr>
          <p:nvPr/>
        </p:nvSpPr>
        <p:spPr bwMode="auto">
          <a:xfrm>
            <a:off x="4278313" y="5370513"/>
            <a:ext cx="293687"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22" name="Line 10"/>
          <p:cNvSpPr>
            <a:spLocks noChangeShapeType="1"/>
          </p:cNvSpPr>
          <p:nvPr/>
        </p:nvSpPr>
        <p:spPr bwMode="auto">
          <a:xfrm>
            <a:off x="4865688" y="4735513"/>
            <a:ext cx="293687"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23" name="Line 11"/>
          <p:cNvSpPr>
            <a:spLocks noChangeShapeType="1"/>
          </p:cNvSpPr>
          <p:nvPr/>
        </p:nvSpPr>
        <p:spPr bwMode="auto">
          <a:xfrm>
            <a:off x="5453063" y="5370513"/>
            <a:ext cx="293687"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24" name="Line 12"/>
          <p:cNvSpPr>
            <a:spLocks noChangeShapeType="1"/>
          </p:cNvSpPr>
          <p:nvPr/>
        </p:nvSpPr>
        <p:spPr bwMode="auto">
          <a:xfrm>
            <a:off x="3101975" y="4735513"/>
            <a:ext cx="0" cy="3175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25" name="Line 13"/>
          <p:cNvSpPr>
            <a:spLocks noChangeShapeType="1"/>
          </p:cNvSpPr>
          <p:nvPr/>
        </p:nvSpPr>
        <p:spPr bwMode="auto">
          <a:xfrm>
            <a:off x="4865688" y="4735513"/>
            <a:ext cx="0" cy="3175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26" name="Line 14"/>
          <p:cNvSpPr>
            <a:spLocks noChangeShapeType="1"/>
          </p:cNvSpPr>
          <p:nvPr/>
        </p:nvSpPr>
        <p:spPr bwMode="auto">
          <a:xfrm>
            <a:off x="5159375" y="4735513"/>
            <a:ext cx="0" cy="3175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1460" name="Line 15"/>
          <p:cNvSpPr>
            <a:spLocks noChangeShapeType="1"/>
          </p:cNvSpPr>
          <p:nvPr/>
        </p:nvSpPr>
        <p:spPr bwMode="auto">
          <a:xfrm>
            <a:off x="2514600" y="5053013"/>
            <a:ext cx="3525838" cy="0"/>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61" name="Text Box 16"/>
          <p:cNvSpPr txBox="1">
            <a:spLocks noChangeArrowheads="1"/>
          </p:cNvSpPr>
          <p:nvPr/>
        </p:nvSpPr>
        <p:spPr bwMode="auto">
          <a:xfrm>
            <a:off x="6138863" y="4803775"/>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0</a:t>
            </a:r>
          </a:p>
        </p:txBody>
      </p:sp>
      <p:sp>
        <p:nvSpPr>
          <p:cNvPr id="61462" name="Text Box 17"/>
          <p:cNvSpPr txBox="1">
            <a:spLocks noChangeArrowheads="1"/>
          </p:cNvSpPr>
          <p:nvPr/>
        </p:nvSpPr>
        <p:spPr bwMode="auto">
          <a:xfrm>
            <a:off x="2362200" y="5634038"/>
            <a:ext cx="3602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a:latin typeface="Tahoma" pitchFamily="34" charset="0"/>
              </a:rPr>
              <a:t>0      1       0       0      1       0</a:t>
            </a:r>
          </a:p>
        </p:txBody>
      </p:sp>
      <p:sp>
        <p:nvSpPr>
          <p:cNvPr id="64530" name="Line 18"/>
          <p:cNvSpPr>
            <a:spLocks noChangeShapeType="1"/>
          </p:cNvSpPr>
          <p:nvPr/>
        </p:nvSpPr>
        <p:spPr bwMode="auto">
          <a:xfrm>
            <a:off x="2808288" y="5053013"/>
            <a:ext cx="0" cy="3175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31" name="Line 19"/>
          <p:cNvSpPr>
            <a:spLocks noChangeShapeType="1"/>
          </p:cNvSpPr>
          <p:nvPr/>
        </p:nvSpPr>
        <p:spPr bwMode="auto">
          <a:xfrm>
            <a:off x="3395663" y="4735513"/>
            <a:ext cx="0" cy="3175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32" name="Line 20"/>
          <p:cNvSpPr>
            <a:spLocks noChangeShapeType="1"/>
          </p:cNvSpPr>
          <p:nvPr/>
        </p:nvSpPr>
        <p:spPr bwMode="auto">
          <a:xfrm>
            <a:off x="3689350" y="5053013"/>
            <a:ext cx="0" cy="3175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33" name="Line 21"/>
          <p:cNvSpPr>
            <a:spLocks noChangeShapeType="1"/>
          </p:cNvSpPr>
          <p:nvPr/>
        </p:nvSpPr>
        <p:spPr bwMode="auto">
          <a:xfrm>
            <a:off x="3984625" y="5053013"/>
            <a:ext cx="0" cy="3175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34" name="Line 22"/>
          <p:cNvSpPr>
            <a:spLocks noChangeShapeType="1"/>
          </p:cNvSpPr>
          <p:nvPr/>
        </p:nvSpPr>
        <p:spPr bwMode="auto">
          <a:xfrm>
            <a:off x="4278313" y="5053013"/>
            <a:ext cx="0" cy="3175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35" name="Line 23"/>
          <p:cNvSpPr>
            <a:spLocks noChangeShapeType="1"/>
          </p:cNvSpPr>
          <p:nvPr/>
        </p:nvSpPr>
        <p:spPr bwMode="auto">
          <a:xfrm>
            <a:off x="4572000" y="5053013"/>
            <a:ext cx="0" cy="3175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36" name="Line 24"/>
          <p:cNvSpPr>
            <a:spLocks noChangeShapeType="1"/>
          </p:cNvSpPr>
          <p:nvPr/>
        </p:nvSpPr>
        <p:spPr bwMode="auto">
          <a:xfrm>
            <a:off x="5453063" y="5053013"/>
            <a:ext cx="0" cy="3175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37" name="Line 25"/>
          <p:cNvSpPr>
            <a:spLocks noChangeShapeType="1"/>
          </p:cNvSpPr>
          <p:nvPr/>
        </p:nvSpPr>
        <p:spPr bwMode="auto">
          <a:xfrm>
            <a:off x="5746750" y="5053013"/>
            <a:ext cx="0" cy="3175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38" name="Line 26"/>
          <p:cNvSpPr>
            <a:spLocks noChangeShapeType="1"/>
          </p:cNvSpPr>
          <p:nvPr/>
        </p:nvSpPr>
        <p:spPr bwMode="auto">
          <a:xfrm>
            <a:off x="2808288" y="5053013"/>
            <a:ext cx="293687"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39" name="Line 27"/>
          <p:cNvSpPr>
            <a:spLocks noChangeShapeType="1"/>
          </p:cNvSpPr>
          <p:nvPr/>
        </p:nvSpPr>
        <p:spPr bwMode="auto">
          <a:xfrm>
            <a:off x="3395663" y="5053013"/>
            <a:ext cx="293687"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40" name="Line 28"/>
          <p:cNvSpPr>
            <a:spLocks noChangeShapeType="1"/>
          </p:cNvSpPr>
          <p:nvPr/>
        </p:nvSpPr>
        <p:spPr bwMode="auto">
          <a:xfrm>
            <a:off x="3984625" y="5053013"/>
            <a:ext cx="293688"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41" name="Line 29"/>
          <p:cNvSpPr>
            <a:spLocks noChangeShapeType="1"/>
          </p:cNvSpPr>
          <p:nvPr/>
        </p:nvSpPr>
        <p:spPr bwMode="auto">
          <a:xfrm>
            <a:off x="4572000" y="5053013"/>
            <a:ext cx="293688"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42" name="Line 30"/>
          <p:cNvSpPr>
            <a:spLocks noChangeShapeType="1"/>
          </p:cNvSpPr>
          <p:nvPr/>
        </p:nvSpPr>
        <p:spPr bwMode="auto">
          <a:xfrm>
            <a:off x="5159375" y="5053013"/>
            <a:ext cx="293688"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43" name="Line 31"/>
          <p:cNvSpPr>
            <a:spLocks noChangeShapeType="1"/>
          </p:cNvSpPr>
          <p:nvPr/>
        </p:nvSpPr>
        <p:spPr bwMode="auto">
          <a:xfrm>
            <a:off x="5743575" y="5057775"/>
            <a:ext cx="250825"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Tree>
  </p:cSld>
  <p:clrMapOvr>
    <a:masterClrMapping/>
  </p:clrMapOvr>
  <p:transition spd="med">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body" idx="1"/>
          </p:nvPr>
        </p:nvSpPr>
        <p:spPr>
          <a:xfrm>
            <a:off x="571500" y="1714500"/>
            <a:ext cx="8305800" cy="4114800"/>
          </a:xfrm>
        </p:spPr>
        <p:txBody>
          <a:bodyPr/>
          <a:lstStyle/>
          <a:p>
            <a:pPr eaLnBrk="1" hangingPunct="1">
              <a:lnSpc>
                <a:spcPct val="110000"/>
              </a:lnSpc>
              <a:buSzPct val="115000"/>
              <a:buFont typeface="Wingdings" pitchFamily="2" charset="2"/>
              <a:buChar char="n"/>
            </a:pPr>
            <a:r>
              <a:rPr lang="zh-CN" altLang="en-US" sz="2400" smtClean="0"/>
              <a:t>原理：每一位中间都有一个跳变，从低跳到高表示“0”，从高跳到低表示“1”</a:t>
            </a:r>
          </a:p>
          <a:p>
            <a:pPr lvl="1" eaLnBrk="1" hangingPunct="1">
              <a:lnSpc>
                <a:spcPct val="110000"/>
              </a:lnSpc>
              <a:buSzPct val="115000"/>
            </a:pPr>
            <a:r>
              <a:rPr lang="zh-CN" altLang="en-US" sz="2400" smtClean="0"/>
              <a:t>请思考：</a:t>
            </a:r>
            <a:r>
              <a:rPr lang="zh-CN" altLang="en-US" sz="2400" smtClean="0">
                <a:latin typeface="Arial" charset="0"/>
              </a:rPr>
              <a:t>“</a:t>
            </a:r>
            <a:r>
              <a:rPr lang="zh-CN" altLang="en-US" sz="2400" smtClean="0"/>
              <a:t>00</a:t>
            </a:r>
            <a:r>
              <a:rPr lang="zh-CN" altLang="en-US" sz="2400" smtClean="0">
                <a:latin typeface="Arial" charset="0"/>
              </a:rPr>
              <a:t>”</a:t>
            </a:r>
            <a:r>
              <a:rPr lang="zh-CN" altLang="en-US" sz="2400" smtClean="0"/>
              <a:t> </a:t>
            </a:r>
            <a:r>
              <a:rPr lang="zh-CN" altLang="en-US" sz="2400" smtClean="0">
                <a:latin typeface="Arial" charset="0"/>
              </a:rPr>
              <a:t>“</a:t>
            </a:r>
            <a:r>
              <a:rPr lang="zh-CN" altLang="en-US" sz="2400" smtClean="0"/>
              <a:t>01</a:t>
            </a:r>
            <a:r>
              <a:rPr lang="zh-CN" altLang="en-US" sz="2400" smtClean="0">
                <a:latin typeface="Arial" charset="0"/>
              </a:rPr>
              <a:t>”</a:t>
            </a:r>
            <a:r>
              <a:rPr lang="zh-CN" altLang="en-US" sz="2400" smtClean="0"/>
              <a:t>曼彻斯特编码下应怎样表示？ </a:t>
            </a:r>
          </a:p>
          <a:p>
            <a:pPr lvl="1" eaLnBrk="1" hangingPunct="1">
              <a:lnSpc>
                <a:spcPct val="110000"/>
              </a:lnSpc>
              <a:buSzPct val="115000"/>
            </a:pPr>
            <a:r>
              <a:rPr lang="zh-CN" altLang="en-US" sz="2400" smtClean="0"/>
              <a:t>优点：克服了</a:t>
            </a:r>
            <a:r>
              <a:rPr lang="en-US" altLang="zh-CN" sz="2400" smtClean="0"/>
              <a:t>NRZ</a:t>
            </a:r>
            <a:r>
              <a:rPr lang="zh-CN" altLang="en-US" sz="2400" smtClean="0"/>
              <a:t>码的不足。每位中间的跳变既可作为数据，又可作为时钟，能够自同步；同时只采用两个电平，跳变减少，比</a:t>
            </a:r>
            <a:r>
              <a:rPr lang="en-US" altLang="zh-CN" sz="2400" smtClean="0"/>
              <a:t>RZ</a:t>
            </a:r>
            <a:r>
              <a:rPr lang="zh-CN" altLang="en-US" sz="2400" smtClean="0"/>
              <a:t>码效率更高</a:t>
            </a:r>
          </a:p>
        </p:txBody>
      </p:sp>
      <p:sp>
        <p:nvSpPr>
          <p:cNvPr id="63491" name="Line 2"/>
          <p:cNvSpPr>
            <a:spLocks noChangeShapeType="1"/>
          </p:cNvSpPr>
          <p:nvPr/>
        </p:nvSpPr>
        <p:spPr bwMode="auto">
          <a:xfrm>
            <a:off x="5457825" y="4840288"/>
            <a:ext cx="0" cy="1060450"/>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63492" name="Line 3"/>
          <p:cNvSpPr>
            <a:spLocks noChangeShapeType="1"/>
          </p:cNvSpPr>
          <p:nvPr/>
        </p:nvSpPr>
        <p:spPr bwMode="auto">
          <a:xfrm>
            <a:off x="4876800" y="4832350"/>
            <a:ext cx="0" cy="1060450"/>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63493" name="Line 4"/>
          <p:cNvSpPr>
            <a:spLocks noChangeShapeType="1"/>
          </p:cNvSpPr>
          <p:nvPr/>
        </p:nvSpPr>
        <p:spPr bwMode="auto">
          <a:xfrm flipH="1">
            <a:off x="4267200" y="4786313"/>
            <a:ext cx="46038" cy="1119187"/>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63494" name="Line 5"/>
          <p:cNvSpPr>
            <a:spLocks noChangeShapeType="1"/>
          </p:cNvSpPr>
          <p:nvPr/>
        </p:nvSpPr>
        <p:spPr bwMode="auto">
          <a:xfrm>
            <a:off x="3690938" y="4821238"/>
            <a:ext cx="0" cy="1060450"/>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62471" name="Rectangle 6"/>
          <p:cNvSpPr>
            <a:spLocks noGrp="1" noChangeArrowheads="1"/>
          </p:cNvSpPr>
          <p:nvPr>
            <p:ph type="title"/>
          </p:nvPr>
        </p:nvSpPr>
        <p:spPr/>
        <p:txBody>
          <a:bodyPr/>
          <a:lstStyle/>
          <a:p>
            <a:pPr eaLnBrk="1" hangingPunct="1">
              <a:lnSpc>
                <a:spcPct val="110000"/>
              </a:lnSpc>
            </a:pPr>
            <a:r>
              <a:rPr lang="zh-CN" altLang="en-US" sz="3200" smtClean="0">
                <a:latin typeface="Arial" charset="0"/>
                <a:cs typeface="Arial" charset="0"/>
              </a:rPr>
              <a:t>极化编码：</a:t>
            </a:r>
            <a:br>
              <a:rPr lang="zh-CN" altLang="en-US" sz="3200" smtClean="0">
                <a:latin typeface="Arial" charset="0"/>
                <a:cs typeface="Arial" charset="0"/>
              </a:rPr>
            </a:br>
            <a:r>
              <a:rPr lang="en-US" altLang="zh-CN" sz="3200" smtClean="0">
                <a:latin typeface="Arial" charset="0"/>
                <a:cs typeface="Arial" charset="0"/>
              </a:rPr>
              <a:t>——</a:t>
            </a:r>
            <a:r>
              <a:rPr lang="zh-CN" altLang="en-US" sz="3200" smtClean="0">
                <a:latin typeface="Arial" charset="0"/>
                <a:cs typeface="Arial" charset="0"/>
              </a:rPr>
              <a:t>曼彻斯特码（</a:t>
            </a:r>
            <a:r>
              <a:rPr lang="en-US" altLang="zh-CN" sz="3200" smtClean="0">
                <a:latin typeface="Arial" charset="0"/>
                <a:cs typeface="Arial" charset="0"/>
              </a:rPr>
              <a:t>Manchester）</a:t>
            </a:r>
            <a:endParaRPr lang="zh-CN" altLang="en-US" sz="3200" smtClean="0">
              <a:latin typeface="Arial" charset="0"/>
              <a:cs typeface="Arial" charset="0"/>
            </a:endParaRPr>
          </a:p>
        </p:txBody>
      </p:sp>
      <p:sp>
        <p:nvSpPr>
          <p:cNvPr id="62472" name="Line 8"/>
          <p:cNvSpPr>
            <a:spLocks noChangeShapeType="1"/>
          </p:cNvSpPr>
          <p:nvPr/>
        </p:nvSpPr>
        <p:spPr bwMode="auto">
          <a:xfrm>
            <a:off x="2514600" y="4826000"/>
            <a:ext cx="0" cy="106045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2473" name="Line 9"/>
          <p:cNvSpPr>
            <a:spLocks noChangeShapeType="1"/>
          </p:cNvSpPr>
          <p:nvPr/>
        </p:nvSpPr>
        <p:spPr bwMode="auto">
          <a:xfrm>
            <a:off x="6072188" y="4826000"/>
            <a:ext cx="0" cy="106045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46" name="Line 10"/>
          <p:cNvSpPr>
            <a:spLocks noChangeShapeType="1"/>
          </p:cNvSpPr>
          <p:nvPr/>
        </p:nvSpPr>
        <p:spPr bwMode="auto">
          <a:xfrm flipV="1">
            <a:off x="2514600" y="5567363"/>
            <a:ext cx="293688"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2475" name="Text Box 15"/>
          <p:cNvSpPr txBox="1">
            <a:spLocks noChangeArrowheads="1"/>
          </p:cNvSpPr>
          <p:nvPr/>
        </p:nvSpPr>
        <p:spPr bwMode="auto">
          <a:xfrm>
            <a:off x="6138863" y="5000625"/>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0</a:t>
            </a:r>
          </a:p>
        </p:txBody>
      </p:sp>
      <p:sp>
        <p:nvSpPr>
          <p:cNvPr id="62476" name="Text Box 16"/>
          <p:cNvSpPr txBox="1">
            <a:spLocks noChangeArrowheads="1"/>
          </p:cNvSpPr>
          <p:nvPr/>
        </p:nvSpPr>
        <p:spPr bwMode="auto">
          <a:xfrm>
            <a:off x="2362199" y="5830888"/>
            <a:ext cx="4098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dirty="0">
                <a:latin typeface="Tahoma" pitchFamily="34" charset="0"/>
              </a:rPr>
              <a:t> </a:t>
            </a:r>
            <a:r>
              <a:rPr kumimoji="1" lang="zh-CN" altLang="en-US" dirty="0" smtClean="0">
                <a:latin typeface="Tahoma" pitchFamily="34" charset="0"/>
              </a:rPr>
              <a:t> </a:t>
            </a:r>
            <a:r>
              <a:rPr kumimoji="1" lang="zh-CN" altLang="en-US" dirty="0" smtClean="0">
                <a:latin typeface="Tahoma" pitchFamily="34" charset="0"/>
              </a:rPr>
              <a:t>      </a:t>
            </a:r>
            <a:r>
              <a:rPr kumimoji="1" lang="zh-CN" altLang="en-US" dirty="0">
                <a:latin typeface="Tahoma" pitchFamily="34" charset="0"/>
              </a:rPr>
              <a:t>1       0       </a:t>
            </a:r>
            <a:r>
              <a:rPr kumimoji="1" lang="en-US" altLang="zh-CN" dirty="0" smtClean="0">
                <a:latin typeface="Tahoma" pitchFamily="34" charset="0"/>
              </a:rPr>
              <a:t>1</a:t>
            </a:r>
            <a:r>
              <a:rPr kumimoji="1" lang="zh-CN" altLang="en-US" dirty="0" smtClean="0">
                <a:latin typeface="Tahoma" pitchFamily="34" charset="0"/>
              </a:rPr>
              <a:t>      </a:t>
            </a:r>
            <a:r>
              <a:rPr kumimoji="1" lang="zh-CN" altLang="en-US" dirty="0">
                <a:latin typeface="Tahoma" pitchFamily="34" charset="0"/>
              </a:rPr>
              <a:t>1      </a:t>
            </a:r>
            <a:r>
              <a:rPr kumimoji="1" lang="zh-CN" altLang="en-US" dirty="0" smtClean="0">
                <a:latin typeface="Tahoma" pitchFamily="34" charset="0"/>
              </a:rPr>
              <a:t>0        </a:t>
            </a:r>
            <a:r>
              <a:rPr kumimoji="1" lang="en-US" altLang="zh-CN" dirty="0" smtClean="0">
                <a:latin typeface="Tahoma" pitchFamily="34" charset="0"/>
              </a:rPr>
              <a:t>1</a:t>
            </a:r>
            <a:endParaRPr kumimoji="1" lang="zh-CN" altLang="en-US" dirty="0">
              <a:latin typeface="Tahoma" pitchFamily="34" charset="0"/>
            </a:endParaRPr>
          </a:p>
        </p:txBody>
      </p:sp>
      <p:sp>
        <p:nvSpPr>
          <p:cNvPr id="65553" name="Line 17"/>
          <p:cNvSpPr>
            <a:spLocks noChangeShapeType="1"/>
          </p:cNvSpPr>
          <p:nvPr/>
        </p:nvSpPr>
        <p:spPr bwMode="auto">
          <a:xfrm flipH="1">
            <a:off x="2808288" y="4902200"/>
            <a:ext cx="11112" cy="665163"/>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5554" name="Line 18"/>
          <p:cNvSpPr>
            <a:spLocks noChangeShapeType="1"/>
          </p:cNvSpPr>
          <p:nvPr/>
        </p:nvSpPr>
        <p:spPr bwMode="auto">
          <a:xfrm flipH="1">
            <a:off x="3990975" y="4902200"/>
            <a:ext cx="0" cy="665163"/>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5555" name="Line 19"/>
          <p:cNvSpPr>
            <a:spLocks noChangeShapeType="1"/>
          </p:cNvSpPr>
          <p:nvPr/>
        </p:nvSpPr>
        <p:spPr bwMode="auto">
          <a:xfrm>
            <a:off x="3984625" y="4892675"/>
            <a:ext cx="293688"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3504" name="Line 20"/>
          <p:cNvSpPr>
            <a:spLocks noChangeShapeType="1"/>
          </p:cNvSpPr>
          <p:nvPr/>
        </p:nvSpPr>
        <p:spPr bwMode="auto">
          <a:xfrm>
            <a:off x="3109913" y="4797425"/>
            <a:ext cx="0" cy="1060450"/>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65558" name="Line 22"/>
          <p:cNvSpPr>
            <a:spLocks noChangeShapeType="1"/>
          </p:cNvSpPr>
          <p:nvPr/>
        </p:nvSpPr>
        <p:spPr bwMode="auto">
          <a:xfrm flipH="1">
            <a:off x="3394075" y="4897438"/>
            <a:ext cx="6350" cy="674687"/>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5562" name="Line 26"/>
          <p:cNvSpPr>
            <a:spLocks noChangeShapeType="1"/>
          </p:cNvSpPr>
          <p:nvPr/>
        </p:nvSpPr>
        <p:spPr bwMode="auto">
          <a:xfrm>
            <a:off x="4565650" y="4902200"/>
            <a:ext cx="582613"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cxnSp>
        <p:nvCxnSpPr>
          <p:cNvPr id="31" name="直接连接符 30"/>
          <p:cNvCxnSpPr/>
          <p:nvPr/>
        </p:nvCxnSpPr>
        <p:spPr bwMode="auto">
          <a:xfrm rot="5400000">
            <a:off x="5393532" y="5247481"/>
            <a:ext cx="646112" cy="31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3" name="直接连接符 32"/>
          <p:cNvCxnSpPr>
            <a:stCxn id="65553" idx="0"/>
            <a:endCxn id="65558" idx="0"/>
          </p:cNvCxnSpPr>
          <p:nvPr/>
        </p:nvCxnSpPr>
        <p:spPr bwMode="auto">
          <a:xfrm rot="5400000" flipH="1" flipV="1">
            <a:off x="3107532" y="4609306"/>
            <a:ext cx="4762" cy="5810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6" name="直接连接符 35"/>
          <p:cNvCxnSpPr>
            <a:stCxn id="65558" idx="1"/>
            <a:endCxn id="65554" idx="1"/>
          </p:cNvCxnSpPr>
          <p:nvPr/>
        </p:nvCxnSpPr>
        <p:spPr bwMode="auto">
          <a:xfrm rot="5400000" flipH="1" flipV="1">
            <a:off x="3690144" y="5271294"/>
            <a:ext cx="4762" cy="5969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6" name="直接连接符 45"/>
          <p:cNvCxnSpPr>
            <a:stCxn id="65562" idx="1"/>
          </p:cNvCxnSpPr>
          <p:nvPr/>
        </p:nvCxnSpPr>
        <p:spPr bwMode="auto">
          <a:xfrm rot="16200000" flipH="1" flipV="1">
            <a:off x="4810919" y="5234781"/>
            <a:ext cx="669925" cy="47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8" name="直接连接符 47"/>
          <p:cNvCxnSpPr/>
          <p:nvPr/>
        </p:nvCxnSpPr>
        <p:spPr bwMode="auto">
          <a:xfrm>
            <a:off x="5143500" y="5572125"/>
            <a:ext cx="5715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 name="直接连接符 50"/>
          <p:cNvCxnSpPr/>
          <p:nvPr/>
        </p:nvCxnSpPr>
        <p:spPr bwMode="auto">
          <a:xfrm>
            <a:off x="5715000" y="4929188"/>
            <a:ext cx="357188"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 name="直接连接符 55"/>
          <p:cNvCxnSpPr>
            <a:stCxn id="65555" idx="1"/>
          </p:cNvCxnSpPr>
          <p:nvPr/>
        </p:nvCxnSpPr>
        <p:spPr bwMode="auto">
          <a:xfrm rot="16200000" flipH="1">
            <a:off x="3942557" y="5228431"/>
            <a:ext cx="679450" cy="7937"/>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9" name="直接连接符 58"/>
          <p:cNvCxnSpPr>
            <a:stCxn id="65562" idx="0"/>
          </p:cNvCxnSpPr>
          <p:nvPr/>
        </p:nvCxnSpPr>
        <p:spPr bwMode="auto">
          <a:xfrm rot="16200000" flipH="1">
            <a:off x="4233862" y="5233988"/>
            <a:ext cx="669925" cy="63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 name="直接连接符 60"/>
          <p:cNvCxnSpPr/>
          <p:nvPr/>
        </p:nvCxnSpPr>
        <p:spPr bwMode="auto">
          <a:xfrm>
            <a:off x="4286250" y="5572125"/>
            <a:ext cx="28575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1" name="直接连接符 80"/>
          <p:cNvCxnSpPr/>
          <p:nvPr/>
        </p:nvCxnSpPr>
        <p:spPr bwMode="auto">
          <a:xfrm>
            <a:off x="2500313" y="5284788"/>
            <a:ext cx="3571875" cy="1587"/>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Tree>
  </p:cSld>
  <p:clrMapOvr>
    <a:masterClrMapping/>
  </p:clrMapOvr>
  <p:transition spd="med">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74675" y="304800"/>
            <a:ext cx="8569325" cy="1216025"/>
          </a:xfrm>
        </p:spPr>
        <p:txBody>
          <a:bodyPr/>
          <a:lstStyle/>
          <a:p>
            <a:pPr eaLnBrk="1" hangingPunct="1">
              <a:lnSpc>
                <a:spcPct val="130000"/>
              </a:lnSpc>
            </a:pPr>
            <a:r>
              <a:rPr lang="zh-CN" altLang="en-US" sz="3200" dirty="0" smtClean="0">
                <a:latin typeface="Arial" charset="0"/>
                <a:cs typeface="Arial" charset="0"/>
              </a:rPr>
              <a:t>极化编码：</a:t>
            </a:r>
            <a:br>
              <a:rPr lang="zh-CN" altLang="en-US" sz="3200" dirty="0" smtClean="0">
                <a:latin typeface="Arial" charset="0"/>
                <a:cs typeface="Arial" charset="0"/>
              </a:rPr>
            </a:br>
            <a:r>
              <a:rPr lang="en-US" altLang="zh-CN" sz="3200" dirty="0" smtClean="0">
                <a:latin typeface="Arial" charset="0"/>
                <a:cs typeface="Arial" charset="0"/>
              </a:rPr>
              <a:t>——</a:t>
            </a:r>
            <a:r>
              <a:rPr lang="zh-CN" altLang="en-US" sz="3200" dirty="0" smtClean="0">
                <a:latin typeface="Arial" charset="0"/>
                <a:cs typeface="Arial" charset="0"/>
              </a:rPr>
              <a:t>差分曼彻斯特码（</a:t>
            </a:r>
            <a:r>
              <a:rPr lang="en-US" altLang="zh-CN" sz="3200" dirty="0" smtClean="0">
                <a:latin typeface="Arial" charset="0"/>
                <a:cs typeface="Arial" charset="0"/>
              </a:rPr>
              <a:t>Differential Manchester）</a:t>
            </a:r>
          </a:p>
        </p:txBody>
      </p:sp>
      <p:sp>
        <p:nvSpPr>
          <p:cNvPr id="63491" name="Rectangle 3"/>
          <p:cNvSpPr>
            <a:spLocks noGrp="1" noChangeArrowheads="1"/>
          </p:cNvSpPr>
          <p:nvPr>
            <p:ph type="body" idx="1"/>
          </p:nvPr>
        </p:nvSpPr>
        <p:spPr>
          <a:xfrm>
            <a:off x="611188" y="1773238"/>
            <a:ext cx="7772400" cy="4114800"/>
          </a:xfrm>
        </p:spPr>
        <p:txBody>
          <a:bodyPr/>
          <a:lstStyle/>
          <a:p>
            <a:pPr eaLnBrk="1" hangingPunct="1">
              <a:lnSpc>
                <a:spcPct val="130000"/>
              </a:lnSpc>
              <a:buFont typeface="Wingdings" pitchFamily="2" charset="2"/>
              <a:buChar char="n"/>
            </a:pPr>
            <a:r>
              <a:rPr lang="zh-CN" altLang="en-US" smtClean="0"/>
              <a:t>原理：</a:t>
            </a:r>
          </a:p>
          <a:p>
            <a:pPr lvl="1" eaLnBrk="1" hangingPunct="1">
              <a:lnSpc>
                <a:spcPct val="130000"/>
              </a:lnSpc>
            </a:pPr>
            <a:r>
              <a:rPr lang="zh-CN" altLang="en-US" sz="3000" smtClean="0"/>
              <a:t>每一位中间跳变：表示时钟</a:t>
            </a:r>
          </a:p>
          <a:p>
            <a:pPr lvl="1" eaLnBrk="1" hangingPunct="1">
              <a:lnSpc>
                <a:spcPct val="130000"/>
              </a:lnSpc>
            </a:pPr>
            <a:r>
              <a:rPr lang="zh-CN" altLang="en-US" sz="3000" smtClean="0"/>
              <a:t>每一位位前跳变：表示数据</a:t>
            </a:r>
            <a:endParaRPr lang="en-US" altLang="zh-CN" sz="3000" smtClean="0"/>
          </a:p>
          <a:p>
            <a:pPr lvl="2" eaLnBrk="1" hangingPunct="1">
              <a:lnSpc>
                <a:spcPct val="130000"/>
              </a:lnSpc>
              <a:buFont typeface="Wingdings" pitchFamily="2" charset="2"/>
              <a:buChar char="n"/>
            </a:pPr>
            <a:r>
              <a:rPr lang="zh-CN" altLang="en-US" sz="2700" smtClean="0"/>
              <a:t>有跳变表示“0”，无跳变表示“1”</a:t>
            </a:r>
          </a:p>
          <a:p>
            <a:pPr eaLnBrk="1" hangingPunct="1">
              <a:lnSpc>
                <a:spcPct val="130000"/>
              </a:lnSpc>
              <a:buFont typeface="Wingdings" pitchFamily="2" charset="2"/>
              <a:buChar char="n"/>
            </a:pPr>
            <a:r>
              <a:rPr lang="zh-CN" altLang="en-US" smtClean="0"/>
              <a:t>优点：时钟、数据分离，便于提取</a:t>
            </a:r>
          </a:p>
        </p:txBody>
      </p:sp>
    </p:spTree>
  </p:cSld>
  <p:clrMapOvr>
    <a:masterClrMapping/>
  </p:clrMapOvr>
  <p:transition spd="med">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514" name="直接连接符 3"/>
          <p:cNvCxnSpPr>
            <a:cxnSpLocks noChangeShapeType="1"/>
          </p:cNvCxnSpPr>
          <p:nvPr/>
        </p:nvCxnSpPr>
        <p:spPr bwMode="auto">
          <a:xfrm rot="5400000">
            <a:off x="-1428750" y="3786188"/>
            <a:ext cx="3857625" cy="0"/>
          </a:xfrm>
          <a:prstGeom prst="line">
            <a:avLst/>
          </a:prstGeom>
          <a:noFill/>
          <a:ln w="15875" algn="ctr">
            <a:solidFill>
              <a:srgbClr val="002060"/>
            </a:solidFill>
            <a:miter lim="800000"/>
            <a:headEnd/>
            <a:tailEnd/>
          </a:ln>
          <a:extLst>
            <a:ext uri="{909E8E84-426E-40DD-AFC4-6F175D3DCCD1}">
              <a14:hiddenFill xmlns:a14="http://schemas.microsoft.com/office/drawing/2010/main">
                <a:noFill/>
              </a14:hiddenFill>
            </a:ext>
          </a:extLst>
        </p:spPr>
      </p:cxnSp>
      <p:cxnSp>
        <p:nvCxnSpPr>
          <p:cNvPr id="64515" name="直接连接符 5"/>
          <p:cNvCxnSpPr>
            <a:cxnSpLocks noChangeShapeType="1"/>
          </p:cNvCxnSpPr>
          <p:nvPr/>
        </p:nvCxnSpPr>
        <p:spPr bwMode="auto">
          <a:xfrm rot="5400000">
            <a:off x="-214313" y="3786188"/>
            <a:ext cx="3857625" cy="0"/>
          </a:xfrm>
          <a:prstGeom prst="line">
            <a:avLst/>
          </a:prstGeom>
          <a:noFill/>
          <a:ln w="15875" algn="ctr">
            <a:solidFill>
              <a:srgbClr val="002060"/>
            </a:solidFill>
            <a:miter lim="800000"/>
            <a:headEnd/>
            <a:tailEnd/>
          </a:ln>
          <a:extLst>
            <a:ext uri="{909E8E84-426E-40DD-AFC4-6F175D3DCCD1}">
              <a14:hiddenFill xmlns:a14="http://schemas.microsoft.com/office/drawing/2010/main">
                <a:noFill/>
              </a14:hiddenFill>
            </a:ext>
          </a:extLst>
        </p:spPr>
      </p:cxnSp>
      <p:cxnSp>
        <p:nvCxnSpPr>
          <p:cNvPr id="64516" name="直接连接符 11"/>
          <p:cNvCxnSpPr>
            <a:cxnSpLocks noChangeShapeType="1"/>
          </p:cNvCxnSpPr>
          <p:nvPr/>
        </p:nvCxnSpPr>
        <p:spPr bwMode="auto">
          <a:xfrm rot="5400000">
            <a:off x="928687" y="3786188"/>
            <a:ext cx="3857625" cy="0"/>
          </a:xfrm>
          <a:prstGeom prst="line">
            <a:avLst/>
          </a:prstGeom>
          <a:noFill/>
          <a:ln w="15875" algn="ctr">
            <a:solidFill>
              <a:srgbClr val="002060"/>
            </a:solidFill>
            <a:miter lim="800000"/>
            <a:headEnd/>
            <a:tailEnd/>
          </a:ln>
          <a:extLst>
            <a:ext uri="{909E8E84-426E-40DD-AFC4-6F175D3DCCD1}">
              <a14:hiddenFill xmlns:a14="http://schemas.microsoft.com/office/drawing/2010/main">
                <a:noFill/>
              </a14:hiddenFill>
            </a:ext>
          </a:extLst>
        </p:spPr>
      </p:cxnSp>
      <p:cxnSp>
        <p:nvCxnSpPr>
          <p:cNvPr id="64517" name="直接连接符 12"/>
          <p:cNvCxnSpPr>
            <a:cxnSpLocks noChangeShapeType="1"/>
          </p:cNvCxnSpPr>
          <p:nvPr/>
        </p:nvCxnSpPr>
        <p:spPr bwMode="auto">
          <a:xfrm rot="5400000">
            <a:off x="2143125" y="3786188"/>
            <a:ext cx="3857625" cy="0"/>
          </a:xfrm>
          <a:prstGeom prst="line">
            <a:avLst/>
          </a:prstGeom>
          <a:noFill/>
          <a:ln w="15875" algn="ctr">
            <a:solidFill>
              <a:srgbClr val="002060"/>
            </a:solidFill>
            <a:miter lim="800000"/>
            <a:headEnd/>
            <a:tailEnd/>
          </a:ln>
          <a:extLst>
            <a:ext uri="{909E8E84-426E-40DD-AFC4-6F175D3DCCD1}">
              <a14:hiddenFill xmlns:a14="http://schemas.microsoft.com/office/drawing/2010/main">
                <a:noFill/>
              </a14:hiddenFill>
            </a:ext>
          </a:extLst>
        </p:spPr>
      </p:cxnSp>
      <p:cxnSp>
        <p:nvCxnSpPr>
          <p:cNvPr id="64518" name="直接连接符 14"/>
          <p:cNvCxnSpPr>
            <a:cxnSpLocks noChangeShapeType="1"/>
          </p:cNvCxnSpPr>
          <p:nvPr/>
        </p:nvCxnSpPr>
        <p:spPr bwMode="auto">
          <a:xfrm rot="5400000">
            <a:off x="3358356" y="3785394"/>
            <a:ext cx="3857625" cy="1588"/>
          </a:xfrm>
          <a:prstGeom prst="line">
            <a:avLst/>
          </a:prstGeom>
          <a:noFill/>
          <a:ln w="15875" algn="ctr">
            <a:solidFill>
              <a:srgbClr val="002060"/>
            </a:solidFill>
            <a:miter lim="800000"/>
            <a:headEnd/>
            <a:tailEnd/>
          </a:ln>
          <a:extLst>
            <a:ext uri="{909E8E84-426E-40DD-AFC4-6F175D3DCCD1}">
              <a14:hiddenFill xmlns:a14="http://schemas.microsoft.com/office/drawing/2010/main">
                <a:noFill/>
              </a14:hiddenFill>
            </a:ext>
          </a:extLst>
        </p:spPr>
      </p:cxnSp>
      <p:cxnSp>
        <p:nvCxnSpPr>
          <p:cNvPr id="64519" name="直接连接符 15"/>
          <p:cNvCxnSpPr>
            <a:cxnSpLocks noChangeShapeType="1"/>
          </p:cNvCxnSpPr>
          <p:nvPr/>
        </p:nvCxnSpPr>
        <p:spPr bwMode="auto">
          <a:xfrm rot="5400000">
            <a:off x="4501356" y="3785394"/>
            <a:ext cx="3857625" cy="1588"/>
          </a:xfrm>
          <a:prstGeom prst="line">
            <a:avLst/>
          </a:prstGeom>
          <a:noFill/>
          <a:ln w="15875" algn="ctr">
            <a:solidFill>
              <a:srgbClr val="002060"/>
            </a:solidFill>
            <a:miter lim="800000"/>
            <a:headEnd/>
            <a:tailEnd/>
          </a:ln>
          <a:extLst>
            <a:ext uri="{909E8E84-426E-40DD-AFC4-6F175D3DCCD1}">
              <a14:hiddenFill xmlns:a14="http://schemas.microsoft.com/office/drawing/2010/main">
                <a:noFill/>
              </a14:hiddenFill>
            </a:ext>
          </a:extLst>
        </p:spPr>
      </p:cxnSp>
      <p:cxnSp>
        <p:nvCxnSpPr>
          <p:cNvPr id="64520" name="直接连接符 16"/>
          <p:cNvCxnSpPr>
            <a:cxnSpLocks noChangeShapeType="1"/>
          </p:cNvCxnSpPr>
          <p:nvPr/>
        </p:nvCxnSpPr>
        <p:spPr bwMode="auto">
          <a:xfrm rot="5400000">
            <a:off x="5715794" y="3785394"/>
            <a:ext cx="3857625" cy="1587"/>
          </a:xfrm>
          <a:prstGeom prst="line">
            <a:avLst/>
          </a:prstGeom>
          <a:noFill/>
          <a:ln w="15875" algn="ctr">
            <a:solidFill>
              <a:srgbClr val="002060"/>
            </a:solidFill>
            <a:miter lim="800000"/>
            <a:headEnd/>
            <a:tailEnd/>
          </a:ln>
          <a:extLst>
            <a:ext uri="{909E8E84-426E-40DD-AFC4-6F175D3DCCD1}">
              <a14:hiddenFill xmlns:a14="http://schemas.microsoft.com/office/drawing/2010/main">
                <a:noFill/>
              </a14:hiddenFill>
            </a:ext>
          </a:extLst>
        </p:spPr>
      </p:cxnSp>
      <p:sp>
        <p:nvSpPr>
          <p:cNvPr id="64521" name="TextBox 19"/>
          <p:cNvSpPr txBox="1">
            <a:spLocks noChangeArrowheads="1"/>
          </p:cNvSpPr>
          <p:nvPr/>
        </p:nvSpPr>
        <p:spPr bwMode="auto">
          <a:xfrm>
            <a:off x="954088" y="1701800"/>
            <a:ext cx="331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0</a:t>
            </a:r>
            <a:endParaRPr lang="zh-CN" altLang="en-US"/>
          </a:p>
        </p:txBody>
      </p:sp>
      <p:sp>
        <p:nvSpPr>
          <p:cNvPr id="64522" name="TextBox 20"/>
          <p:cNvSpPr txBox="1">
            <a:spLocks noChangeArrowheads="1"/>
          </p:cNvSpPr>
          <p:nvPr/>
        </p:nvSpPr>
        <p:spPr bwMode="auto">
          <a:xfrm>
            <a:off x="2097088" y="1714500"/>
            <a:ext cx="331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0</a:t>
            </a:r>
            <a:endParaRPr lang="zh-CN" altLang="en-US"/>
          </a:p>
        </p:txBody>
      </p:sp>
      <p:sp>
        <p:nvSpPr>
          <p:cNvPr id="64523" name="TextBox 21"/>
          <p:cNvSpPr txBox="1">
            <a:spLocks noChangeArrowheads="1"/>
          </p:cNvSpPr>
          <p:nvPr/>
        </p:nvSpPr>
        <p:spPr bwMode="auto">
          <a:xfrm>
            <a:off x="3286125" y="1714500"/>
            <a:ext cx="331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1</a:t>
            </a:r>
            <a:endParaRPr lang="zh-CN" altLang="en-US"/>
          </a:p>
        </p:txBody>
      </p:sp>
      <p:sp>
        <p:nvSpPr>
          <p:cNvPr id="64524" name="TextBox 22"/>
          <p:cNvSpPr txBox="1">
            <a:spLocks noChangeArrowheads="1"/>
          </p:cNvSpPr>
          <p:nvPr/>
        </p:nvSpPr>
        <p:spPr bwMode="auto">
          <a:xfrm>
            <a:off x="4429125" y="1727200"/>
            <a:ext cx="331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1</a:t>
            </a:r>
            <a:endParaRPr lang="zh-CN" altLang="en-US"/>
          </a:p>
        </p:txBody>
      </p:sp>
      <p:sp>
        <p:nvSpPr>
          <p:cNvPr id="64525" name="TextBox 23"/>
          <p:cNvSpPr txBox="1">
            <a:spLocks noChangeArrowheads="1"/>
          </p:cNvSpPr>
          <p:nvPr/>
        </p:nvSpPr>
        <p:spPr bwMode="auto">
          <a:xfrm>
            <a:off x="5715000" y="1714500"/>
            <a:ext cx="331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0</a:t>
            </a:r>
            <a:endParaRPr lang="zh-CN" altLang="en-US"/>
          </a:p>
        </p:txBody>
      </p:sp>
      <p:sp>
        <p:nvSpPr>
          <p:cNvPr id="64526" name="TextBox 24"/>
          <p:cNvSpPr txBox="1">
            <a:spLocks noChangeArrowheads="1"/>
          </p:cNvSpPr>
          <p:nvPr/>
        </p:nvSpPr>
        <p:spPr bwMode="auto">
          <a:xfrm>
            <a:off x="6858000" y="1727200"/>
            <a:ext cx="331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1</a:t>
            </a:r>
            <a:endParaRPr lang="zh-CN" altLang="en-US"/>
          </a:p>
        </p:txBody>
      </p:sp>
      <p:sp>
        <p:nvSpPr>
          <p:cNvPr id="64527" name="TextBox 25"/>
          <p:cNvSpPr txBox="1">
            <a:spLocks noChangeArrowheads="1"/>
          </p:cNvSpPr>
          <p:nvPr/>
        </p:nvSpPr>
        <p:spPr bwMode="auto">
          <a:xfrm>
            <a:off x="7786688" y="2286000"/>
            <a:ext cx="676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NRZ</a:t>
            </a:r>
            <a:endParaRPr lang="zh-CN" altLang="en-US"/>
          </a:p>
        </p:txBody>
      </p:sp>
      <p:sp>
        <p:nvSpPr>
          <p:cNvPr id="64528" name="TextBox 26"/>
          <p:cNvSpPr txBox="1">
            <a:spLocks noChangeArrowheads="1"/>
          </p:cNvSpPr>
          <p:nvPr/>
        </p:nvSpPr>
        <p:spPr bwMode="auto">
          <a:xfrm>
            <a:off x="7715250" y="335756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zh-CN" altLang="en-US"/>
              <a:t>曼彻斯特</a:t>
            </a:r>
          </a:p>
        </p:txBody>
      </p:sp>
      <p:sp>
        <p:nvSpPr>
          <p:cNvPr id="64529" name="TextBox 27"/>
          <p:cNvSpPr txBox="1">
            <a:spLocks noChangeArrowheads="1"/>
          </p:cNvSpPr>
          <p:nvPr/>
        </p:nvSpPr>
        <p:spPr bwMode="auto">
          <a:xfrm>
            <a:off x="7715250" y="4500563"/>
            <a:ext cx="11080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zh-CN" altLang="en-US"/>
              <a:t>差分</a:t>
            </a:r>
            <a:endParaRPr lang="en-US" altLang="zh-CN"/>
          </a:p>
          <a:p>
            <a:pPr algn="ctr" eaLnBrk="1" hangingPunct="1"/>
            <a:r>
              <a:rPr lang="zh-CN" altLang="en-US"/>
              <a:t>曼彻斯特</a:t>
            </a:r>
          </a:p>
        </p:txBody>
      </p:sp>
      <p:cxnSp>
        <p:nvCxnSpPr>
          <p:cNvPr id="30" name="直接连接符 29"/>
          <p:cNvCxnSpPr/>
          <p:nvPr/>
        </p:nvCxnSpPr>
        <p:spPr bwMode="auto">
          <a:xfrm>
            <a:off x="500063" y="2714625"/>
            <a:ext cx="2357437"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 name="直接连接符 31"/>
          <p:cNvCxnSpPr/>
          <p:nvPr/>
        </p:nvCxnSpPr>
        <p:spPr bwMode="auto">
          <a:xfrm rot="5400000">
            <a:off x="2606676" y="2463800"/>
            <a:ext cx="500062"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4" name="直接连接符 33"/>
          <p:cNvCxnSpPr/>
          <p:nvPr/>
        </p:nvCxnSpPr>
        <p:spPr bwMode="auto">
          <a:xfrm>
            <a:off x="2857500" y="2214563"/>
            <a:ext cx="2428875"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6" name="直接连接符 35"/>
          <p:cNvCxnSpPr/>
          <p:nvPr/>
        </p:nvCxnSpPr>
        <p:spPr bwMode="auto">
          <a:xfrm rot="5400000">
            <a:off x="5037138" y="2463800"/>
            <a:ext cx="500062"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8" name="直接连接符 37"/>
          <p:cNvCxnSpPr/>
          <p:nvPr/>
        </p:nvCxnSpPr>
        <p:spPr bwMode="auto">
          <a:xfrm>
            <a:off x="5286375" y="2714625"/>
            <a:ext cx="11430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0" name="直接连接符 39"/>
          <p:cNvCxnSpPr/>
          <p:nvPr/>
        </p:nvCxnSpPr>
        <p:spPr bwMode="auto">
          <a:xfrm rot="5400000">
            <a:off x="6180138" y="2463800"/>
            <a:ext cx="500062"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 name="直接连接符 41"/>
          <p:cNvCxnSpPr/>
          <p:nvPr/>
        </p:nvCxnSpPr>
        <p:spPr bwMode="auto">
          <a:xfrm>
            <a:off x="6429375" y="2214563"/>
            <a:ext cx="1214438"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5" name="直接连接符 44"/>
          <p:cNvCxnSpPr/>
          <p:nvPr/>
        </p:nvCxnSpPr>
        <p:spPr bwMode="auto">
          <a:xfrm>
            <a:off x="500063" y="3714750"/>
            <a:ext cx="5715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7" name="直接连接符 46"/>
          <p:cNvCxnSpPr/>
          <p:nvPr/>
        </p:nvCxnSpPr>
        <p:spPr bwMode="auto">
          <a:xfrm rot="5400000">
            <a:off x="821532" y="3464719"/>
            <a:ext cx="500062"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9" name="直接连接符 48"/>
          <p:cNvCxnSpPr/>
          <p:nvPr/>
        </p:nvCxnSpPr>
        <p:spPr bwMode="auto">
          <a:xfrm>
            <a:off x="1071563" y="3214688"/>
            <a:ext cx="642937"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2" name="直接连接符 51"/>
          <p:cNvCxnSpPr/>
          <p:nvPr/>
        </p:nvCxnSpPr>
        <p:spPr bwMode="auto">
          <a:xfrm rot="5400000">
            <a:off x="1462882" y="3464719"/>
            <a:ext cx="50165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4" name="直接连接符 53"/>
          <p:cNvCxnSpPr/>
          <p:nvPr/>
        </p:nvCxnSpPr>
        <p:spPr bwMode="auto">
          <a:xfrm>
            <a:off x="1714500" y="3714750"/>
            <a:ext cx="5715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7" name="直接连接符 56"/>
          <p:cNvCxnSpPr/>
          <p:nvPr/>
        </p:nvCxnSpPr>
        <p:spPr bwMode="auto">
          <a:xfrm rot="5400000">
            <a:off x="2035176" y="3463925"/>
            <a:ext cx="500062"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0" name="直接连接符 59"/>
          <p:cNvCxnSpPr/>
          <p:nvPr/>
        </p:nvCxnSpPr>
        <p:spPr bwMode="auto">
          <a:xfrm>
            <a:off x="2286000" y="3214688"/>
            <a:ext cx="1214438"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 name="直接连接符 61"/>
          <p:cNvCxnSpPr/>
          <p:nvPr/>
        </p:nvCxnSpPr>
        <p:spPr bwMode="auto">
          <a:xfrm rot="5400000">
            <a:off x="3250407" y="3464719"/>
            <a:ext cx="500062"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6" name="直接连接符 65"/>
          <p:cNvCxnSpPr/>
          <p:nvPr/>
        </p:nvCxnSpPr>
        <p:spPr bwMode="auto">
          <a:xfrm>
            <a:off x="3500438" y="3714750"/>
            <a:ext cx="5715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9" name="直接连接符 68"/>
          <p:cNvCxnSpPr/>
          <p:nvPr/>
        </p:nvCxnSpPr>
        <p:spPr bwMode="auto">
          <a:xfrm rot="5400000">
            <a:off x="3820319" y="3464719"/>
            <a:ext cx="50165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4" name="直接连接符 73"/>
          <p:cNvCxnSpPr/>
          <p:nvPr/>
        </p:nvCxnSpPr>
        <p:spPr bwMode="auto">
          <a:xfrm>
            <a:off x="4071938" y="3214688"/>
            <a:ext cx="57150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6" name="直接连接符 75"/>
          <p:cNvCxnSpPr/>
          <p:nvPr/>
        </p:nvCxnSpPr>
        <p:spPr bwMode="auto">
          <a:xfrm rot="5400000">
            <a:off x="4393407" y="3464719"/>
            <a:ext cx="50165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8" name="直接连接符 77"/>
          <p:cNvCxnSpPr/>
          <p:nvPr/>
        </p:nvCxnSpPr>
        <p:spPr bwMode="auto">
          <a:xfrm>
            <a:off x="4643438" y="3714750"/>
            <a:ext cx="1214437"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1" name="直接连接符 80"/>
          <p:cNvCxnSpPr/>
          <p:nvPr/>
        </p:nvCxnSpPr>
        <p:spPr bwMode="auto">
          <a:xfrm rot="5400000">
            <a:off x="5607844" y="3464719"/>
            <a:ext cx="50165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3" name="直接连接符 82"/>
          <p:cNvCxnSpPr/>
          <p:nvPr/>
        </p:nvCxnSpPr>
        <p:spPr bwMode="auto">
          <a:xfrm>
            <a:off x="5857875" y="3214688"/>
            <a:ext cx="1214438"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5" name="直接连接符 84"/>
          <p:cNvCxnSpPr/>
          <p:nvPr/>
        </p:nvCxnSpPr>
        <p:spPr bwMode="auto">
          <a:xfrm rot="5400000">
            <a:off x="6823076" y="3463925"/>
            <a:ext cx="500062"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9" name="直接连接符 88"/>
          <p:cNvCxnSpPr/>
          <p:nvPr/>
        </p:nvCxnSpPr>
        <p:spPr bwMode="auto">
          <a:xfrm>
            <a:off x="7072313" y="3714750"/>
            <a:ext cx="5715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2" name="直接连接符 91"/>
          <p:cNvCxnSpPr/>
          <p:nvPr/>
        </p:nvCxnSpPr>
        <p:spPr bwMode="auto">
          <a:xfrm rot="5400000">
            <a:off x="249238" y="4537075"/>
            <a:ext cx="500062"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5" name="直接连接符 94"/>
          <p:cNvCxnSpPr/>
          <p:nvPr/>
        </p:nvCxnSpPr>
        <p:spPr bwMode="auto">
          <a:xfrm>
            <a:off x="500063" y="4786313"/>
            <a:ext cx="57150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6" name="直接连接符 95"/>
          <p:cNvCxnSpPr/>
          <p:nvPr/>
        </p:nvCxnSpPr>
        <p:spPr bwMode="auto">
          <a:xfrm rot="5400000">
            <a:off x="823119" y="4536282"/>
            <a:ext cx="498475"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7" name="直接连接符 96"/>
          <p:cNvCxnSpPr/>
          <p:nvPr/>
        </p:nvCxnSpPr>
        <p:spPr bwMode="auto">
          <a:xfrm>
            <a:off x="1071563" y="4286250"/>
            <a:ext cx="642937"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8" name="直接连接符 97"/>
          <p:cNvCxnSpPr/>
          <p:nvPr/>
        </p:nvCxnSpPr>
        <p:spPr bwMode="auto">
          <a:xfrm rot="5400000">
            <a:off x="1465263" y="4537075"/>
            <a:ext cx="500062"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9" name="直接连接符 98"/>
          <p:cNvCxnSpPr/>
          <p:nvPr/>
        </p:nvCxnSpPr>
        <p:spPr bwMode="auto">
          <a:xfrm>
            <a:off x="1714500" y="4786313"/>
            <a:ext cx="57150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0" name="直接连接符 99"/>
          <p:cNvCxnSpPr/>
          <p:nvPr/>
        </p:nvCxnSpPr>
        <p:spPr bwMode="auto">
          <a:xfrm rot="5400000">
            <a:off x="2035968" y="4536282"/>
            <a:ext cx="500063"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1" name="直接连接符 100"/>
          <p:cNvCxnSpPr/>
          <p:nvPr/>
        </p:nvCxnSpPr>
        <p:spPr bwMode="auto">
          <a:xfrm>
            <a:off x="2286000" y="4286250"/>
            <a:ext cx="1214438"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2" name="直接连接符 101"/>
          <p:cNvCxnSpPr/>
          <p:nvPr/>
        </p:nvCxnSpPr>
        <p:spPr bwMode="auto">
          <a:xfrm rot="5400000">
            <a:off x="3251200" y="4535488"/>
            <a:ext cx="500063"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3" name="直接连接符 102"/>
          <p:cNvCxnSpPr/>
          <p:nvPr/>
        </p:nvCxnSpPr>
        <p:spPr bwMode="auto">
          <a:xfrm>
            <a:off x="3500438" y="4786313"/>
            <a:ext cx="114300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4" name="直接连接符 103"/>
          <p:cNvCxnSpPr/>
          <p:nvPr/>
        </p:nvCxnSpPr>
        <p:spPr bwMode="auto">
          <a:xfrm rot="5400000">
            <a:off x="4392613" y="4537075"/>
            <a:ext cx="50165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7" name="直接连接符 106"/>
          <p:cNvCxnSpPr/>
          <p:nvPr/>
        </p:nvCxnSpPr>
        <p:spPr bwMode="auto">
          <a:xfrm>
            <a:off x="4643438" y="4286250"/>
            <a:ext cx="642937"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9" name="直接连接符 108"/>
          <p:cNvCxnSpPr/>
          <p:nvPr/>
        </p:nvCxnSpPr>
        <p:spPr bwMode="auto">
          <a:xfrm rot="5400000">
            <a:off x="5037138" y="4537075"/>
            <a:ext cx="500062"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1" name="直接连接符 110"/>
          <p:cNvCxnSpPr/>
          <p:nvPr/>
        </p:nvCxnSpPr>
        <p:spPr bwMode="auto">
          <a:xfrm>
            <a:off x="5286375" y="4786313"/>
            <a:ext cx="57150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3" name="直接连接符 112"/>
          <p:cNvCxnSpPr/>
          <p:nvPr/>
        </p:nvCxnSpPr>
        <p:spPr bwMode="auto">
          <a:xfrm rot="5400000">
            <a:off x="5608637" y="4535488"/>
            <a:ext cx="500063"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4" name="直接连接符 113"/>
          <p:cNvCxnSpPr/>
          <p:nvPr/>
        </p:nvCxnSpPr>
        <p:spPr bwMode="auto">
          <a:xfrm>
            <a:off x="5859463" y="4284663"/>
            <a:ext cx="1214437"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5" name="直接连接符 114"/>
          <p:cNvCxnSpPr/>
          <p:nvPr/>
        </p:nvCxnSpPr>
        <p:spPr bwMode="auto">
          <a:xfrm rot="5400000">
            <a:off x="6824663" y="4533900"/>
            <a:ext cx="500062"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6" name="直接连接符 115"/>
          <p:cNvCxnSpPr/>
          <p:nvPr/>
        </p:nvCxnSpPr>
        <p:spPr bwMode="auto">
          <a:xfrm>
            <a:off x="7073900" y="4784725"/>
            <a:ext cx="5715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7" name="直接连接符 116"/>
          <p:cNvCxnSpPr/>
          <p:nvPr/>
        </p:nvCxnSpPr>
        <p:spPr bwMode="auto">
          <a:xfrm rot="5400000">
            <a:off x="250032" y="5322094"/>
            <a:ext cx="500062"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8" name="直接连接符 117"/>
          <p:cNvCxnSpPr/>
          <p:nvPr/>
        </p:nvCxnSpPr>
        <p:spPr bwMode="auto">
          <a:xfrm>
            <a:off x="500063" y="5072063"/>
            <a:ext cx="57150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9" name="直接连接符 118"/>
          <p:cNvCxnSpPr/>
          <p:nvPr/>
        </p:nvCxnSpPr>
        <p:spPr bwMode="auto">
          <a:xfrm rot="5400000">
            <a:off x="823119" y="5320507"/>
            <a:ext cx="498475"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0" name="直接连接符 119"/>
          <p:cNvCxnSpPr/>
          <p:nvPr/>
        </p:nvCxnSpPr>
        <p:spPr bwMode="auto">
          <a:xfrm>
            <a:off x="1071563" y="5570538"/>
            <a:ext cx="642937"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1" name="直接连接符 120"/>
          <p:cNvCxnSpPr/>
          <p:nvPr/>
        </p:nvCxnSpPr>
        <p:spPr bwMode="auto">
          <a:xfrm rot="5400000">
            <a:off x="1465263" y="5321300"/>
            <a:ext cx="500062"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2" name="直接连接符 121"/>
          <p:cNvCxnSpPr/>
          <p:nvPr/>
        </p:nvCxnSpPr>
        <p:spPr bwMode="auto">
          <a:xfrm>
            <a:off x="1714500" y="5072063"/>
            <a:ext cx="57150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3" name="直接连接符 122"/>
          <p:cNvCxnSpPr/>
          <p:nvPr/>
        </p:nvCxnSpPr>
        <p:spPr bwMode="auto">
          <a:xfrm rot="5400000">
            <a:off x="2035968" y="5320507"/>
            <a:ext cx="500063"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4" name="直接连接符 123"/>
          <p:cNvCxnSpPr/>
          <p:nvPr/>
        </p:nvCxnSpPr>
        <p:spPr bwMode="auto">
          <a:xfrm>
            <a:off x="2286000" y="5572125"/>
            <a:ext cx="1214438"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5" name="直接连接符 124"/>
          <p:cNvCxnSpPr/>
          <p:nvPr/>
        </p:nvCxnSpPr>
        <p:spPr bwMode="auto">
          <a:xfrm rot="5400000">
            <a:off x="3251200" y="5319713"/>
            <a:ext cx="500063"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6" name="直接连接符 125"/>
          <p:cNvCxnSpPr/>
          <p:nvPr/>
        </p:nvCxnSpPr>
        <p:spPr bwMode="auto">
          <a:xfrm>
            <a:off x="3500438" y="5072063"/>
            <a:ext cx="114300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7" name="直接连接符 126"/>
          <p:cNvCxnSpPr/>
          <p:nvPr/>
        </p:nvCxnSpPr>
        <p:spPr bwMode="auto">
          <a:xfrm rot="5400000">
            <a:off x="4392613" y="5321300"/>
            <a:ext cx="50165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8" name="直接连接符 127"/>
          <p:cNvCxnSpPr/>
          <p:nvPr/>
        </p:nvCxnSpPr>
        <p:spPr bwMode="auto">
          <a:xfrm>
            <a:off x="4643438" y="5570538"/>
            <a:ext cx="642937"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9" name="直接连接符 128"/>
          <p:cNvCxnSpPr/>
          <p:nvPr/>
        </p:nvCxnSpPr>
        <p:spPr bwMode="auto">
          <a:xfrm rot="5400000">
            <a:off x="5037138" y="5321300"/>
            <a:ext cx="500062"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0" name="直接连接符 129"/>
          <p:cNvCxnSpPr/>
          <p:nvPr/>
        </p:nvCxnSpPr>
        <p:spPr bwMode="auto">
          <a:xfrm>
            <a:off x="5286375" y="5072063"/>
            <a:ext cx="57150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1" name="直接连接符 130"/>
          <p:cNvCxnSpPr/>
          <p:nvPr/>
        </p:nvCxnSpPr>
        <p:spPr bwMode="auto">
          <a:xfrm rot="5400000">
            <a:off x="5608637" y="5319713"/>
            <a:ext cx="500063"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2" name="直接连接符 131"/>
          <p:cNvCxnSpPr/>
          <p:nvPr/>
        </p:nvCxnSpPr>
        <p:spPr bwMode="auto">
          <a:xfrm>
            <a:off x="5859463" y="5570538"/>
            <a:ext cx="1214437"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3" name="直接连接符 132"/>
          <p:cNvCxnSpPr/>
          <p:nvPr/>
        </p:nvCxnSpPr>
        <p:spPr bwMode="auto">
          <a:xfrm rot="5400000">
            <a:off x="6824663" y="5318125"/>
            <a:ext cx="500062"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4" name="直接连接符 133"/>
          <p:cNvCxnSpPr/>
          <p:nvPr/>
        </p:nvCxnSpPr>
        <p:spPr bwMode="auto">
          <a:xfrm>
            <a:off x="7073900" y="5072063"/>
            <a:ext cx="57150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38" name="Rectangle 2"/>
          <p:cNvSpPr txBox="1">
            <a:spLocks noChangeArrowheads="1"/>
          </p:cNvSpPr>
          <p:nvPr/>
        </p:nvSpPr>
        <p:spPr>
          <a:xfrm>
            <a:off x="574675" y="304800"/>
            <a:ext cx="8569325" cy="1216025"/>
          </a:xfrm>
          <a:prstGeom prst="rect">
            <a:avLst/>
          </a:prstGeom>
        </p:spPr>
        <p:txBody>
          <a:bodyPr/>
          <a:lstStyle/>
          <a:p>
            <a:pPr>
              <a:lnSpc>
                <a:spcPct val="130000"/>
              </a:lnSpc>
              <a:defRPr/>
            </a:pPr>
            <a:r>
              <a:rPr lang="zh-CN" altLang="en-US" sz="3200" kern="0">
                <a:solidFill>
                  <a:schemeClr val="tx2"/>
                </a:solidFill>
                <a:latin typeface="Arial" pitchFamily="34" charset="0"/>
                <a:ea typeface="+mj-ea"/>
                <a:cs typeface="Arial" pitchFamily="34" charset="0"/>
              </a:rPr>
              <a:t>极化编码：</a:t>
            </a:r>
            <a:br>
              <a:rPr lang="zh-CN" altLang="en-US" sz="3200" kern="0">
                <a:solidFill>
                  <a:schemeClr val="tx2"/>
                </a:solidFill>
                <a:latin typeface="Arial" pitchFamily="34" charset="0"/>
                <a:ea typeface="+mj-ea"/>
                <a:cs typeface="Arial" pitchFamily="34" charset="0"/>
              </a:rPr>
            </a:br>
            <a:r>
              <a:rPr lang="en-US" altLang="zh-CN" sz="3200" kern="0">
                <a:solidFill>
                  <a:schemeClr val="tx2"/>
                </a:solidFill>
                <a:latin typeface="Arial" pitchFamily="34" charset="0"/>
                <a:ea typeface="+mj-ea"/>
                <a:cs typeface="Arial" pitchFamily="34" charset="0"/>
              </a:rPr>
              <a:t>——</a:t>
            </a:r>
            <a:r>
              <a:rPr lang="zh-CN" altLang="en-US" sz="3200" kern="0">
                <a:solidFill>
                  <a:schemeClr val="tx2"/>
                </a:solidFill>
                <a:latin typeface="Arial" pitchFamily="34" charset="0"/>
                <a:ea typeface="+mj-ea"/>
                <a:cs typeface="Arial" pitchFamily="34" charset="0"/>
              </a:rPr>
              <a:t>差分曼彻斯特码（</a:t>
            </a:r>
            <a:r>
              <a:rPr lang="en-US" altLang="zh-CN" sz="3200" kern="0">
                <a:solidFill>
                  <a:schemeClr val="tx2"/>
                </a:solidFill>
                <a:latin typeface="Arial" pitchFamily="34" charset="0"/>
                <a:ea typeface="+mj-ea"/>
                <a:cs typeface="Arial" pitchFamily="34" charset="0"/>
              </a:rPr>
              <a:t>Differential Manchester）</a:t>
            </a:r>
            <a:endParaRPr lang="en-US" altLang="zh-CN" sz="3200" kern="0" dirty="0">
              <a:solidFill>
                <a:schemeClr val="tx2"/>
              </a:solidFill>
              <a:latin typeface="Arial" pitchFamily="34" charset="0"/>
              <a:ea typeface="+mj-ea"/>
              <a:cs typeface="Arial" pitchFamily="34" charset="0"/>
            </a:endParaRPr>
          </a:p>
        </p:txBody>
      </p:sp>
    </p:spTree>
  </p:cSld>
  <p:clrMapOvr>
    <a:masterClrMapping/>
  </p:clrMapOvr>
  <p:transition spd="med">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Line 2"/>
          <p:cNvSpPr>
            <a:spLocks noChangeShapeType="1"/>
          </p:cNvSpPr>
          <p:nvPr/>
        </p:nvSpPr>
        <p:spPr bwMode="auto">
          <a:xfrm>
            <a:off x="4300538" y="4564063"/>
            <a:ext cx="0" cy="10604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39" name="Line 3"/>
          <p:cNvSpPr>
            <a:spLocks noChangeShapeType="1"/>
          </p:cNvSpPr>
          <p:nvPr/>
        </p:nvSpPr>
        <p:spPr bwMode="auto">
          <a:xfrm>
            <a:off x="4881563" y="4572000"/>
            <a:ext cx="0" cy="10604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40" name="Line 4"/>
          <p:cNvSpPr>
            <a:spLocks noChangeShapeType="1"/>
          </p:cNvSpPr>
          <p:nvPr/>
        </p:nvSpPr>
        <p:spPr bwMode="auto">
          <a:xfrm>
            <a:off x="3690938" y="4557713"/>
            <a:ext cx="0" cy="10604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41" name="Line 5"/>
          <p:cNvSpPr>
            <a:spLocks noChangeShapeType="1"/>
          </p:cNvSpPr>
          <p:nvPr/>
        </p:nvSpPr>
        <p:spPr bwMode="auto">
          <a:xfrm>
            <a:off x="3114675" y="4552950"/>
            <a:ext cx="0" cy="10604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42" name="Line 18"/>
          <p:cNvSpPr>
            <a:spLocks noChangeShapeType="1"/>
          </p:cNvSpPr>
          <p:nvPr/>
        </p:nvSpPr>
        <p:spPr bwMode="auto">
          <a:xfrm>
            <a:off x="2533650" y="4529138"/>
            <a:ext cx="0" cy="10604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43" name="Rectangle 2"/>
          <p:cNvSpPr>
            <a:spLocks noGrp="1" noChangeArrowheads="1"/>
          </p:cNvSpPr>
          <p:nvPr>
            <p:ph type="title"/>
          </p:nvPr>
        </p:nvSpPr>
        <p:spPr/>
        <p:txBody>
          <a:bodyPr/>
          <a:lstStyle/>
          <a:p>
            <a:pPr eaLnBrk="1" hangingPunct="1">
              <a:lnSpc>
                <a:spcPct val="120000"/>
              </a:lnSpc>
            </a:pPr>
            <a:r>
              <a:rPr lang="zh-CN" altLang="en-US" sz="3200" dirty="0" smtClean="0">
                <a:latin typeface="Arial" charset="0"/>
                <a:cs typeface="Arial" charset="0"/>
              </a:rPr>
              <a:t>双极性编码：</a:t>
            </a:r>
            <a:br>
              <a:rPr lang="zh-CN" altLang="en-US" sz="3200" dirty="0" smtClean="0">
                <a:latin typeface="Arial" charset="0"/>
                <a:cs typeface="Arial" charset="0"/>
              </a:rPr>
            </a:br>
            <a:r>
              <a:rPr lang="en-US" altLang="zh-CN" sz="3200" dirty="0" smtClean="0">
                <a:latin typeface="Arial" charset="0"/>
                <a:cs typeface="Arial" charset="0"/>
              </a:rPr>
              <a:t>——</a:t>
            </a:r>
            <a:r>
              <a:rPr lang="zh-CN" altLang="en-US" sz="3200" dirty="0" smtClean="0">
                <a:latin typeface="Arial" charset="0"/>
                <a:cs typeface="Arial" charset="0"/>
              </a:rPr>
              <a:t>双极性传号交替反转码（</a:t>
            </a:r>
            <a:r>
              <a:rPr lang="en-US" altLang="zh-CN" sz="3200" dirty="0" smtClean="0">
                <a:latin typeface="Arial" charset="0"/>
                <a:cs typeface="Arial" charset="0"/>
              </a:rPr>
              <a:t>AMI）</a:t>
            </a:r>
          </a:p>
        </p:txBody>
      </p:sp>
      <p:sp>
        <p:nvSpPr>
          <p:cNvPr id="65544" name="Rectangle 3"/>
          <p:cNvSpPr>
            <a:spLocks noGrp="1" noChangeArrowheads="1"/>
          </p:cNvSpPr>
          <p:nvPr>
            <p:ph type="body" idx="1"/>
          </p:nvPr>
        </p:nvSpPr>
        <p:spPr>
          <a:xfrm>
            <a:off x="285750" y="1785938"/>
            <a:ext cx="8858250" cy="2643187"/>
          </a:xfrm>
        </p:spPr>
        <p:txBody>
          <a:bodyPr/>
          <a:lstStyle/>
          <a:p>
            <a:pPr eaLnBrk="1" hangingPunct="1">
              <a:buFont typeface="Wingdings" pitchFamily="2" charset="2"/>
              <a:buChar char="n"/>
            </a:pPr>
            <a:r>
              <a:rPr lang="zh-CN" altLang="en-US" sz="2400" smtClean="0"/>
              <a:t>与</a:t>
            </a:r>
            <a:r>
              <a:rPr lang="en-US" altLang="zh-CN" sz="2400" smtClean="0"/>
              <a:t>RZ</a:t>
            </a:r>
            <a:r>
              <a:rPr lang="zh-CN" altLang="en-US" sz="2400" smtClean="0"/>
              <a:t>相同的是</a:t>
            </a:r>
            <a:r>
              <a:rPr lang="en-US" altLang="zh-CN" sz="2400" smtClean="0"/>
              <a:t>: </a:t>
            </a:r>
            <a:r>
              <a:rPr lang="zh-CN" altLang="en-US" sz="2400" smtClean="0"/>
              <a:t>采用三个电平：正、负与零</a:t>
            </a:r>
            <a:endParaRPr lang="en-US" altLang="zh-CN" sz="2400" smtClean="0"/>
          </a:p>
          <a:p>
            <a:pPr eaLnBrk="1" hangingPunct="1">
              <a:buFont typeface="Wingdings" pitchFamily="2" charset="2"/>
              <a:buChar char="n"/>
            </a:pPr>
            <a:r>
              <a:rPr lang="zh-CN" altLang="en-US" sz="2400" smtClean="0"/>
              <a:t>与</a:t>
            </a:r>
            <a:r>
              <a:rPr lang="en-US" altLang="zh-CN" sz="2400" smtClean="0"/>
              <a:t>RZ</a:t>
            </a:r>
            <a:r>
              <a:rPr lang="zh-CN" altLang="en-US" sz="2400" smtClean="0"/>
              <a:t>不同的是</a:t>
            </a:r>
            <a:r>
              <a:rPr lang="en-US" altLang="zh-CN" sz="2400" smtClean="0"/>
              <a:t>: </a:t>
            </a:r>
            <a:r>
              <a:rPr lang="zh-CN" altLang="en-US" sz="2400" smtClean="0"/>
              <a:t>零电平表示</a:t>
            </a:r>
            <a:r>
              <a:rPr lang="zh-CN" altLang="en-US" sz="2400" smtClean="0">
                <a:latin typeface="Arial" charset="0"/>
              </a:rPr>
              <a:t>“</a:t>
            </a:r>
            <a:r>
              <a:rPr lang="zh-CN" altLang="en-US" sz="2400" smtClean="0"/>
              <a:t>0</a:t>
            </a:r>
            <a:r>
              <a:rPr lang="zh-CN" altLang="en-US" sz="2400" smtClean="0">
                <a:latin typeface="Arial" charset="0"/>
              </a:rPr>
              <a:t>”</a:t>
            </a:r>
            <a:r>
              <a:rPr lang="zh-CN" altLang="en-US" sz="2400" smtClean="0"/>
              <a:t>，正负电平的跃迁表示</a:t>
            </a:r>
            <a:r>
              <a:rPr lang="zh-CN" altLang="en-US" sz="2400" smtClean="0">
                <a:latin typeface="Arial" charset="0"/>
              </a:rPr>
              <a:t>“</a:t>
            </a:r>
            <a:r>
              <a:rPr lang="zh-CN" altLang="en-US" sz="2400" smtClean="0"/>
              <a:t>1</a:t>
            </a:r>
            <a:r>
              <a:rPr lang="zh-CN" altLang="en-US" sz="2400" smtClean="0">
                <a:latin typeface="Arial" charset="0"/>
              </a:rPr>
              <a:t>”</a:t>
            </a:r>
            <a:r>
              <a:rPr lang="zh-CN" altLang="en-US" sz="2400" smtClean="0"/>
              <a:t>，实现对</a:t>
            </a:r>
            <a:r>
              <a:rPr lang="zh-CN" altLang="en-US" sz="2400" smtClean="0">
                <a:latin typeface="Arial" charset="0"/>
              </a:rPr>
              <a:t>“</a:t>
            </a:r>
            <a:r>
              <a:rPr lang="zh-CN" altLang="en-US" sz="2400" smtClean="0"/>
              <a:t>1</a:t>
            </a:r>
            <a:r>
              <a:rPr lang="zh-CN" altLang="en-US" sz="2400" smtClean="0">
                <a:latin typeface="Arial" charset="0"/>
              </a:rPr>
              <a:t>”</a:t>
            </a:r>
            <a:r>
              <a:rPr lang="zh-CN" altLang="en-US" sz="2400" smtClean="0"/>
              <a:t>电平的交替反转。</a:t>
            </a:r>
            <a:endParaRPr lang="en-US" altLang="zh-CN" sz="2400" smtClean="0"/>
          </a:p>
          <a:p>
            <a:pPr eaLnBrk="1" hangingPunct="1">
              <a:buFont typeface="Wingdings" pitchFamily="2" charset="2"/>
              <a:buChar char="n"/>
            </a:pPr>
            <a:r>
              <a:rPr lang="zh-CN" altLang="en-US" sz="2400" smtClean="0"/>
              <a:t>优点：</a:t>
            </a:r>
          </a:p>
          <a:p>
            <a:pPr lvl="2" eaLnBrk="1" hangingPunct="1">
              <a:buFont typeface="Wingdings" pitchFamily="2" charset="2"/>
              <a:buChar char="n"/>
            </a:pPr>
            <a:r>
              <a:rPr lang="zh-CN" altLang="en-US" sz="2400" smtClean="0"/>
              <a:t>对每次出现的</a:t>
            </a:r>
            <a:r>
              <a:rPr lang="zh-CN" altLang="en-US" sz="2400" smtClean="0">
                <a:latin typeface="Arial" charset="0"/>
              </a:rPr>
              <a:t>“</a:t>
            </a:r>
            <a:r>
              <a:rPr lang="zh-CN" altLang="en-US" sz="2400" smtClean="0"/>
              <a:t>1</a:t>
            </a:r>
            <a:r>
              <a:rPr lang="zh-CN" altLang="en-US" sz="2400" smtClean="0">
                <a:latin typeface="Arial" charset="0"/>
              </a:rPr>
              <a:t>”</a:t>
            </a:r>
            <a:r>
              <a:rPr lang="zh-CN" altLang="en-US" sz="2400" smtClean="0"/>
              <a:t>交替反转，使直流分量为0</a:t>
            </a:r>
          </a:p>
          <a:p>
            <a:pPr lvl="2" eaLnBrk="1" hangingPunct="1">
              <a:buFont typeface="Wingdings" pitchFamily="2" charset="2"/>
              <a:buChar char="n"/>
            </a:pPr>
            <a:r>
              <a:rPr lang="zh-CN" altLang="en-US" sz="2400" smtClean="0"/>
              <a:t>尽管连续</a:t>
            </a:r>
            <a:r>
              <a:rPr lang="zh-CN" altLang="en-US" sz="2400" smtClean="0">
                <a:latin typeface="Arial" charset="0"/>
              </a:rPr>
              <a:t>“</a:t>
            </a:r>
            <a:r>
              <a:rPr lang="zh-CN" altLang="en-US" sz="2400" smtClean="0"/>
              <a:t>0</a:t>
            </a:r>
            <a:r>
              <a:rPr lang="zh-CN" altLang="en-US" sz="2400" smtClean="0">
                <a:latin typeface="Arial" charset="0"/>
              </a:rPr>
              <a:t>”</a:t>
            </a:r>
            <a:r>
              <a:rPr lang="zh-CN" altLang="en-US" sz="2400" smtClean="0"/>
              <a:t>不能同步，但连续</a:t>
            </a:r>
            <a:r>
              <a:rPr lang="zh-CN" altLang="en-US" sz="2400" smtClean="0">
                <a:latin typeface="Arial" charset="0"/>
              </a:rPr>
              <a:t>“</a:t>
            </a:r>
            <a:r>
              <a:rPr lang="zh-CN" altLang="en-US" sz="2400" smtClean="0"/>
              <a:t>1</a:t>
            </a:r>
            <a:r>
              <a:rPr lang="zh-CN" altLang="en-US" sz="2400" smtClean="0">
                <a:latin typeface="Arial" charset="0"/>
              </a:rPr>
              <a:t>”</a:t>
            </a:r>
            <a:r>
              <a:rPr lang="zh-CN" altLang="en-US" sz="2400" smtClean="0"/>
              <a:t>可以同步</a:t>
            </a:r>
          </a:p>
        </p:txBody>
      </p:sp>
      <p:sp>
        <p:nvSpPr>
          <p:cNvPr id="65545" name="Line 7"/>
          <p:cNvSpPr>
            <a:spLocks noChangeShapeType="1"/>
          </p:cNvSpPr>
          <p:nvPr/>
        </p:nvSpPr>
        <p:spPr bwMode="auto">
          <a:xfrm>
            <a:off x="1938338" y="4557713"/>
            <a:ext cx="0" cy="106045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46" name="Line 8"/>
          <p:cNvSpPr>
            <a:spLocks noChangeShapeType="1"/>
          </p:cNvSpPr>
          <p:nvPr/>
        </p:nvSpPr>
        <p:spPr bwMode="auto">
          <a:xfrm>
            <a:off x="5429250" y="4557713"/>
            <a:ext cx="0" cy="106045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47" name="Text Box 13"/>
          <p:cNvSpPr txBox="1">
            <a:spLocks noChangeArrowheads="1"/>
          </p:cNvSpPr>
          <p:nvPr/>
        </p:nvSpPr>
        <p:spPr bwMode="auto">
          <a:xfrm>
            <a:off x="5562600" y="4732338"/>
            <a:ext cx="32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0</a:t>
            </a:r>
          </a:p>
        </p:txBody>
      </p:sp>
      <p:sp>
        <p:nvSpPr>
          <p:cNvPr id="65548" name="Text Box 14"/>
          <p:cNvSpPr txBox="1">
            <a:spLocks noChangeArrowheads="1"/>
          </p:cNvSpPr>
          <p:nvPr/>
        </p:nvSpPr>
        <p:spPr bwMode="auto">
          <a:xfrm>
            <a:off x="1785938" y="5562600"/>
            <a:ext cx="36020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a:latin typeface="Tahoma" pitchFamily="34" charset="0"/>
              </a:rPr>
              <a:t>0      1       0       0     1       0</a:t>
            </a:r>
          </a:p>
        </p:txBody>
      </p:sp>
      <p:cxnSp>
        <p:nvCxnSpPr>
          <p:cNvPr id="26" name="直接连接符 25"/>
          <p:cNvCxnSpPr/>
          <p:nvPr/>
        </p:nvCxnSpPr>
        <p:spPr bwMode="auto">
          <a:xfrm rot="5400000">
            <a:off x="4715669" y="5142706"/>
            <a:ext cx="28575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 name="直接连接符 27"/>
          <p:cNvCxnSpPr/>
          <p:nvPr/>
        </p:nvCxnSpPr>
        <p:spPr bwMode="auto">
          <a:xfrm>
            <a:off x="4857750" y="5000625"/>
            <a:ext cx="5715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 name="直接连接符 31"/>
          <p:cNvCxnSpPr/>
          <p:nvPr/>
        </p:nvCxnSpPr>
        <p:spPr bwMode="auto">
          <a:xfrm>
            <a:off x="3143250" y="5000625"/>
            <a:ext cx="11430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4" name="直接连接符 33"/>
          <p:cNvCxnSpPr/>
          <p:nvPr/>
        </p:nvCxnSpPr>
        <p:spPr bwMode="auto">
          <a:xfrm rot="5400000">
            <a:off x="4142582" y="5144294"/>
            <a:ext cx="28575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6" name="直接连接符 35"/>
          <p:cNvCxnSpPr/>
          <p:nvPr/>
        </p:nvCxnSpPr>
        <p:spPr bwMode="auto">
          <a:xfrm>
            <a:off x="4286250" y="5286375"/>
            <a:ext cx="5715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5" name="直接连接符 44"/>
          <p:cNvCxnSpPr/>
          <p:nvPr/>
        </p:nvCxnSpPr>
        <p:spPr bwMode="auto">
          <a:xfrm rot="5400000">
            <a:off x="2963069" y="4822032"/>
            <a:ext cx="358775"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 name="直接连接符 50"/>
          <p:cNvCxnSpPr/>
          <p:nvPr/>
        </p:nvCxnSpPr>
        <p:spPr bwMode="auto">
          <a:xfrm>
            <a:off x="1928813" y="5000625"/>
            <a:ext cx="5715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 name="直接连接符 52"/>
          <p:cNvCxnSpPr/>
          <p:nvPr/>
        </p:nvCxnSpPr>
        <p:spPr bwMode="auto">
          <a:xfrm rot="5400000">
            <a:off x="2322513" y="4821238"/>
            <a:ext cx="357187"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 name="直接连接符 54"/>
          <p:cNvCxnSpPr/>
          <p:nvPr/>
        </p:nvCxnSpPr>
        <p:spPr bwMode="auto">
          <a:xfrm>
            <a:off x="2500313" y="4643438"/>
            <a:ext cx="642937"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0" name="直接连接符 59"/>
          <p:cNvCxnSpPr/>
          <p:nvPr/>
        </p:nvCxnSpPr>
        <p:spPr bwMode="auto">
          <a:xfrm>
            <a:off x="2000250" y="5000625"/>
            <a:ext cx="3429000" cy="1588"/>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transition spd="med">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574675" y="863600"/>
            <a:ext cx="8001000" cy="657225"/>
          </a:xfrm>
        </p:spPr>
        <p:txBody>
          <a:bodyPr/>
          <a:lstStyle/>
          <a:p>
            <a:pPr eaLnBrk="1" hangingPunct="1"/>
            <a:r>
              <a:rPr lang="zh-CN" altLang="en-US" smtClean="0"/>
              <a:t>数据通信技术：多路复用</a:t>
            </a:r>
          </a:p>
        </p:txBody>
      </p:sp>
      <p:sp>
        <p:nvSpPr>
          <p:cNvPr id="66563" name="Rectangle 3"/>
          <p:cNvSpPr>
            <a:spLocks noGrp="1" noChangeArrowheads="1"/>
          </p:cNvSpPr>
          <p:nvPr>
            <p:ph type="body" idx="1"/>
          </p:nvPr>
        </p:nvSpPr>
        <p:spPr>
          <a:xfrm>
            <a:off x="468313" y="1773238"/>
            <a:ext cx="8458200" cy="4535487"/>
          </a:xfrm>
        </p:spPr>
        <p:txBody>
          <a:bodyPr/>
          <a:lstStyle/>
          <a:p>
            <a:pPr eaLnBrk="1" hangingPunct="1">
              <a:buClr>
                <a:schemeClr val="folHlink"/>
              </a:buClr>
              <a:buFont typeface="Wingdings" pitchFamily="2" charset="2"/>
              <a:buChar char="n"/>
            </a:pPr>
            <a:r>
              <a:rPr lang="zh-CN" altLang="en-US" sz="2400" smtClean="0">
                <a:latin typeface="Times New Roman" pitchFamily="18" charset="0"/>
              </a:rPr>
              <a:t>多路复用技术</a:t>
            </a:r>
          </a:p>
          <a:p>
            <a:pPr lvl="1" eaLnBrk="1" hangingPunct="1">
              <a:lnSpc>
                <a:spcPct val="120000"/>
              </a:lnSpc>
              <a:buSzPct val="85000"/>
            </a:pPr>
            <a:r>
              <a:rPr lang="zh-CN" altLang="en-US" sz="2400" smtClean="0">
                <a:latin typeface="Times New Roman" pitchFamily="18" charset="0"/>
              </a:rPr>
              <a:t>由于一条传输线路的能力远远超过传输一个用户信号所需的能力，为了提高线路利用率，经常让多个信号共用一条物理线路</a:t>
            </a:r>
          </a:p>
        </p:txBody>
      </p:sp>
      <p:sp>
        <p:nvSpPr>
          <p:cNvPr id="66564" name="Text Box 4"/>
          <p:cNvSpPr txBox="1">
            <a:spLocks noChangeArrowheads="1"/>
          </p:cNvSpPr>
          <p:nvPr/>
        </p:nvSpPr>
        <p:spPr bwMode="auto">
          <a:xfrm>
            <a:off x="4556125" y="5678488"/>
            <a:ext cx="184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kumimoji="1" lang="zh-CN" altLang="en-US" sz="4000">
              <a:latin typeface="Tahoma" pitchFamily="34" charset="0"/>
            </a:endParaRPr>
          </a:p>
        </p:txBody>
      </p:sp>
      <p:sp>
        <p:nvSpPr>
          <p:cNvPr id="66565" name="Text Box 5"/>
          <p:cNvSpPr txBox="1">
            <a:spLocks noChangeArrowheads="1"/>
          </p:cNvSpPr>
          <p:nvPr/>
        </p:nvSpPr>
        <p:spPr bwMode="auto">
          <a:xfrm>
            <a:off x="1905000" y="3886200"/>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物理链路</a:t>
            </a:r>
          </a:p>
        </p:txBody>
      </p:sp>
      <p:sp>
        <p:nvSpPr>
          <p:cNvPr id="66566" name="Line 9"/>
          <p:cNvSpPr>
            <a:spLocks noChangeShapeType="1"/>
          </p:cNvSpPr>
          <p:nvPr/>
        </p:nvSpPr>
        <p:spPr bwMode="auto">
          <a:xfrm>
            <a:off x="1600200" y="4114800"/>
            <a:ext cx="45720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67" name="Line 10"/>
          <p:cNvSpPr>
            <a:spLocks noChangeShapeType="1"/>
          </p:cNvSpPr>
          <p:nvPr/>
        </p:nvSpPr>
        <p:spPr bwMode="auto">
          <a:xfrm>
            <a:off x="1600200" y="4114800"/>
            <a:ext cx="0" cy="19050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68" name="Line 11"/>
          <p:cNvSpPr>
            <a:spLocks noChangeShapeType="1"/>
          </p:cNvSpPr>
          <p:nvPr/>
        </p:nvSpPr>
        <p:spPr bwMode="auto">
          <a:xfrm>
            <a:off x="2057400" y="4419600"/>
            <a:ext cx="0" cy="12954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69" name="Line 12"/>
          <p:cNvSpPr>
            <a:spLocks noChangeShapeType="1"/>
          </p:cNvSpPr>
          <p:nvPr/>
        </p:nvSpPr>
        <p:spPr bwMode="auto">
          <a:xfrm flipV="1">
            <a:off x="1600200" y="5715000"/>
            <a:ext cx="45720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70" name="Line 13"/>
          <p:cNvSpPr>
            <a:spLocks noChangeShapeType="1"/>
          </p:cNvSpPr>
          <p:nvPr/>
        </p:nvSpPr>
        <p:spPr bwMode="auto">
          <a:xfrm>
            <a:off x="533400" y="4419600"/>
            <a:ext cx="1066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71" name="Line 14"/>
          <p:cNvSpPr>
            <a:spLocks noChangeShapeType="1"/>
          </p:cNvSpPr>
          <p:nvPr/>
        </p:nvSpPr>
        <p:spPr bwMode="auto">
          <a:xfrm>
            <a:off x="533400" y="5029200"/>
            <a:ext cx="1066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72" name="Line 15"/>
          <p:cNvSpPr>
            <a:spLocks noChangeShapeType="1"/>
          </p:cNvSpPr>
          <p:nvPr/>
        </p:nvSpPr>
        <p:spPr bwMode="auto">
          <a:xfrm>
            <a:off x="533400" y="5638800"/>
            <a:ext cx="1066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73" name="Text Box 16"/>
          <p:cNvSpPr txBox="1">
            <a:spLocks noChangeArrowheads="1"/>
          </p:cNvSpPr>
          <p:nvPr/>
        </p:nvSpPr>
        <p:spPr bwMode="auto">
          <a:xfrm>
            <a:off x="1600200" y="4572000"/>
            <a:ext cx="2444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复用器</a:t>
            </a:r>
          </a:p>
        </p:txBody>
      </p:sp>
      <p:sp>
        <p:nvSpPr>
          <p:cNvPr id="69686" name="Line 17"/>
          <p:cNvSpPr>
            <a:spLocks noChangeShapeType="1"/>
          </p:cNvSpPr>
          <p:nvPr/>
        </p:nvSpPr>
        <p:spPr bwMode="auto">
          <a:xfrm>
            <a:off x="2057400" y="5029200"/>
            <a:ext cx="914400" cy="0"/>
          </a:xfrm>
          <a:prstGeom prst="line">
            <a:avLst/>
          </a:prstGeom>
          <a:ln>
            <a:solidFill>
              <a:srgbClr val="006600"/>
            </a:solidFill>
            <a:headEnd/>
            <a:tailEnd/>
          </a:ln>
        </p:spPr>
        <p:style>
          <a:lnRef idx="3">
            <a:schemeClr val="accent6"/>
          </a:lnRef>
          <a:fillRef idx="0">
            <a:schemeClr val="accent6"/>
          </a:fillRef>
          <a:effectRef idx="2">
            <a:schemeClr val="accent6"/>
          </a:effectRef>
          <a:fontRef idx="minor">
            <a:schemeClr val="tx1"/>
          </a:fontRef>
        </p:style>
        <p:txBody>
          <a:bodyPr wrap="none"/>
          <a:lstStyle/>
          <a:p>
            <a:pPr>
              <a:defRPr/>
            </a:pPr>
            <a:endParaRPr lang="zh-CN" altLang="en-US"/>
          </a:p>
        </p:txBody>
      </p:sp>
      <p:sp>
        <p:nvSpPr>
          <p:cNvPr id="66575" name="Line 19"/>
          <p:cNvSpPr>
            <a:spLocks noChangeShapeType="1"/>
          </p:cNvSpPr>
          <p:nvPr/>
        </p:nvSpPr>
        <p:spPr bwMode="auto">
          <a:xfrm>
            <a:off x="2971800" y="5638800"/>
            <a:ext cx="45720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76" name="Line 20"/>
          <p:cNvSpPr>
            <a:spLocks noChangeShapeType="1"/>
          </p:cNvSpPr>
          <p:nvPr/>
        </p:nvSpPr>
        <p:spPr bwMode="auto">
          <a:xfrm>
            <a:off x="3429000" y="4038600"/>
            <a:ext cx="0" cy="19050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77" name="Line 21"/>
          <p:cNvSpPr>
            <a:spLocks noChangeShapeType="1"/>
          </p:cNvSpPr>
          <p:nvPr/>
        </p:nvSpPr>
        <p:spPr bwMode="auto">
          <a:xfrm flipV="1">
            <a:off x="2971800" y="4038600"/>
            <a:ext cx="45720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6578" name="Group 22"/>
          <p:cNvGrpSpPr>
            <a:grpSpLocks/>
          </p:cNvGrpSpPr>
          <p:nvPr/>
        </p:nvGrpSpPr>
        <p:grpSpPr bwMode="auto">
          <a:xfrm>
            <a:off x="2971800" y="4343400"/>
            <a:ext cx="1524000" cy="1295400"/>
            <a:chOff x="2832" y="2832"/>
            <a:chExt cx="960" cy="816"/>
          </a:xfrm>
        </p:grpSpPr>
        <p:sp>
          <p:nvSpPr>
            <p:cNvPr id="66605" name="Line 23"/>
            <p:cNvSpPr>
              <a:spLocks noChangeShapeType="1"/>
            </p:cNvSpPr>
            <p:nvPr/>
          </p:nvSpPr>
          <p:spPr bwMode="auto">
            <a:xfrm>
              <a:off x="2832" y="2832"/>
              <a:ext cx="0" cy="81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606" name="Line 24"/>
            <p:cNvSpPr>
              <a:spLocks noChangeShapeType="1"/>
            </p:cNvSpPr>
            <p:nvPr/>
          </p:nvSpPr>
          <p:spPr bwMode="auto">
            <a:xfrm>
              <a:off x="3120" y="2880"/>
              <a:ext cx="67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607" name="Line 25"/>
            <p:cNvSpPr>
              <a:spLocks noChangeShapeType="1"/>
            </p:cNvSpPr>
            <p:nvPr/>
          </p:nvSpPr>
          <p:spPr bwMode="auto">
            <a:xfrm>
              <a:off x="3120" y="3216"/>
              <a:ext cx="67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608" name="Line 26"/>
            <p:cNvSpPr>
              <a:spLocks noChangeShapeType="1"/>
            </p:cNvSpPr>
            <p:nvPr/>
          </p:nvSpPr>
          <p:spPr bwMode="auto">
            <a:xfrm>
              <a:off x="3120" y="3552"/>
              <a:ext cx="67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609" name="Text Box 27"/>
            <p:cNvSpPr txBox="1">
              <a:spLocks noChangeArrowheads="1"/>
            </p:cNvSpPr>
            <p:nvPr/>
          </p:nvSpPr>
          <p:spPr bwMode="auto">
            <a:xfrm>
              <a:off x="2880" y="2928"/>
              <a:ext cx="154"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分解器</a:t>
              </a:r>
            </a:p>
          </p:txBody>
        </p:sp>
      </p:grpSp>
      <p:sp>
        <p:nvSpPr>
          <p:cNvPr id="66579" name="Text Box 28"/>
          <p:cNvSpPr txBox="1">
            <a:spLocks noChangeArrowheads="1"/>
          </p:cNvSpPr>
          <p:nvPr/>
        </p:nvSpPr>
        <p:spPr bwMode="auto">
          <a:xfrm>
            <a:off x="609600" y="57912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信号</a:t>
            </a:r>
          </a:p>
        </p:txBody>
      </p:sp>
      <p:sp>
        <p:nvSpPr>
          <p:cNvPr id="66580" name="Text Box 29"/>
          <p:cNvSpPr txBox="1">
            <a:spLocks noChangeArrowheads="1"/>
          </p:cNvSpPr>
          <p:nvPr/>
        </p:nvSpPr>
        <p:spPr bwMode="auto">
          <a:xfrm>
            <a:off x="3581400" y="57150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信号</a:t>
            </a:r>
          </a:p>
        </p:txBody>
      </p:sp>
      <p:sp>
        <p:nvSpPr>
          <p:cNvPr id="66581" name="Line 31"/>
          <p:cNvSpPr>
            <a:spLocks noChangeShapeType="1"/>
          </p:cNvSpPr>
          <p:nvPr/>
        </p:nvSpPr>
        <p:spPr bwMode="auto">
          <a:xfrm>
            <a:off x="5867400" y="4038600"/>
            <a:ext cx="45720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82" name="Line 32"/>
          <p:cNvSpPr>
            <a:spLocks noChangeShapeType="1"/>
          </p:cNvSpPr>
          <p:nvPr/>
        </p:nvSpPr>
        <p:spPr bwMode="auto">
          <a:xfrm>
            <a:off x="5867400" y="4038600"/>
            <a:ext cx="0" cy="19050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83" name="Line 33"/>
          <p:cNvSpPr>
            <a:spLocks noChangeShapeType="1"/>
          </p:cNvSpPr>
          <p:nvPr/>
        </p:nvSpPr>
        <p:spPr bwMode="auto">
          <a:xfrm>
            <a:off x="6324600" y="4343400"/>
            <a:ext cx="0" cy="12954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84" name="Line 34"/>
          <p:cNvSpPr>
            <a:spLocks noChangeShapeType="1"/>
          </p:cNvSpPr>
          <p:nvPr/>
        </p:nvSpPr>
        <p:spPr bwMode="auto">
          <a:xfrm flipV="1">
            <a:off x="5867400" y="5638800"/>
            <a:ext cx="45720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85" name="Line 35"/>
          <p:cNvSpPr>
            <a:spLocks noChangeShapeType="1"/>
          </p:cNvSpPr>
          <p:nvPr/>
        </p:nvSpPr>
        <p:spPr bwMode="auto">
          <a:xfrm>
            <a:off x="4800600" y="4343400"/>
            <a:ext cx="1066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86" name="Line 36"/>
          <p:cNvSpPr>
            <a:spLocks noChangeShapeType="1"/>
          </p:cNvSpPr>
          <p:nvPr/>
        </p:nvSpPr>
        <p:spPr bwMode="auto">
          <a:xfrm>
            <a:off x="4800600" y="4953000"/>
            <a:ext cx="1066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87" name="Line 37"/>
          <p:cNvSpPr>
            <a:spLocks noChangeShapeType="1"/>
          </p:cNvSpPr>
          <p:nvPr/>
        </p:nvSpPr>
        <p:spPr bwMode="auto">
          <a:xfrm>
            <a:off x="4800600" y="5562600"/>
            <a:ext cx="1066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88" name="Text Box 38"/>
          <p:cNvSpPr txBox="1">
            <a:spLocks noChangeArrowheads="1"/>
          </p:cNvSpPr>
          <p:nvPr/>
        </p:nvSpPr>
        <p:spPr bwMode="auto">
          <a:xfrm>
            <a:off x="5867400" y="4495800"/>
            <a:ext cx="2444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复用器</a:t>
            </a:r>
          </a:p>
        </p:txBody>
      </p:sp>
      <p:sp>
        <p:nvSpPr>
          <p:cNvPr id="69648" name="Line 39"/>
          <p:cNvSpPr>
            <a:spLocks noChangeShapeType="1"/>
          </p:cNvSpPr>
          <p:nvPr/>
        </p:nvSpPr>
        <p:spPr bwMode="auto">
          <a:xfrm>
            <a:off x="6324600" y="4495800"/>
            <a:ext cx="914400" cy="0"/>
          </a:xfrm>
          <a:prstGeom prst="line">
            <a:avLst/>
          </a:prstGeom>
          <a:ln>
            <a:solidFill>
              <a:srgbClr val="006600"/>
            </a:solidFill>
            <a:prstDash val="sysDash"/>
            <a:headEnd/>
            <a:tailEnd/>
          </a:ln>
        </p:spPr>
        <p:style>
          <a:lnRef idx="3">
            <a:schemeClr val="accent6"/>
          </a:lnRef>
          <a:fillRef idx="0">
            <a:schemeClr val="accent6"/>
          </a:fillRef>
          <a:effectRef idx="2">
            <a:schemeClr val="accent6"/>
          </a:effectRef>
          <a:fontRef idx="minor">
            <a:schemeClr val="tx1"/>
          </a:fontRef>
        </p:style>
        <p:txBody>
          <a:bodyPr wrap="none"/>
          <a:lstStyle/>
          <a:p>
            <a:pPr>
              <a:defRPr/>
            </a:pPr>
            <a:endParaRPr lang="zh-CN" altLang="en-US"/>
          </a:p>
        </p:txBody>
      </p:sp>
      <p:grpSp>
        <p:nvGrpSpPr>
          <p:cNvPr id="66590" name="Group 40"/>
          <p:cNvGrpSpPr>
            <a:grpSpLocks/>
          </p:cNvGrpSpPr>
          <p:nvPr/>
        </p:nvGrpSpPr>
        <p:grpSpPr bwMode="auto">
          <a:xfrm>
            <a:off x="7239000" y="3962400"/>
            <a:ext cx="1524000" cy="1905000"/>
            <a:chOff x="2832" y="2640"/>
            <a:chExt cx="960" cy="1200"/>
          </a:xfrm>
        </p:grpSpPr>
        <p:sp>
          <p:nvSpPr>
            <p:cNvPr id="66596" name="Line 41"/>
            <p:cNvSpPr>
              <a:spLocks noChangeShapeType="1"/>
            </p:cNvSpPr>
            <p:nvPr/>
          </p:nvSpPr>
          <p:spPr bwMode="auto">
            <a:xfrm>
              <a:off x="2832" y="3648"/>
              <a:ext cx="288"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97" name="Line 42"/>
            <p:cNvSpPr>
              <a:spLocks noChangeShapeType="1"/>
            </p:cNvSpPr>
            <p:nvPr/>
          </p:nvSpPr>
          <p:spPr bwMode="auto">
            <a:xfrm>
              <a:off x="3120" y="2640"/>
              <a:ext cx="0" cy="12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98" name="Line 43"/>
            <p:cNvSpPr>
              <a:spLocks noChangeShapeType="1"/>
            </p:cNvSpPr>
            <p:nvPr/>
          </p:nvSpPr>
          <p:spPr bwMode="auto">
            <a:xfrm flipV="1">
              <a:off x="2832" y="2640"/>
              <a:ext cx="288"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6599" name="Group 44"/>
            <p:cNvGrpSpPr>
              <a:grpSpLocks/>
            </p:cNvGrpSpPr>
            <p:nvPr/>
          </p:nvGrpSpPr>
          <p:grpSpPr bwMode="auto">
            <a:xfrm>
              <a:off x="2832" y="2832"/>
              <a:ext cx="960" cy="816"/>
              <a:chOff x="2832" y="2832"/>
              <a:chExt cx="960" cy="816"/>
            </a:xfrm>
          </p:grpSpPr>
          <p:sp>
            <p:nvSpPr>
              <p:cNvPr id="66600" name="Line 45"/>
              <p:cNvSpPr>
                <a:spLocks noChangeShapeType="1"/>
              </p:cNvSpPr>
              <p:nvPr/>
            </p:nvSpPr>
            <p:spPr bwMode="auto">
              <a:xfrm>
                <a:off x="2832" y="2832"/>
                <a:ext cx="0" cy="81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601" name="Line 46"/>
              <p:cNvSpPr>
                <a:spLocks noChangeShapeType="1"/>
              </p:cNvSpPr>
              <p:nvPr/>
            </p:nvSpPr>
            <p:spPr bwMode="auto">
              <a:xfrm>
                <a:off x="3120" y="2880"/>
                <a:ext cx="67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602" name="Line 47"/>
              <p:cNvSpPr>
                <a:spLocks noChangeShapeType="1"/>
              </p:cNvSpPr>
              <p:nvPr/>
            </p:nvSpPr>
            <p:spPr bwMode="auto">
              <a:xfrm>
                <a:off x="3120" y="3216"/>
                <a:ext cx="67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603" name="Line 48"/>
              <p:cNvSpPr>
                <a:spLocks noChangeShapeType="1"/>
              </p:cNvSpPr>
              <p:nvPr/>
            </p:nvSpPr>
            <p:spPr bwMode="auto">
              <a:xfrm>
                <a:off x="3120" y="3552"/>
                <a:ext cx="67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604" name="Text Box 49"/>
              <p:cNvSpPr txBox="1">
                <a:spLocks noChangeArrowheads="1"/>
              </p:cNvSpPr>
              <p:nvPr/>
            </p:nvSpPr>
            <p:spPr bwMode="auto">
              <a:xfrm>
                <a:off x="2880" y="2928"/>
                <a:ext cx="154"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分解器</a:t>
                </a:r>
              </a:p>
            </p:txBody>
          </p:sp>
        </p:grpSp>
      </p:grpSp>
      <p:sp>
        <p:nvSpPr>
          <p:cNvPr id="66591" name="Text Box 50"/>
          <p:cNvSpPr txBox="1">
            <a:spLocks noChangeArrowheads="1"/>
          </p:cNvSpPr>
          <p:nvPr/>
        </p:nvSpPr>
        <p:spPr bwMode="auto">
          <a:xfrm>
            <a:off x="4876800" y="57150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信号</a:t>
            </a:r>
          </a:p>
        </p:txBody>
      </p:sp>
      <p:sp>
        <p:nvSpPr>
          <p:cNvPr id="66592" name="Text Box 51"/>
          <p:cNvSpPr txBox="1">
            <a:spLocks noChangeArrowheads="1"/>
          </p:cNvSpPr>
          <p:nvPr/>
        </p:nvSpPr>
        <p:spPr bwMode="auto">
          <a:xfrm>
            <a:off x="7848600" y="56388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信号</a:t>
            </a:r>
          </a:p>
        </p:txBody>
      </p:sp>
      <p:sp>
        <p:nvSpPr>
          <p:cNvPr id="69652" name="Line 52"/>
          <p:cNvSpPr>
            <a:spLocks noChangeShapeType="1"/>
          </p:cNvSpPr>
          <p:nvPr/>
        </p:nvSpPr>
        <p:spPr bwMode="auto">
          <a:xfrm>
            <a:off x="6324600" y="4876800"/>
            <a:ext cx="914400" cy="0"/>
          </a:xfrm>
          <a:prstGeom prst="line">
            <a:avLst/>
          </a:prstGeom>
          <a:ln>
            <a:solidFill>
              <a:srgbClr val="006600"/>
            </a:solidFill>
            <a:prstDash val="sysDash"/>
            <a:headEnd/>
            <a:tailEnd/>
          </a:ln>
        </p:spPr>
        <p:style>
          <a:lnRef idx="3">
            <a:schemeClr val="accent6"/>
          </a:lnRef>
          <a:fillRef idx="0">
            <a:schemeClr val="accent6"/>
          </a:fillRef>
          <a:effectRef idx="2">
            <a:schemeClr val="accent6"/>
          </a:effectRef>
          <a:fontRef idx="minor">
            <a:schemeClr val="tx1"/>
          </a:fontRef>
        </p:style>
        <p:txBody>
          <a:bodyPr wrap="none"/>
          <a:lstStyle/>
          <a:p>
            <a:pPr>
              <a:defRPr/>
            </a:pPr>
            <a:endParaRPr lang="zh-CN" altLang="en-US"/>
          </a:p>
        </p:txBody>
      </p:sp>
      <p:sp>
        <p:nvSpPr>
          <p:cNvPr id="69653" name="Line 53"/>
          <p:cNvSpPr>
            <a:spLocks noChangeShapeType="1"/>
          </p:cNvSpPr>
          <p:nvPr/>
        </p:nvSpPr>
        <p:spPr bwMode="auto">
          <a:xfrm>
            <a:off x="6324600" y="5257800"/>
            <a:ext cx="914400" cy="0"/>
          </a:xfrm>
          <a:prstGeom prst="line">
            <a:avLst/>
          </a:prstGeom>
          <a:ln>
            <a:solidFill>
              <a:srgbClr val="006600"/>
            </a:solidFill>
            <a:prstDash val="sysDash"/>
            <a:headEnd/>
            <a:tailEnd/>
          </a:ln>
        </p:spPr>
        <p:style>
          <a:lnRef idx="3">
            <a:schemeClr val="accent6"/>
          </a:lnRef>
          <a:fillRef idx="0">
            <a:schemeClr val="accent6"/>
          </a:fillRef>
          <a:effectRef idx="2">
            <a:schemeClr val="accent6"/>
          </a:effectRef>
          <a:fontRef idx="minor">
            <a:schemeClr val="tx1"/>
          </a:fontRef>
        </p:style>
        <p:txBody>
          <a:bodyPr wrap="none"/>
          <a:lstStyle/>
          <a:p>
            <a:pPr>
              <a:defRPr/>
            </a:pPr>
            <a:endParaRPr lang="zh-CN" altLang="en-US"/>
          </a:p>
        </p:txBody>
      </p:sp>
      <p:sp>
        <p:nvSpPr>
          <p:cNvPr id="66595" name="Text Box 54"/>
          <p:cNvSpPr txBox="1">
            <a:spLocks noChangeArrowheads="1"/>
          </p:cNvSpPr>
          <p:nvPr/>
        </p:nvSpPr>
        <p:spPr bwMode="auto">
          <a:xfrm>
            <a:off x="6324600" y="38100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信道</a:t>
            </a:r>
          </a:p>
        </p:txBody>
      </p:sp>
    </p:spTree>
  </p:cSld>
  <p:clrMapOvr>
    <a:masterClrMapping/>
  </p:clrMapOvr>
  <p:transition spd="med">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zh-CN" altLang="en-US" smtClean="0"/>
              <a:t>多路复用</a:t>
            </a:r>
          </a:p>
        </p:txBody>
      </p:sp>
      <p:sp>
        <p:nvSpPr>
          <p:cNvPr id="67587" name="内容占位符 5"/>
          <p:cNvSpPr>
            <a:spLocks noGrp="1"/>
          </p:cNvSpPr>
          <p:nvPr>
            <p:ph idx="1"/>
          </p:nvPr>
        </p:nvSpPr>
        <p:spPr/>
        <p:txBody>
          <a:bodyPr/>
          <a:lstStyle/>
          <a:p>
            <a:endParaRPr lang="zh-CN" altLang="en-US" smtClean="0"/>
          </a:p>
        </p:txBody>
      </p:sp>
      <p:graphicFrame>
        <p:nvGraphicFramePr>
          <p:cNvPr id="4" name="图示 3"/>
          <p:cNvGraphicFramePr/>
          <p:nvPr/>
        </p:nvGraphicFramePr>
        <p:xfrm>
          <a:off x="395288" y="1844675"/>
          <a:ext cx="8748712"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CN" altLang="en-US" sz="3400" smtClean="0"/>
              <a:t>时分复用</a:t>
            </a:r>
            <a:r>
              <a:rPr lang="en-US" altLang="zh-CN" sz="3400" smtClean="0"/>
              <a:t>TDM</a:t>
            </a:r>
            <a:br>
              <a:rPr lang="en-US" altLang="zh-CN" sz="3400" smtClean="0"/>
            </a:br>
            <a:r>
              <a:rPr lang="en-US" altLang="zh-CN" sz="3400" smtClean="0"/>
              <a:t>(Time Division Multiplexing)</a:t>
            </a:r>
            <a:endParaRPr lang="zh-CN" altLang="en-US" sz="3400" smtClean="0"/>
          </a:p>
        </p:txBody>
      </p:sp>
      <p:sp>
        <p:nvSpPr>
          <p:cNvPr id="68611" name="Rectangle 3"/>
          <p:cNvSpPr>
            <a:spLocks noGrp="1" noChangeArrowheads="1"/>
          </p:cNvSpPr>
          <p:nvPr>
            <p:ph type="body" idx="1"/>
          </p:nvPr>
        </p:nvSpPr>
        <p:spPr>
          <a:xfrm>
            <a:off x="323850" y="1773238"/>
            <a:ext cx="8820150" cy="4114800"/>
          </a:xfrm>
        </p:spPr>
        <p:txBody>
          <a:bodyPr/>
          <a:lstStyle/>
          <a:p>
            <a:pPr eaLnBrk="1" hangingPunct="1">
              <a:lnSpc>
                <a:spcPct val="90000"/>
              </a:lnSpc>
            </a:pPr>
            <a:r>
              <a:rPr lang="zh-CN" altLang="en-US" sz="2400" smtClean="0">
                <a:solidFill>
                  <a:schemeClr val="hlink"/>
                </a:solidFill>
              </a:rPr>
              <a:t>时分复用</a:t>
            </a:r>
            <a:r>
              <a:rPr lang="zh-CN" altLang="en-US" sz="2400" smtClean="0"/>
              <a:t>是将时间划分为一段段等长的</a:t>
            </a:r>
            <a:r>
              <a:rPr lang="zh-CN" altLang="en-US" sz="2400" smtClean="0">
                <a:solidFill>
                  <a:schemeClr val="hlink"/>
                </a:solidFill>
              </a:rPr>
              <a:t>时分复用</a:t>
            </a:r>
            <a:r>
              <a:rPr lang="zh-CN" altLang="en-US" sz="2400" smtClean="0"/>
              <a:t>（</a:t>
            </a:r>
            <a:r>
              <a:rPr lang="en-US" altLang="zh-CN" sz="2400" smtClean="0"/>
              <a:t>TDM </a:t>
            </a:r>
            <a:r>
              <a:rPr lang="zh-CN" altLang="en-US" sz="2400" smtClean="0"/>
              <a:t>）</a:t>
            </a:r>
            <a:r>
              <a:rPr lang="zh-CN" altLang="en-US" sz="2400" smtClean="0">
                <a:solidFill>
                  <a:schemeClr val="hlink"/>
                </a:solidFill>
              </a:rPr>
              <a:t>帧，</a:t>
            </a:r>
            <a:r>
              <a:rPr lang="zh-CN" altLang="en-US" sz="2400" smtClean="0"/>
              <a:t>每个时分复用的用户在每个 </a:t>
            </a:r>
            <a:r>
              <a:rPr lang="en-US" altLang="zh-CN" sz="2400" smtClean="0"/>
              <a:t>TDM </a:t>
            </a:r>
            <a:r>
              <a:rPr lang="zh-CN" altLang="en-US" sz="2400" smtClean="0"/>
              <a:t>帧中占用固定序号的时隙。</a:t>
            </a:r>
          </a:p>
          <a:p>
            <a:pPr eaLnBrk="1" hangingPunct="1">
              <a:lnSpc>
                <a:spcPct val="90000"/>
              </a:lnSpc>
            </a:pPr>
            <a:r>
              <a:rPr lang="zh-CN" altLang="en-US" sz="2400" smtClean="0"/>
              <a:t>每一个用户所占用的时隙是</a:t>
            </a:r>
            <a:r>
              <a:rPr lang="zh-CN" altLang="en-US" sz="2400" smtClean="0">
                <a:solidFill>
                  <a:schemeClr val="hlink"/>
                </a:solidFill>
              </a:rPr>
              <a:t>周期性地出现</a:t>
            </a:r>
            <a:endParaRPr lang="zh-CN" altLang="en-US" sz="2400" smtClean="0"/>
          </a:p>
          <a:p>
            <a:pPr eaLnBrk="1" hangingPunct="1">
              <a:lnSpc>
                <a:spcPct val="90000"/>
              </a:lnSpc>
            </a:pPr>
            <a:r>
              <a:rPr lang="en-US" altLang="zh-CN" sz="2400" smtClean="0"/>
              <a:t>TDM </a:t>
            </a:r>
            <a:r>
              <a:rPr lang="zh-CN" altLang="en-US" sz="2400" smtClean="0"/>
              <a:t>信号也称为</a:t>
            </a:r>
            <a:r>
              <a:rPr lang="zh-CN" altLang="en-US" sz="2400" smtClean="0">
                <a:solidFill>
                  <a:schemeClr val="hlink"/>
                </a:solidFill>
              </a:rPr>
              <a:t>等时</a:t>
            </a:r>
            <a:r>
              <a:rPr lang="en-US" altLang="zh-CN" sz="2400" smtClean="0"/>
              <a:t>(isochronous)</a:t>
            </a:r>
            <a:r>
              <a:rPr lang="zh-CN" altLang="en-US" sz="2400" smtClean="0"/>
              <a:t>信号。</a:t>
            </a:r>
          </a:p>
          <a:p>
            <a:pPr eaLnBrk="1" hangingPunct="1">
              <a:lnSpc>
                <a:spcPct val="90000"/>
              </a:lnSpc>
            </a:pPr>
            <a:r>
              <a:rPr lang="zh-CN" altLang="en-US" sz="2400" smtClean="0"/>
              <a:t>时分复用的所有用户在不同的时间占用</a:t>
            </a:r>
            <a:r>
              <a:rPr lang="zh-CN" altLang="en-US" sz="2400" smtClean="0">
                <a:solidFill>
                  <a:schemeClr val="hlink"/>
                </a:solidFill>
              </a:rPr>
              <a:t>同样的</a:t>
            </a:r>
            <a:r>
              <a:rPr lang="zh-CN" altLang="en-US" sz="2400" smtClean="0"/>
              <a:t>频带宽度</a:t>
            </a:r>
            <a:endParaRPr lang="zh-CN" altLang="en-US" sz="2400" smtClean="0">
              <a:latin typeface="Times New Roman" pitchFamily="18" charset="0"/>
            </a:endParaRPr>
          </a:p>
          <a:p>
            <a:pPr eaLnBrk="1" hangingPunct="1">
              <a:lnSpc>
                <a:spcPct val="90000"/>
              </a:lnSpc>
              <a:buFont typeface="Wingdings" pitchFamily="2" charset="2"/>
              <a:buNone/>
            </a:pPr>
            <a:endParaRPr lang="zh-CN" altLang="en-US" sz="2400" smtClean="0"/>
          </a:p>
        </p:txBody>
      </p:sp>
      <p:sp>
        <p:nvSpPr>
          <p:cNvPr id="68612" name="Line 4"/>
          <p:cNvSpPr>
            <a:spLocks noChangeShapeType="1"/>
          </p:cNvSpPr>
          <p:nvPr/>
        </p:nvSpPr>
        <p:spPr bwMode="auto">
          <a:xfrm>
            <a:off x="2590800" y="4149725"/>
            <a:ext cx="45720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613" name="Line 5"/>
          <p:cNvSpPr>
            <a:spLocks noChangeShapeType="1"/>
          </p:cNvSpPr>
          <p:nvPr/>
        </p:nvSpPr>
        <p:spPr bwMode="auto">
          <a:xfrm>
            <a:off x="2590800" y="4149725"/>
            <a:ext cx="0" cy="19050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614" name="Line 6"/>
          <p:cNvSpPr>
            <a:spLocks noChangeShapeType="1"/>
          </p:cNvSpPr>
          <p:nvPr/>
        </p:nvSpPr>
        <p:spPr bwMode="auto">
          <a:xfrm>
            <a:off x="3048000" y="4454525"/>
            <a:ext cx="0" cy="12954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615" name="Line 7"/>
          <p:cNvSpPr>
            <a:spLocks noChangeShapeType="1"/>
          </p:cNvSpPr>
          <p:nvPr/>
        </p:nvSpPr>
        <p:spPr bwMode="auto">
          <a:xfrm flipV="1">
            <a:off x="2590800" y="5749925"/>
            <a:ext cx="45720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616" name="Line 8"/>
          <p:cNvSpPr>
            <a:spLocks noChangeShapeType="1"/>
          </p:cNvSpPr>
          <p:nvPr/>
        </p:nvSpPr>
        <p:spPr bwMode="auto">
          <a:xfrm>
            <a:off x="1524000" y="4454525"/>
            <a:ext cx="1066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8617" name="Line 9"/>
          <p:cNvSpPr>
            <a:spLocks noChangeShapeType="1"/>
          </p:cNvSpPr>
          <p:nvPr/>
        </p:nvSpPr>
        <p:spPr bwMode="auto">
          <a:xfrm>
            <a:off x="1524000" y="5013325"/>
            <a:ext cx="1066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8618" name="Line 10"/>
          <p:cNvSpPr>
            <a:spLocks noChangeShapeType="1"/>
          </p:cNvSpPr>
          <p:nvPr/>
        </p:nvSpPr>
        <p:spPr bwMode="auto">
          <a:xfrm>
            <a:off x="1524000" y="5589588"/>
            <a:ext cx="1066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8619" name="Text Box 11"/>
          <p:cNvSpPr txBox="1">
            <a:spLocks noChangeArrowheads="1"/>
          </p:cNvSpPr>
          <p:nvPr/>
        </p:nvSpPr>
        <p:spPr bwMode="auto">
          <a:xfrm>
            <a:off x="2590800" y="4606925"/>
            <a:ext cx="2444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复用器</a:t>
            </a:r>
          </a:p>
        </p:txBody>
      </p:sp>
      <p:grpSp>
        <p:nvGrpSpPr>
          <p:cNvPr id="68620" name="Group 12"/>
          <p:cNvGrpSpPr>
            <a:grpSpLocks/>
          </p:cNvGrpSpPr>
          <p:nvPr/>
        </p:nvGrpSpPr>
        <p:grpSpPr bwMode="auto">
          <a:xfrm>
            <a:off x="4876800" y="4073525"/>
            <a:ext cx="1524000" cy="1905000"/>
            <a:chOff x="2832" y="2640"/>
            <a:chExt cx="960" cy="1200"/>
          </a:xfrm>
        </p:grpSpPr>
        <p:sp>
          <p:nvSpPr>
            <p:cNvPr id="68636" name="Line 13"/>
            <p:cNvSpPr>
              <a:spLocks noChangeShapeType="1"/>
            </p:cNvSpPr>
            <p:nvPr/>
          </p:nvSpPr>
          <p:spPr bwMode="auto">
            <a:xfrm>
              <a:off x="2832" y="3648"/>
              <a:ext cx="288"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637" name="Line 14"/>
            <p:cNvSpPr>
              <a:spLocks noChangeShapeType="1"/>
            </p:cNvSpPr>
            <p:nvPr/>
          </p:nvSpPr>
          <p:spPr bwMode="auto">
            <a:xfrm>
              <a:off x="3120" y="2640"/>
              <a:ext cx="0" cy="12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638" name="Line 15"/>
            <p:cNvSpPr>
              <a:spLocks noChangeShapeType="1"/>
            </p:cNvSpPr>
            <p:nvPr/>
          </p:nvSpPr>
          <p:spPr bwMode="auto">
            <a:xfrm flipV="1">
              <a:off x="2832" y="2640"/>
              <a:ext cx="288"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8639" name="Group 16"/>
            <p:cNvGrpSpPr>
              <a:grpSpLocks/>
            </p:cNvGrpSpPr>
            <p:nvPr/>
          </p:nvGrpSpPr>
          <p:grpSpPr bwMode="auto">
            <a:xfrm>
              <a:off x="2832" y="2832"/>
              <a:ext cx="960" cy="816"/>
              <a:chOff x="2832" y="2832"/>
              <a:chExt cx="960" cy="816"/>
            </a:xfrm>
          </p:grpSpPr>
          <p:sp>
            <p:nvSpPr>
              <p:cNvPr id="68640" name="Line 17"/>
              <p:cNvSpPr>
                <a:spLocks noChangeShapeType="1"/>
              </p:cNvSpPr>
              <p:nvPr/>
            </p:nvSpPr>
            <p:spPr bwMode="auto">
              <a:xfrm>
                <a:off x="2832" y="2832"/>
                <a:ext cx="0" cy="81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641" name="Line 18"/>
              <p:cNvSpPr>
                <a:spLocks noChangeShapeType="1"/>
              </p:cNvSpPr>
              <p:nvPr/>
            </p:nvSpPr>
            <p:spPr bwMode="auto">
              <a:xfrm>
                <a:off x="3120" y="2880"/>
                <a:ext cx="67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8642" name="Line 19"/>
              <p:cNvSpPr>
                <a:spLocks noChangeShapeType="1"/>
              </p:cNvSpPr>
              <p:nvPr/>
            </p:nvSpPr>
            <p:spPr bwMode="auto">
              <a:xfrm>
                <a:off x="3120" y="3216"/>
                <a:ext cx="67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8643" name="Line 20"/>
              <p:cNvSpPr>
                <a:spLocks noChangeShapeType="1"/>
              </p:cNvSpPr>
              <p:nvPr/>
            </p:nvSpPr>
            <p:spPr bwMode="auto">
              <a:xfrm>
                <a:off x="3120" y="3552"/>
                <a:ext cx="67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8644" name="Text Box 21"/>
              <p:cNvSpPr txBox="1">
                <a:spLocks noChangeArrowheads="1"/>
              </p:cNvSpPr>
              <p:nvPr/>
            </p:nvSpPr>
            <p:spPr bwMode="auto">
              <a:xfrm>
                <a:off x="2880" y="2928"/>
                <a:ext cx="154"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分解器</a:t>
                </a:r>
              </a:p>
            </p:txBody>
          </p:sp>
        </p:grpSp>
      </p:grpSp>
      <p:sp>
        <p:nvSpPr>
          <p:cNvPr id="68621" name="Text Box 22"/>
          <p:cNvSpPr txBox="1">
            <a:spLocks noChangeArrowheads="1"/>
          </p:cNvSpPr>
          <p:nvPr/>
        </p:nvSpPr>
        <p:spPr bwMode="auto">
          <a:xfrm>
            <a:off x="1600200" y="5661025"/>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信号</a:t>
            </a:r>
          </a:p>
        </p:txBody>
      </p:sp>
      <p:sp>
        <p:nvSpPr>
          <p:cNvPr id="68622" name="Text Box 23"/>
          <p:cNvSpPr txBox="1">
            <a:spLocks noChangeArrowheads="1"/>
          </p:cNvSpPr>
          <p:nvPr/>
        </p:nvSpPr>
        <p:spPr bwMode="auto">
          <a:xfrm>
            <a:off x="5580063" y="5661025"/>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信号</a:t>
            </a:r>
          </a:p>
        </p:txBody>
      </p:sp>
      <p:sp>
        <p:nvSpPr>
          <p:cNvPr id="68623" name="Line 24"/>
          <p:cNvSpPr>
            <a:spLocks noChangeShapeType="1"/>
          </p:cNvSpPr>
          <p:nvPr/>
        </p:nvSpPr>
        <p:spPr bwMode="auto">
          <a:xfrm>
            <a:off x="3048000" y="4530725"/>
            <a:ext cx="18288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624" name="Line 25"/>
          <p:cNvSpPr>
            <a:spLocks noChangeShapeType="1"/>
          </p:cNvSpPr>
          <p:nvPr/>
        </p:nvSpPr>
        <p:spPr bwMode="auto">
          <a:xfrm>
            <a:off x="3048000" y="5521325"/>
            <a:ext cx="18288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625" name="Line 26"/>
          <p:cNvSpPr>
            <a:spLocks noChangeShapeType="1"/>
          </p:cNvSpPr>
          <p:nvPr/>
        </p:nvSpPr>
        <p:spPr bwMode="auto">
          <a:xfrm>
            <a:off x="3657600" y="4530725"/>
            <a:ext cx="0" cy="9906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626" name="Line 27"/>
          <p:cNvSpPr>
            <a:spLocks noChangeShapeType="1"/>
          </p:cNvSpPr>
          <p:nvPr/>
        </p:nvSpPr>
        <p:spPr bwMode="auto">
          <a:xfrm>
            <a:off x="4267200" y="4530725"/>
            <a:ext cx="0" cy="9906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627" name="Text Box 28"/>
          <p:cNvSpPr txBox="1">
            <a:spLocks noChangeArrowheads="1"/>
          </p:cNvSpPr>
          <p:nvPr/>
        </p:nvSpPr>
        <p:spPr bwMode="auto">
          <a:xfrm>
            <a:off x="1905000" y="3894138"/>
            <a:ext cx="32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1</a:t>
            </a:r>
          </a:p>
        </p:txBody>
      </p:sp>
      <p:sp>
        <p:nvSpPr>
          <p:cNvPr id="68628" name="Text Box 29"/>
          <p:cNvSpPr txBox="1">
            <a:spLocks noChangeArrowheads="1"/>
          </p:cNvSpPr>
          <p:nvPr/>
        </p:nvSpPr>
        <p:spPr bwMode="auto">
          <a:xfrm>
            <a:off x="1905000" y="4606925"/>
            <a:ext cx="32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2</a:t>
            </a:r>
          </a:p>
        </p:txBody>
      </p:sp>
      <p:sp>
        <p:nvSpPr>
          <p:cNvPr id="68629" name="Text Box 30"/>
          <p:cNvSpPr txBox="1">
            <a:spLocks noChangeArrowheads="1"/>
          </p:cNvSpPr>
          <p:nvPr/>
        </p:nvSpPr>
        <p:spPr bwMode="auto">
          <a:xfrm>
            <a:off x="1905000" y="5216525"/>
            <a:ext cx="32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3</a:t>
            </a:r>
          </a:p>
        </p:txBody>
      </p:sp>
      <p:sp>
        <p:nvSpPr>
          <p:cNvPr id="68630" name="Text Box 31"/>
          <p:cNvSpPr txBox="1">
            <a:spLocks noChangeArrowheads="1"/>
          </p:cNvSpPr>
          <p:nvPr/>
        </p:nvSpPr>
        <p:spPr bwMode="auto">
          <a:xfrm>
            <a:off x="3810000" y="4835525"/>
            <a:ext cx="32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2</a:t>
            </a:r>
          </a:p>
        </p:txBody>
      </p:sp>
      <p:sp>
        <p:nvSpPr>
          <p:cNvPr id="68631" name="Text Box 32"/>
          <p:cNvSpPr txBox="1">
            <a:spLocks noChangeArrowheads="1"/>
          </p:cNvSpPr>
          <p:nvPr/>
        </p:nvSpPr>
        <p:spPr bwMode="auto">
          <a:xfrm>
            <a:off x="4419600" y="4835525"/>
            <a:ext cx="32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3</a:t>
            </a:r>
          </a:p>
        </p:txBody>
      </p:sp>
      <p:sp>
        <p:nvSpPr>
          <p:cNvPr id="68632" name="Text Box 33"/>
          <p:cNvSpPr txBox="1">
            <a:spLocks noChangeArrowheads="1"/>
          </p:cNvSpPr>
          <p:nvPr/>
        </p:nvSpPr>
        <p:spPr bwMode="auto">
          <a:xfrm>
            <a:off x="3182938" y="4835525"/>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1</a:t>
            </a:r>
          </a:p>
        </p:txBody>
      </p:sp>
      <p:sp>
        <p:nvSpPr>
          <p:cNvPr id="68633" name="Text Box 34"/>
          <p:cNvSpPr txBox="1">
            <a:spLocks noChangeArrowheads="1"/>
          </p:cNvSpPr>
          <p:nvPr/>
        </p:nvSpPr>
        <p:spPr bwMode="auto">
          <a:xfrm>
            <a:off x="5715000" y="3921125"/>
            <a:ext cx="32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1</a:t>
            </a:r>
          </a:p>
        </p:txBody>
      </p:sp>
      <p:sp>
        <p:nvSpPr>
          <p:cNvPr id="68634" name="Text Box 35"/>
          <p:cNvSpPr txBox="1">
            <a:spLocks noChangeArrowheads="1"/>
          </p:cNvSpPr>
          <p:nvPr/>
        </p:nvSpPr>
        <p:spPr bwMode="auto">
          <a:xfrm>
            <a:off x="5715000" y="4530725"/>
            <a:ext cx="32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2</a:t>
            </a:r>
          </a:p>
        </p:txBody>
      </p:sp>
      <p:sp>
        <p:nvSpPr>
          <p:cNvPr id="68635" name="Text Box 36"/>
          <p:cNvSpPr txBox="1">
            <a:spLocks noChangeArrowheads="1"/>
          </p:cNvSpPr>
          <p:nvPr/>
        </p:nvSpPr>
        <p:spPr bwMode="auto">
          <a:xfrm>
            <a:off x="5715000" y="5064125"/>
            <a:ext cx="32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3</a:t>
            </a:r>
          </a:p>
        </p:txBody>
      </p:sp>
    </p:spTree>
  </p:cSld>
  <p:clrMapOvr>
    <a:masterClrMapping/>
  </p:clrMapOvr>
  <p:transition spd="med">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zh-CN" altLang="en-US" smtClean="0"/>
              <a:t>时分复用可能会造成线路资源的浪费 </a:t>
            </a:r>
          </a:p>
        </p:txBody>
      </p:sp>
      <p:sp>
        <p:nvSpPr>
          <p:cNvPr id="69635" name="Freeform 3"/>
          <p:cNvSpPr>
            <a:spLocks/>
          </p:cNvSpPr>
          <p:nvPr/>
        </p:nvSpPr>
        <p:spPr bwMode="auto">
          <a:xfrm>
            <a:off x="6011863" y="4505325"/>
            <a:ext cx="241300"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p>
            <a:endParaRPr lang="zh-CN" altLang="en-US"/>
          </a:p>
        </p:txBody>
      </p:sp>
      <p:sp>
        <p:nvSpPr>
          <p:cNvPr id="69636" name="Freeform 4"/>
          <p:cNvSpPr>
            <a:spLocks/>
          </p:cNvSpPr>
          <p:nvPr/>
        </p:nvSpPr>
        <p:spPr bwMode="auto">
          <a:xfrm>
            <a:off x="6975475" y="4505325"/>
            <a:ext cx="239713"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p>
            <a:endParaRPr lang="zh-CN" altLang="en-US"/>
          </a:p>
        </p:txBody>
      </p:sp>
      <p:sp>
        <p:nvSpPr>
          <p:cNvPr id="69637" name="Freeform 5"/>
          <p:cNvSpPr>
            <a:spLocks/>
          </p:cNvSpPr>
          <p:nvPr/>
        </p:nvSpPr>
        <p:spPr bwMode="auto">
          <a:xfrm>
            <a:off x="7456488" y="4505325"/>
            <a:ext cx="241300"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p>
            <a:endParaRPr lang="zh-CN" altLang="en-US"/>
          </a:p>
        </p:txBody>
      </p:sp>
      <p:sp>
        <p:nvSpPr>
          <p:cNvPr id="69638" name="Freeform 6"/>
          <p:cNvSpPr>
            <a:spLocks/>
          </p:cNvSpPr>
          <p:nvPr/>
        </p:nvSpPr>
        <p:spPr bwMode="auto">
          <a:xfrm>
            <a:off x="8178800" y="4505325"/>
            <a:ext cx="239713"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CC00"/>
          </a:solidFill>
          <a:ln w="9525">
            <a:solidFill>
              <a:schemeClr val="tx1"/>
            </a:solidFill>
            <a:round/>
            <a:headEnd/>
            <a:tailEnd/>
          </a:ln>
        </p:spPr>
        <p:txBody>
          <a:bodyPr/>
          <a:lstStyle/>
          <a:p>
            <a:endParaRPr lang="zh-CN" altLang="en-US"/>
          </a:p>
        </p:txBody>
      </p:sp>
      <p:sp>
        <p:nvSpPr>
          <p:cNvPr id="69639" name="Freeform 7"/>
          <p:cNvSpPr>
            <a:spLocks/>
          </p:cNvSpPr>
          <p:nvPr/>
        </p:nvSpPr>
        <p:spPr bwMode="auto">
          <a:xfrm>
            <a:off x="5772150" y="4505325"/>
            <a:ext cx="239713"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p>
            <a:endParaRPr lang="zh-CN" altLang="en-US"/>
          </a:p>
        </p:txBody>
      </p:sp>
      <p:sp>
        <p:nvSpPr>
          <p:cNvPr id="69640" name="Freeform 8"/>
          <p:cNvSpPr>
            <a:spLocks/>
          </p:cNvSpPr>
          <p:nvPr/>
        </p:nvSpPr>
        <p:spPr bwMode="auto">
          <a:xfrm>
            <a:off x="4808538" y="4508500"/>
            <a:ext cx="241300" cy="376238"/>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p>
            <a:endParaRPr lang="zh-CN" altLang="en-US"/>
          </a:p>
        </p:txBody>
      </p:sp>
      <p:sp>
        <p:nvSpPr>
          <p:cNvPr id="69641" name="Freeform 9"/>
          <p:cNvSpPr>
            <a:spLocks/>
          </p:cNvSpPr>
          <p:nvPr/>
        </p:nvSpPr>
        <p:spPr bwMode="auto">
          <a:xfrm>
            <a:off x="4568825" y="4508500"/>
            <a:ext cx="239713" cy="376238"/>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p>
            <a:endParaRPr lang="zh-CN" altLang="en-US"/>
          </a:p>
        </p:txBody>
      </p:sp>
      <p:sp>
        <p:nvSpPr>
          <p:cNvPr id="69642" name="Freeform 10"/>
          <p:cNvSpPr>
            <a:spLocks/>
          </p:cNvSpPr>
          <p:nvPr/>
        </p:nvSpPr>
        <p:spPr bwMode="auto">
          <a:xfrm>
            <a:off x="2320925" y="3376613"/>
            <a:ext cx="561975" cy="376237"/>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p>
            <a:endParaRPr lang="zh-CN" altLang="en-US"/>
          </a:p>
        </p:txBody>
      </p:sp>
      <p:sp>
        <p:nvSpPr>
          <p:cNvPr id="69643" name="Freeform 11"/>
          <p:cNvSpPr>
            <a:spLocks/>
          </p:cNvSpPr>
          <p:nvPr/>
        </p:nvSpPr>
        <p:spPr bwMode="auto">
          <a:xfrm>
            <a:off x="636588" y="4129088"/>
            <a:ext cx="1123950" cy="376237"/>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FF99"/>
          </a:solidFill>
          <a:ln w="9525">
            <a:solidFill>
              <a:schemeClr val="tx1"/>
            </a:solidFill>
            <a:round/>
            <a:headEnd/>
            <a:tailEnd/>
          </a:ln>
        </p:spPr>
        <p:txBody>
          <a:bodyPr/>
          <a:lstStyle/>
          <a:p>
            <a:endParaRPr lang="zh-CN" altLang="en-US"/>
          </a:p>
        </p:txBody>
      </p:sp>
      <p:sp>
        <p:nvSpPr>
          <p:cNvPr id="69644" name="Freeform 12"/>
          <p:cNvSpPr>
            <a:spLocks/>
          </p:cNvSpPr>
          <p:nvPr/>
        </p:nvSpPr>
        <p:spPr bwMode="auto">
          <a:xfrm>
            <a:off x="1198563" y="4879975"/>
            <a:ext cx="1122362" cy="376238"/>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ECFF"/>
          </a:solidFill>
          <a:ln w="9525">
            <a:solidFill>
              <a:schemeClr val="tx1"/>
            </a:solidFill>
            <a:round/>
            <a:headEnd/>
            <a:tailEnd/>
          </a:ln>
        </p:spPr>
        <p:txBody>
          <a:bodyPr/>
          <a:lstStyle/>
          <a:p>
            <a:endParaRPr lang="zh-CN" altLang="en-US"/>
          </a:p>
        </p:txBody>
      </p:sp>
      <p:sp>
        <p:nvSpPr>
          <p:cNvPr id="69645" name="Freeform 13"/>
          <p:cNvSpPr>
            <a:spLocks/>
          </p:cNvSpPr>
          <p:nvPr/>
        </p:nvSpPr>
        <p:spPr bwMode="auto">
          <a:xfrm>
            <a:off x="2320925" y="5632450"/>
            <a:ext cx="561975" cy="376238"/>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CC00"/>
          </a:solidFill>
          <a:ln w="9525">
            <a:solidFill>
              <a:schemeClr val="tx1"/>
            </a:solidFill>
            <a:round/>
            <a:headEnd/>
            <a:tailEnd/>
          </a:ln>
        </p:spPr>
        <p:txBody>
          <a:bodyPr/>
          <a:lstStyle/>
          <a:p>
            <a:endParaRPr lang="zh-CN" altLang="en-US"/>
          </a:p>
        </p:txBody>
      </p:sp>
      <p:sp>
        <p:nvSpPr>
          <p:cNvPr id="69646" name="Text Box 14"/>
          <p:cNvSpPr txBox="1">
            <a:spLocks noChangeArrowheads="1"/>
          </p:cNvSpPr>
          <p:nvPr/>
        </p:nvSpPr>
        <p:spPr bwMode="auto">
          <a:xfrm>
            <a:off x="209550" y="3354388"/>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A</a:t>
            </a:r>
          </a:p>
        </p:txBody>
      </p:sp>
      <p:sp>
        <p:nvSpPr>
          <p:cNvPr id="69647" name="Text Box 15"/>
          <p:cNvSpPr txBox="1">
            <a:spLocks noChangeArrowheads="1"/>
          </p:cNvSpPr>
          <p:nvPr/>
        </p:nvSpPr>
        <p:spPr bwMode="auto">
          <a:xfrm>
            <a:off x="209550" y="4106863"/>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B</a:t>
            </a:r>
          </a:p>
        </p:txBody>
      </p:sp>
      <p:sp>
        <p:nvSpPr>
          <p:cNvPr id="69648" name="Text Box 16"/>
          <p:cNvSpPr txBox="1">
            <a:spLocks noChangeArrowheads="1"/>
          </p:cNvSpPr>
          <p:nvPr/>
        </p:nvSpPr>
        <p:spPr bwMode="auto">
          <a:xfrm>
            <a:off x="209550" y="4859338"/>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C</a:t>
            </a:r>
          </a:p>
        </p:txBody>
      </p:sp>
      <p:sp>
        <p:nvSpPr>
          <p:cNvPr id="69649" name="Text Box 17"/>
          <p:cNvSpPr txBox="1">
            <a:spLocks noChangeArrowheads="1"/>
          </p:cNvSpPr>
          <p:nvPr/>
        </p:nvSpPr>
        <p:spPr bwMode="auto">
          <a:xfrm>
            <a:off x="209550" y="5611813"/>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D</a:t>
            </a:r>
          </a:p>
        </p:txBody>
      </p:sp>
      <p:sp>
        <p:nvSpPr>
          <p:cNvPr id="69650" name="Line 18"/>
          <p:cNvSpPr>
            <a:spLocks noChangeShapeType="1"/>
          </p:cNvSpPr>
          <p:nvPr/>
        </p:nvSpPr>
        <p:spPr bwMode="auto">
          <a:xfrm>
            <a:off x="4406900" y="4879975"/>
            <a:ext cx="4252913"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651" name="Line 19"/>
          <p:cNvSpPr>
            <a:spLocks noChangeShapeType="1"/>
          </p:cNvSpPr>
          <p:nvPr/>
        </p:nvSpPr>
        <p:spPr bwMode="auto">
          <a:xfrm>
            <a:off x="5049838" y="4786313"/>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2" name="Text Box 20"/>
          <p:cNvSpPr txBox="1">
            <a:spLocks noChangeArrowheads="1"/>
          </p:cNvSpPr>
          <p:nvPr/>
        </p:nvSpPr>
        <p:spPr bwMode="auto">
          <a:xfrm>
            <a:off x="2441575" y="3338513"/>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a</a:t>
            </a:r>
          </a:p>
        </p:txBody>
      </p:sp>
      <p:sp>
        <p:nvSpPr>
          <p:cNvPr id="69653" name="Text Box 21"/>
          <p:cNvSpPr txBox="1">
            <a:spLocks noChangeArrowheads="1"/>
          </p:cNvSpPr>
          <p:nvPr/>
        </p:nvSpPr>
        <p:spPr bwMode="auto">
          <a:xfrm>
            <a:off x="7426325" y="449103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a</a:t>
            </a:r>
          </a:p>
        </p:txBody>
      </p:sp>
      <p:sp>
        <p:nvSpPr>
          <p:cNvPr id="69654" name="Text Box 22"/>
          <p:cNvSpPr txBox="1">
            <a:spLocks noChangeArrowheads="1"/>
          </p:cNvSpPr>
          <p:nvPr/>
        </p:nvSpPr>
        <p:spPr bwMode="auto">
          <a:xfrm>
            <a:off x="4768850" y="449103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b</a:t>
            </a:r>
          </a:p>
        </p:txBody>
      </p:sp>
      <p:sp>
        <p:nvSpPr>
          <p:cNvPr id="69655" name="Text Box 23"/>
          <p:cNvSpPr txBox="1">
            <a:spLocks noChangeArrowheads="1"/>
          </p:cNvSpPr>
          <p:nvPr/>
        </p:nvSpPr>
        <p:spPr bwMode="auto">
          <a:xfrm>
            <a:off x="739775" y="4125913"/>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b</a:t>
            </a:r>
          </a:p>
        </p:txBody>
      </p:sp>
      <p:sp>
        <p:nvSpPr>
          <p:cNvPr id="69656" name="Text Box 24"/>
          <p:cNvSpPr txBox="1">
            <a:spLocks noChangeArrowheads="1"/>
          </p:cNvSpPr>
          <p:nvPr/>
        </p:nvSpPr>
        <p:spPr bwMode="auto">
          <a:xfrm>
            <a:off x="1893888" y="484981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c</a:t>
            </a:r>
          </a:p>
        </p:txBody>
      </p:sp>
      <p:sp>
        <p:nvSpPr>
          <p:cNvPr id="69657" name="Text Box 25"/>
          <p:cNvSpPr txBox="1">
            <a:spLocks noChangeArrowheads="1"/>
          </p:cNvSpPr>
          <p:nvPr/>
        </p:nvSpPr>
        <p:spPr bwMode="auto">
          <a:xfrm>
            <a:off x="2408238" y="5607050"/>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d</a:t>
            </a:r>
          </a:p>
        </p:txBody>
      </p:sp>
      <p:sp>
        <p:nvSpPr>
          <p:cNvPr id="69658" name="Text Box 26"/>
          <p:cNvSpPr txBox="1">
            <a:spLocks noChangeArrowheads="1"/>
          </p:cNvSpPr>
          <p:nvPr/>
        </p:nvSpPr>
        <p:spPr bwMode="auto">
          <a:xfrm>
            <a:off x="5738813" y="4491038"/>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b</a:t>
            </a:r>
          </a:p>
        </p:txBody>
      </p:sp>
      <p:sp>
        <p:nvSpPr>
          <p:cNvPr id="69659" name="Text Box 27"/>
          <p:cNvSpPr txBox="1">
            <a:spLocks noChangeArrowheads="1"/>
          </p:cNvSpPr>
          <p:nvPr/>
        </p:nvSpPr>
        <p:spPr bwMode="auto">
          <a:xfrm>
            <a:off x="5972175" y="449103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c</a:t>
            </a:r>
          </a:p>
        </p:txBody>
      </p:sp>
      <p:sp>
        <p:nvSpPr>
          <p:cNvPr id="69660" name="Text Box 28"/>
          <p:cNvSpPr txBox="1">
            <a:spLocks noChangeArrowheads="1"/>
          </p:cNvSpPr>
          <p:nvPr/>
        </p:nvSpPr>
        <p:spPr bwMode="auto">
          <a:xfrm>
            <a:off x="4541838" y="4491038"/>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a</a:t>
            </a:r>
          </a:p>
        </p:txBody>
      </p:sp>
      <p:sp>
        <p:nvSpPr>
          <p:cNvPr id="69661" name="Text Box 29"/>
          <p:cNvSpPr txBox="1">
            <a:spLocks noChangeArrowheads="1"/>
          </p:cNvSpPr>
          <p:nvPr/>
        </p:nvSpPr>
        <p:spPr bwMode="auto">
          <a:xfrm>
            <a:off x="3103563" y="3354388"/>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t</a:t>
            </a:r>
          </a:p>
        </p:txBody>
      </p:sp>
      <p:sp>
        <p:nvSpPr>
          <p:cNvPr id="69662" name="Text Box 30"/>
          <p:cNvSpPr txBox="1">
            <a:spLocks noChangeArrowheads="1"/>
          </p:cNvSpPr>
          <p:nvPr/>
        </p:nvSpPr>
        <p:spPr bwMode="auto">
          <a:xfrm>
            <a:off x="3103563" y="4124325"/>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t</a:t>
            </a:r>
          </a:p>
        </p:txBody>
      </p:sp>
      <p:sp>
        <p:nvSpPr>
          <p:cNvPr id="69663" name="Text Box 31"/>
          <p:cNvSpPr txBox="1">
            <a:spLocks noChangeArrowheads="1"/>
          </p:cNvSpPr>
          <p:nvPr/>
        </p:nvSpPr>
        <p:spPr bwMode="auto">
          <a:xfrm>
            <a:off x="3103563" y="4894263"/>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t</a:t>
            </a:r>
          </a:p>
        </p:txBody>
      </p:sp>
      <p:sp>
        <p:nvSpPr>
          <p:cNvPr id="69664" name="Text Box 32"/>
          <p:cNvSpPr txBox="1">
            <a:spLocks noChangeArrowheads="1"/>
          </p:cNvSpPr>
          <p:nvPr/>
        </p:nvSpPr>
        <p:spPr bwMode="auto">
          <a:xfrm>
            <a:off x="3103563" y="5664200"/>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t</a:t>
            </a:r>
          </a:p>
        </p:txBody>
      </p:sp>
      <p:sp>
        <p:nvSpPr>
          <p:cNvPr id="69665" name="Text Box 33"/>
          <p:cNvSpPr txBox="1">
            <a:spLocks noChangeArrowheads="1"/>
          </p:cNvSpPr>
          <p:nvPr/>
        </p:nvSpPr>
        <p:spPr bwMode="auto">
          <a:xfrm>
            <a:off x="8639175" y="4483100"/>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t</a:t>
            </a:r>
          </a:p>
        </p:txBody>
      </p:sp>
      <p:sp>
        <p:nvSpPr>
          <p:cNvPr id="69666" name="Line 34"/>
          <p:cNvSpPr>
            <a:spLocks noChangeShapeType="1"/>
          </p:cNvSpPr>
          <p:nvPr/>
        </p:nvSpPr>
        <p:spPr bwMode="auto">
          <a:xfrm>
            <a:off x="6734175" y="4786313"/>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7" name="Line 35"/>
          <p:cNvSpPr>
            <a:spLocks noChangeShapeType="1"/>
          </p:cNvSpPr>
          <p:nvPr/>
        </p:nvSpPr>
        <p:spPr bwMode="auto">
          <a:xfrm>
            <a:off x="1198563" y="4410075"/>
            <a:ext cx="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8" name="Line 36"/>
          <p:cNvSpPr>
            <a:spLocks noChangeShapeType="1"/>
          </p:cNvSpPr>
          <p:nvPr/>
        </p:nvSpPr>
        <p:spPr bwMode="auto">
          <a:xfrm>
            <a:off x="1760538" y="5162550"/>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9" name="Line 37"/>
          <p:cNvSpPr>
            <a:spLocks noChangeShapeType="1"/>
          </p:cNvSpPr>
          <p:nvPr/>
        </p:nvSpPr>
        <p:spPr bwMode="auto">
          <a:xfrm>
            <a:off x="2320925" y="4410075"/>
            <a:ext cx="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0" name="Line 38"/>
          <p:cNvSpPr>
            <a:spLocks noChangeShapeType="1"/>
          </p:cNvSpPr>
          <p:nvPr/>
        </p:nvSpPr>
        <p:spPr bwMode="auto">
          <a:xfrm>
            <a:off x="1198563" y="591502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1" name="Line 39"/>
          <p:cNvSpPr>
            <a:spLocks noChangeShapeType="1"/>
          </p:cNvSpPr>
          <p:nvPr/>
        </p:nvSpPr>
        <p:spPr bwMode="auto">
          <a:xfrm>
            <a:off x="2882900" y="5162550"/>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2" name="Line 40"/>
          <p:cNvSpPr>
            <a:spLocks noChangeShapeType="1"/>
          </p:cNvSpPr>
          <p:nvPr/>
        </p:nvSpPr>
        <p:spPr bwMode="auto">
          <a:xfrm>
            <a:off x="2320925" y="591502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3" name="Line 41"/>
          <p:cNvSpPr>
            <a:spLocks noChangeShapeType="1"/>
          </p:cNvSpPr>
          <p:nvPr/>
        </p:nvSpPr>
        <p:spPr bwMode="auto">
          <a:xfrm>
            <a:off x="4568825" y="4975225"/>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4" name="Line 42"/>
          <p:cNvSpPr>
            <a:spLocks noChangeShapeType="1"/>
          </p:cNvSpPr>
          <p:nvPr/>
        </p:nvSpPr>
        <p:spPr bwMode="auto">
          <a:xfrm>
            <a:off x="5530850" y="4975225"/>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5" name="Line 43"/>
          <p:cNvSpPr>
            <a:spLocks noChangeShapeType="1"/>
          </p:cNvSpPr>
          <p:nvPr/>
        </p:nvSpPr>
        <p:spPr bwMode="auto">
          <a:xfrm>
            <a:off x="6492875" y="4975225"/>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6" name="Line 44"/>
          <p:cNvSpPr>
            <a:spLocks noChangeShapeType="1"/>
          </p:cNvSpPr>
          <p:nvPr/>
        </p:nvSpPr>
        <p:spPr bwMode="auto">
          <a:xfrm>
            <a:off x="7456488" y="4975225"/>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7" name="Line 45"/>
          <p:cNvSpPr>
            <a:spLocks noChangeShapeType="1"/>
          </p:cNvSpPr>
          <p:nvPr/>
        </p:nvSpPr>
        <p:spPr bwMode="auto">
          <a:xfrm>
            <a:off x="4568825" y="5068888"/>
            <a:ext cx="962025"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678" name="Line 46"/>
          <p:cNvSpPr>
            <a:spLocks noChangeShapeType="1"/>
          </p:cNvSpPr>
          <p:nvPr/>
        </p:nvSpPr>
        <p:spPr bwMode="auto">
          <a:xfrm>
            <a:off x="5530850" y="5068888"/>
            <a:ext cx="962025"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679" name="Line 47"/>
          <p:cNvSpPr>
            <a:spLocks noChangeShapeType="1"/>
          </p:cNvSpPr>
          <p:nvPr/>
        </p:nvSpPr>
        <p:spPr bwMode="auto">
          <a:xfrm>
            <a:off x="6492875" y="5068888"/>
            <a:ext cx="963613"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680" name="Text Box 48"/>
          <p:cNvSpPr txBox="1">
            <a:spLocks noChangeArrowheads="1"/>
          </p:cNvSpPr>
          <p:nvPr/>
        </p:nvSpPr>
        <p:spPr bwMode="auto">
          <a:xfrm>
            <a:off x="5772150" y="5789613"/>
            <a:ext cx="1919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4 </a:t>
            </a:r>
            <a:r>
              <a:rPr kumimoji="1" lang="zh-CN" altLang="en-US" sz="2000">
                <a:solidFill>
                  <a:srgbClr val="333399"/>
                </a:solidFill>
                <a:latin typeface="Arial" charset="0"/>
                <a:ea typeface="黑体" pitchFamily="2" charset="-122"/>
              </a:rPr>
              <a:t>个时分复用帧</a:t>
            </a:r>
          </a:p>
        </p:txBody>
      </p:sp>
      <p:sp>
        <p:nvSpPr>
          <p:cNvPr id="69681" name="Text Box 49"/>
          <p:cNvSpPr txBox="1">
            <a:spLocks noChangeArrowheads="1"/>
          </p:cNvSpPr>
          <p:nvPr/>
        </p:nvSpPr>
        <p:spPr bwMode="auto">
          <a:xfrm>
            <a:off x="4808538" y="5018088"/>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#1</a:t>
            </a:r>
          </a:p>
        </p:txBody>
      </p:sp>
      <p:sp>
        <p:nvSpPr>
          <p:cNvPr id="69682" name="Line 50"/>
          <p:cNvSpPr>
            <a:spLocks noChangeShapeType="1"/>
          </p:cNvSpPr>
          <p:nvPr/>
        </p:nvSpPr>
        <p:spPr bwMode="auto">
          <a:xfrm>
            <a:off x="3276600" y="3806825"/>
            <a:ext cx="1050925" cy="69850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683" name="Line 51"/>
          <p:cNvSpPr>
            <a:spLocks noChangeShapeType="1"/>
          </p:cNvSpPr>
          <p:nvPr/>
        </p:nvSpPr>
        <p:spPr bwMode="auto">
          <a:xfrm>
            <a:off x="3276600" y="4527550"/>
            <a:ext cx="969963" cy="16510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684" name="Line 52"/>
          <p:cNvSpPr>
            <a:spLocks noChangeShapeType="1"/>
          </p:cNvSpPr>
          <p:nvPr/>
        </p:nvSpPr>
        <p:spPr bwMode="auto">
          <a:xfrm flipV="1">
            <a:off x="3348038" y="4879975"/>
            <a:ext cx="898525" cy="36671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685" name="Line 53"/>
          <p:cNvSpPr>
            <a:spLocks noChangeShapeType="1"/>
          </p:cNvSpPr>
          <p:nvPr/>
        </p:nvSpPr>
        <p:spPr bwMode="auto">
          <a:xfrm flipV="1">
            <a:off x="3363913" y="5068888"/>
            <a:ext cx="963612" cy="846137"/>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686" name="Text Box 54"/>
          <p:cNvSpPr txBox="1">
            <a:spLocks noChangeArrowheads="1"/>
          </p:cNvSpPr>
          <p:nvPr/>
        </p:nvSpPr>
        <p:spPr bwMode="auto">
          <a:xfrm>
            <a:off x="3348038" y="53197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④</a:t>
            </a:r>
          </a:p>
        </p:txBody>
      </p:sp>
      <p:sp>
        <p:nvSpPr>
          <p:cNvPr id="69687" name="Text Box 55"/>
          <p:cNvSpPr txBox="1">
            <a:spLocks noChangeArrowheads="1"/>
          </p:cNvSpPr>
          <p:nvPr/>
        </p:nvSpPr>
        <p:spPr bwMode="auto">
          <a:xfrm>
            <a:off x="3276600" y="481488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③</a:t>
            </a:r>
          </a:p>
        </p:txBody>
      </p:sp>
      <p:sp>
        <p:nvSpPr>
          <p:cNvPr id="69688" name="Text Box 56"/>
          <p:cNvSpPr txBox="1">
            <a:spLocks noChangeArrowheads="1"/>
          </p:cNvSpPr>
          <p:nvPr/>
        </p:nvSpPr>
        <p:spPr bwMode="auto">
          <a:xfrm>
            <a:off x="3276600" y="416718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②</a:t>
            </a:r>
          </a:p>
        </p:txBody>
      </p:sp>
      <p:sp>
        <p:nvSpPr>
          <p:cNvPr id="69689" name="Text Box 57"/>
          <p:cNvSpPr txBox="1">
            <a:spLocks noChangeArrowheads="1"/>
          </p:cNvSpPr>
          <p:nvPr/>
        </p:nvSpPr>
        <p:spPr bwMode="auto">
          <a:xfrm>
            <a:off x="3419475" y="3590925"/>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①</a:t>
            </a:r>
          </a:p>
        </p:txBody>
      </p:sp>
      <p:sp>
        <p:nvSpPr>
          <p:cNvPr id="69690" name="Freeform 58"/>
          <p:cNvSpPr>
            <a:spLocks/>
          </p:cNvSpPr>
          <p:nvPr/>
        </p:nvSpPr>
        <p:spPr bwMode="auto">
          <a:xfrm>
            <a:off x="636588" y="3376613"/>
            <a:ext cx="561975" cy="376237"/>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p>
            <a:endParaRPr lang="zh-CN" altLang="en-US"/>
          </a:p>
        </p:txBody>
      </p:sp>
      <p:sp>
        <p:nvSpPr>
          <p:cNvPr id="69691" name="Line 59"/>
          <p:cNvSpPr>
            <a:spLocks noChangeShapeType="1"/>
          </p:cNvSpPr>
          <p:nvPr/>
        </p:nvSpPr>
        <p:spPr bwMode="auto">
          <a:xfrm>
            <a:off x="2882900" y="4410075"/>
            <a:ext cx="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2" name="Line 60"/>
          <p:cNvSpPr>
            <a:spLocks noChangeShapeType="1"/>
          </p:cNvSpPr>
          <p:nvPr/>
        </p:nvSpPr>
        <p:spPr bwMode="auto">
          <a:xfrm>
            <a:off x="636588" y="589597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3" name="Text Box 61"/>
          <p:cNvSpPr txBox="1">
            <a:spLocks noChangeArrowheads="1"/>
          </p:cNvSpPr>
          <p:nvPr/>
        </p:nvSpPr>
        <p:spPr bwMode="auto">
          <a:xfrm>
            <a:off x="739775" y="333533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a</a:t>
            </a:r>
          </a:p>
        </p:txBody>
      </p:sp>
      <p:sp>
        <p:nvSpPr>
          <p:cNvPr id="69694" name="Text Box 62"/>
          <p:cNvSpPr txBox="1">
            <a:spLocks noChangeArrowheads="1"/>
          </p:cNvSpPr>
          <p:nvPr/>
        </p:nvSpPr>
        <p:spPr bwMode="auto">
          <a:xfrm>
            <a:off x="1328738" y="483711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c</a:t>
            </a:r>
          </a:p>
        </p:txBody>
      </p:sp>
      <p:sp>
        <p:nvSpPr>
          <p:cNvPr id="69695" name="Text Box 63"/>
          <p:cNvSpPr txBox="1">
            <a:spLocks noChangeArrowheads="1"/>
          </p:cNvSpPr>
          <p:nvPr/>
        </p:nvSpPr>
        <p:spPr bwMode="auto">
          <a:xfrm>
            <a:off x="1355725" y="412908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b</a:t>
            </a:r>
          </a:p>
        </p:txBody>
      </p:sp>
      <p:sp>
        <p:nvSpPr>
          <p:cNvPr id="69696" name="Line 64"/>
          <p:cNvSpPr>
            <a:spLocks noChangeShapeType="1"/>
          </p:cNvSpPr>
          <p:nvPr/>
        </p:nvSpPr>
        <p:spPr bwMode="auto">
          <a:xfrm>
            <a:off x="5289550" y="4786313"/>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7" name="Line 65"/>
          <p:cNvSpPr>
            <a:spLocks noChangeShapeType="1"/>
          </p:cNvSpPr>
          <p:nvPr/>
        </p:nvSpPr>
        <p:spPr bwMode="auto">
          <a:xfrm>
            <a:off x="5530850" y="4786313"/>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8" name="Line 66"/>
          <p:cNvSpPr>
            <a:spLocks noChangeShapeType="1"/>
          </p:cNvSpPr>
          <p:nvPr/>
        </p:nvSpPr>
        <p:spPr bwMode="auto">
          <a:xfrm>
            <a:off x="7456488" y="5068888"/>
            <a:ext cx="962025"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699" name="Line 67"/>
          <p:cNvSpPr>
            <a:spLocks noChangeShapeType="1"/>
          </p:cNvSpPr>
          <p:nvPr/>
        </p:nvSpPr>
        <p:spPr bwMode="auto">
          <a:xfrm>
            <a:off x="8418513" y="4975225"/>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0" name="Line 68"/>
          <p:cNvSpPr>
            <a:spLocks noChangeShapeType="1"/>
          </p:cNvSpPr>
          <p:nvPr/>
        </p:nvSpPr>
        <p:spPr bwMode="auto">
          <a:xfrm>
            <a:off x="7937500" y="4786313"/>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1" name="Line 69"/>
          <p:cNvSpPr>
            <a:spLocks noChangeShapeType="1"/>
          </p:cNvSpPr>
          <p:nvPr/>
        </p:nvSpPr>
        <p:spPr bwMode="auto">
          <a:xfrm>
            <a:off x="6492875" y="4786313"/>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2" name="Text Box 70"/>
          <p:cNvSpPr txBox="1">
            <a:spLocks noChangeArrowheads="1"/>
          </p:cNvSpPr>
          <p:nvPr/>
        </p:nvSpPr>
        <p:spPr bwMode="auto">
          <a:xfrm>
            <a:off x="6954838" y="449103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c</a:t>
            </a:r>
          </a:p>
        </p:txBody>
      </p:sp>
      <p:sp>
        <p:nvSpPr>
          <p:cNvPr id="69703" name="Text Box 71"/>
          <p:cNvSpPr txBox="1">
            <a:spLocks noChangeArrowheads="1"/>
          </p:cNvSpPr>
          <p:nvPr/>
        </p:nvSpPr>
        <p:spPr bwMode="auto">
          <a:xfrm>
            <a:off x="8139113" y="4491038"/>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d</a:t>
            </a:r>
          </a:p>
        </p:txBody>
      </p:sp>
      <p:sp>
        <p:nvSpPr>
          <p:cNvPr id="69704" name="Text Box 72"/>
          <p:cNvSpPr txBox="1">
            <a:spLocks noChangeArrowheads="1"/>
          </p:cNvSpPr>
          <p:nvPr/>
        </p:nvSpPr>
        <p:spPr bwMode="auto">
          <a:xfrm>
            <a:off x="3605213" y="3055938"/>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时分复用</a:t>
            </a:r>
          </a:p>
        </p:txBody>
      </p:sp>
      <p:sp>
        <p:nvSpPr>
          <p:cNvPr id="69705" name="Text Box 73"/>
          <p:cNvSpPr txBox="1">
            <a:spLocks noChangeArrowheads="1"/>
          </p:cNvSpPr>
          <p:nvPr/>
        </p:nvSpPr>
        <p:spPr bwMode="auto">
          <a:xfrm>
            <a:off x="5772150" y="5018088"/>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#2</a:t>
            </a:r>
          </a:p>
        </p:txBody>
      </p:sp>
      <p:sp>
        <p:nvSpPr>
          <p:cNvPr id="69706" name="Text Box 74"/>
          <p:cNvSpPr txBox="1">
            <a:spLocks noChangeArrowheads="1"/>
          </p:cNvSpPr>
          <p:nvPr/>
        </p:nvSpPr>
        <p:spPr bwMode="auto">
          <a:xfrm>
            <a:off x="6781800" y="5018088"/>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#3</a:t>
            </a:r>
          </a:p>
        </p:txBody>
      </p:sp>
      <p:sp>
        <p:nvSpPr>
          <p:cNvPr id="69707" name="Text Box 75"/>
          <p:cNvSpPr txBox="1">
            <a:spLocks noChangeArrowheads="1"/>
          </p:cNvSpPr>
          <p:nvPr/>
        </p:nvSpPr>
        <p:spPr bwMode="auto">
          <a:xfrm>
            <a:off x="7743825" y="5018088"/>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#4</a:t>
            </a:r>
          </a:p>
        </p:txBody>
      </p:sp>
      <p:sp>
        <p:nvSpPr>
          <p:cNvPr id="69708" name="Line 76"/>
          <p:cNvSpPr>
            <a:spLocks noChangeShapeType="1"/>
          </p:cNvSpPr>
          <p:nvPr/>
        </p:nvSpPr>
        <p:spPr bwMode="auto">
          <a:xfrm>
            <a:off x="5129213" y="5414963"/>
            <a:ext cx="1203325" cy="376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9" name="Line 77"/>
          <p:cNvSpPr>
            <a:spLocks noChangeShapeType="1"/>
          </p:cNvSpPr>
          <p:nvPr/>
        </p:nvSpPr>
        <p:spPr bwMode="auto">
          <a:xfrm>
            <a:off x="6011863" y="5414963"/>
            <a:ext cx="481012" cy="376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0" name="Line 78"/>
          <p:cNvSpPr>
            <a:spLocks noChangeShapeType="1"/>
          </p:cNvSpPr>
          <p:nvPr/>
        </p:nvSpPr>
        <p:spPr bwMode="auto">
          <a:xfrm flipH="1">
            <a:off x="6573838" y="5414963"/>
            <a:ext cx="401637" cy="376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1" name="Line 79"/>
          <p:cNvSpPr>
            <a:spLocks noChangeShapeType="1"/>
          </p:cNvSpPr>
          <p:nvPr/>
        </p:nvSpPr>
        <p:spPr bwMode="auto">
          <a:xfrm flipV="1">
            <a:off x="6734175" y="5414963"/>
            <a:ext cx="1203325" cy="376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2" name="Text Box 80"/>
          <p:cNvSpPr txBox="1">
            <a:spLocks noChangeArrowheads="1"/>
          </p:cNvSpPr>
          <p:nvPr/>
        </p:nvSpPr>
        <p:spPr bwMode="auto">
          <a:xfrm>
            <a:off x="93663" y="2781300"/>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用户</a:t>
            </a:r>
          </a:p>
        </p:txBody>
      </p:sp>
      <p:sp>
        <p:nvSpPr>
          <p:cNvPr id="69713" name="Line 81"/>
          <p:cNvSpPr>
            <a:spLocks noChangeShapeType="1"/>
          </p:cNvSpPr>
          <p:nvPr/>
        </p:nvSpPr>
        <p:spPr bwMode="auto">
          <a:xfrm>
            <a:off x="557213" y="3752850"/>
            <a:ext cx="2646362"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714" name="Line 82"/>
          <p:cNvSpPr>
            <a:spLocks noChangeShapeType="1"/>
          </p:cNvSpPr>
          <p:nvPr/>
        </p:nvSpPr>
        <p:spPr bwMode="auto">
          <a:xfrm>
            <a:off x="557213" y="4505325"/>
            <a:ext cx="2646362"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715" name="Line 83"/>
          <p:cNvSpPr>
            <a:spLocks noChangeShapeType="1"/>
          </p:cNvSpPr>
          <p:nvPr/>
        </p:nvSpPr>
        <p:spPr bwMode="auto">
          <a:xfrm>
            <a:off x="557213" y="5256213"/>
            <a:ext cx="2646362"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716" name="Line 84"/>
          <p:cNvSpPr>
            <a:spLocks noChangeShapeType="1"/>
          </p:cNvSpPr>
          <p:nvPr/>
        </p:nvSpPr>
        <p:spPr bwMode="auto">
          <a:xfrm>
            <a:off x="557213" y="6008688"/>
            <a:ext cx="2646362"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9717" name="Group 85"/>
          <p:cNvGrpSpPr>
            <a:grpSpLocks/>
          </p:cNvGrpSpPr>
          <p:nvPr/>
        </p:nvGrpSpPr>
        <p:grpSpPr bwMode="auto">
          <a:xfrm>
            <a:off x="4572000" y="4311650"/>
            <a:ext cx="3830638" cy="1079500"/>
            <a:chOff x="1655" y="1570"/>
            <a:chExt cx="2904" cy="1497"/>
          </a:xfrm>
        </p:grpSpPr>
        <p:sp>
          <p:nvSpPr>
            <p:cNvPr id="69719" name="Line 86"/>
            <p:cNvSpPr>
              <a:spLocks noChangeShapeType="1"/>
            </p:cNvSpPr>
            <p:nvPr/>
          </p:nvSpPr>
          <p:spPr bwMode="auto">
            <a:xfrm>
              <a:off x="1655"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0" name="Line 87"/>
            <p:cNvSpPr>
              <a:spLocks noChangeShapeType="1"/>
            </p:cNvSpPr>
            <p:nvPr/>
          </p:nvSpPr>
          <p:spPr bwMode="auto">
            <a:xfrm>
              <a:off x="2381"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1" name="Line 88"/>
            <p:cNvSpPr>
              <a:spLocks noChangeShapeType="1"/>
            </p:cNvSpPr>
            <p:nvPr/>
          </p:nvSpPr>
          <p:spPr bwMode="auto">
            <a:xfrm>
              <a:off x="3107"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2" name="Line 89"/>
            <p:cNvSpPr>
              <a:spLocks noChangeShapeType="1"/>
            </p:cNvSpPr>
            <p:nvPr/>
          </p:nvSpPr>
          <p:spPr bwMode="auto">
            <a:xfrm>
              <a:off x="3833"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3" name="Line 90"/>
            <p:cNvSpPr>
              <a:spLocks noChangeShapeType="1"/>
            </p:cNvSpPr>
            <p:nvPr/>
          </p:nvSpPr>
          <p:spPr bwMode="auto">
            <a:xfrm>
              <a:off x="4559"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9718" name="Text Box 91"/>
          <p:cNvSpPr txBox="1">
            <a:spLocks noChangeArrowheads="1"/>
          </p:cNvSpPr>
          <p:nvPr/>
        </p:nvSpPr>
        <p:spPr bwMode="auto">
          <a:xfrm>
            <a:off x="468313" y="1773238"/>
            <a:ext cx="80327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zh-CN" altLang="en-US" sz="2400">
                <a:solidFill>
                  <a:schemeClr val="folHlink"/>
                </a:solidFill>
                <a:latin typeface="黑体" pitchFamily="2" charset="-122"/>
                <a:ea typeface="黑体" pitchFamily="2" charset="-122"/>
              </a:rPr>
              <a:t>使用时分复用系统传送计算机数据时，由于计算机数据的突发性质，用户对分配到的子信道的利用率一般不高。 </a:t>
            </a:r>
          </a:p>
        </p:txBody>
      </p:sp>
    </p:spTree>
  </p:cSld>
  <p:clrMapOvr>
    <a:masterClrMapping/>
  </p:clrMapOvr>
  <p:transition spd="med">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07950" y="1700213"/>
            <a:ext cx="5810250" cy="4826000"/>
            <a:chOff x="240" y="1056"/>
            <a:chExt cx="3660" cy="3040"/>
          </a:xfrm>
        </p:grpSpPr>
        <p:graphicFrame>
          <p:nvGraphicFramePr>
            <p:cNvPr id="13317" name="Object 1024"/>
            <p:cNvGraphicFramePr>
              <a:graphicFrameLocks noChangeAspect="1"/>
            </p:cNvGraphicFramePr>
            <p:nvPr/>
          </p:nvGraphicFramePr>
          <p:xfrm>
            <a:off x="396" y="1056"/>
            <a:ext cx="3504" cy="3040"/>
          </p:xfrm>
          <a:graphic>
            <a:graphicData uri="http://schemas.openxmlformats.org/presentationml/2006/ole">
              <mc:AlternateContent xmlns:mc="http://schemas.openxmlformats.org/markup-compatibility/2006">
                <mc:Choice xmlns:v="urn:schemas-microsoft-com:vml" Requires="v">
                  <p:oleObj spid="_x0000_s13384" name="Bitmap Image" r:id="rId4" imgW="3952381" imgH="3428571" progId="Paint.Picture">
                    <p:embed/>
                  </p:oleObj>
                </mc:Choice>
                <mc:Fallback>
                  <p:oleObj name="Bitmap Image" r:id="rId4" imgW="3952381" imgH="3428571" progId="Paint.Picture">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 y="1056"/>
                          <a:ext cx="3504" cy="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8" name="Line 4"/>
            <p:cNvSpPr>
              <a:spLocks noChangeShapeType="1"/>
            </p:cNvSpPr>
            <p:nvPr/>
          </p:nvSpPr>
          <p:spPr bwMode="auto">
            <a:xfrm>
              <a:off x="240" y="2880"/>
              <a:ext cx="336" cy="624"/>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319" name="Line 5"/>
            <p:cNvSpPr>
              <a:spLocks noChangeShapeType="1"/>
            </p:cNvSpPr>
            <p:nvPr/>
          </p:nvSpPr>
          <p:spPr bwMode="auto">
            <a:xfrm flipH="1">
              <a:off x="2640" y="3792"/>
              <a:ext cx="72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374790" name="Rectangle 6"/>
          <p:cNvSpPr>
            <a:spLocks noChangeArrowheads="1"/>
          </p:cNvSpPr>
          <p:nvPr/>
        </p:nvSpPr>
        <p:spPr bwMode="auto">
          <a:xfrm>
            <a:off x="468313" y="33337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400">
                <a:solidFill>
                  <a:schemeClr val="tx2"/>
                </a:solidFill>
                <a:latin typeface="Tahoma" pitchFamily="34" charset="0"/>
              </a:rPr>
              <a:t>LAN Media--ScTP</a:t>
            </a:r>
          </a:p>
        </p:txBody>
      </p:sp>
      <p:sp>
        <p:nvSpPr>
          <p:cNvPr id="374791" name="Text Box 7"/>
          <p:cNvSpPr txBox="1">
            <a:spLocks noChangeArrowheads="1"/>
          </p:cNvSpPr>
          <p:nvPr/>
        </p:nvSpPr>
        <p:spPr bwMode="auto">
          <a:xfrm>
            <a:off x="5867400" y="1557338"/>
            <a:ext cx="33528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nSpc>
                <a:spcPct val="110000"/>
              </a:lnSpc>
              <a:buClr>
                <a:schemeClr val="accent2"/>
              </a:buClr>
              <a:buFont typeface="Wingdings" pitchFamily="2" charset="2"/>
              <a:buChar char="p"/>
            </a:pPr>
            <a:r>
              <a:rPr lang="en-US" altLang="zh-CN" sz="2200">
                <a:latin typeface="Tahoma" pitchFamily="34" charset="0"/>
              </a:rPr>
              <a:t>wrapped in a metallic foil shield or screen</a:t>
            </a:r>
          </a:p>
          <a:p>
            <a:pPr>
              <a:lnSpc>
                <a:spcPct val="110000"/>
              </a:lnSpc>
              <a:buClr>
                <a:schemeClr val="accent2"/>
              </a:buClr>
              <a:buFont typeface="Wingdings" pitchFamily="2" charset="2"/>
              <a:buChar char="p"/>
            </a:pPr>
            <a:r>
              <a:rPr lang="en-US" altLang="zh-CN" sz="2200">
                <a:latin typeface="Tahoma" pitchFamily="34" charset="0"/>
              </a:rPr>
              <a:t>usually 100 or 120 Ohm cable</a:t>
            </a:r>
          </a:p>
          <a:p>
            <a:pPr>
              <a:lnSpc>
                <a:spcPct val="110000"/>
              </a:lnSpc>
              <a:buClr>
                <a:schemeClr val="accent2"/>
              </a:buClr>
              <a:buFont typeface="Wingdings" pitchFamily="2" charset="2"/>
              <a:buChar char="p"/>
            </a:pPr>
            <a:r>
              <a:rPr lang="en-US" altLang="zh-CN" sz="2200">
                <a:latin typeface="Tahoma" pitchFamily="34" charset="0"/>
              </a:rPr>
              <a:t>Both STP and ScTP prevent incoming electromagnetic waves from causing noise on data wires and also minimizes outgoing radiated electromagnetic waves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74790"/>
                                        </p:tgtEl>
                                        <p:attrNameLst>
                                          <p:attrName>style.visibility</p:attrName>
                                        </p:attrNameLst>
                                      </p:cBhvr>
                                      <p:to>
                                        <p:strVal val="visible"/>
                                      </p:to>
                                    </p:set>
                                    <p:animEffect transition="in" filter="blinds(vertical)">
                                      <p:cBhvr>
                                        <p:cTn id="7" dur="500"/>
                                        <p:tgtEl>
                                          <p:spTgt spid="374790"/>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4791">
                                            <p:txEl>
                                              <p:pRg st="0" end="0"/>
                                            </p:txEl>
                                          </p:spTgt>
                                        </p:tgtEl>
                                        <p:attrNameLst>
                                          <p:attrName>style.visibility</p:attrName>
                                        </p:attrNameLst>
                                      </p:cBhvr>
                                      <p:to>
                                        <p:strVal val="visible"/>
                                      </p:to>
                                    </p:set>
                                    <p:animEffect transition="in" filter="dissolve">
                                      <p:cBhvr>
                                        <p:cTn id="17" dur="500"/>
                                        <p:tgtEl>
                                          <p:spTgt spid="374791">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74791">
                                            <p:txEl>
                                              <p:pRg st="1" end="1"/>
                                            </p:txEl>
                                          </p:spTgt>
                                        </p:tgtEl>
                                        <p:attrNameLst>
                                          <p:attrName>style.visibility</p:attrName>
                                        </p:attrNameLst>
                                      </p:cBhvr>
                                      <p:to>
                                        <p:strVal val="visible"/>
                                      </p:to>
                                    </p:set>
                                    <p:animEffect transition="in" filter="dissolve">
                                      <p:cBhvr>
                                        <p:cTn id="22" dur="500"/>
                                        <p:tgtEl>
                                          <p:spTgt spid="374791">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74791">
                                            <p:txEl>
                                              <p:pRg st="2" end="2"/>
                                            </p:txEl>
                                          </p:spTgt>
                                        </p:tgtEl>
                                        <p:attrNameLst>
                                          <p:attrName>style.visibility</p:attrName>
                                        </p:attrNameLst>
                                      </p:cBhvr>
                                      <p:to>
                                        <p:strVal val="visible"/>
                                      </p:to>
                                    </p:set>
                                    <p:animEffect transition="in" filter="dissolve">
                                      <p:cBhvr>
                                        <p:cTn id="27" dur="500"/>
                                        <p:tgtEl>
                                          <p:spTgt spid="3747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90" grpId="0" autoUpdateAnimBg="0"/>
      <p:bldP spid="374791"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574675" y="304800"/>
            <a:ext cx="8569325" cy="1216025"/>
          </a:xfrm>
        </p:spPr>
        <p:txBody>
          <a:bodyPr/>
          <a:lstStyle/>
          <a:p>
            <a:pPr eaLnBrk="1" hangingPunct="1"/>
            <a:r>
              <a:rPr lang="zh-CN" altLang="en-US" smtClean="0"/>
              <a:t>统计时分复用</a:t>
            </a:r>
            <a:r>
              <a:rPr lang="zh-CN" altLang="en-US" sz="2500" smtClean="0"/>
              <a:t> </a:t>
            </a:r>
            <a:r>
              <a:rPr lang="en-US" altLang="zh-CN" smtClean="0"/>
              <a:t>STDM (Statistic TDM)  </a:t>
            </a:r>
          </a:p>
        </p:txBody>
      </p:sp>
      <p:sp>
        <p:nvSpPr>
          <p:cNvPr id="70659" name="Freeform 3"/>
          <p:cNvSpPr>
            <a:spLocks/>
          </p:cNvSpPr>
          <p:nvPr/>
        </p:nvSpPr>
        <p:spPr bwMode="auto">
          <a:xfrm>
            <a:off x="6891338" y="4021138"/>
            <a:ext cx="269875"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p>
            <a:endParaRPr lang="zh-CN" altLang="en-US"/>
          </a:p>
        </p:txBody>
      </p:sp>
      <p:sp>
        <p:nvSpPr>
          <p:cNvPr id="70660" name="Freeform 4"/>
          <p:cNvSpPr>
            <a:spLocks/>
          </p:cNvSpPr>
          <p:nvPr/>
        </p:nvSpPr>
        <p:spPr bwMode="auto">
          <a:xfrm>
            <a:off x="7975600" y="4021138"/>
            <a:ext cx="269875"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p>
            <a:endParaRPr lang="zh-CN" altLang="en-US"/>
          </a:p>
        </p:txBody>
      </p:sp>
      <p:sp>
        <p:nvSpPr>
          <p:cNvPr id="70661" name="Freeform 5"/>
          <p:cNvSpPr>
            <a:spLocks/>
          </p:cNvSpPr>
          <p:nvPr/>
        </p:nvSpPr>
        <p:spPr bwMode="auto">
          <a:xfrm>
            <a:off x="7613650" y="4021138"/>
            <a:ext cx="271463"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CC00"/>
          </a:solidFill>
          <a:ln w="9525">
            <a:solidFill>
              <a:schemeClr val="tx1"/>
            </a:solidFill>
            <a:round/>
            <a:headEnd/>
            <a:tailEnd/>
          </a:ln>
        </p:spPr>
        <p:txBody>
          <a:bodyPr/>
          <a:lstStyle/>
          <a:p>
            <a:endParaRPr lang="zh-CN" altLang="en-US"/>
          </a:p>
        </p:txBody>
      </p:sp>
      <p:sp>
        <p:nvSpPr>
          <p:cNvPr id="70662" name="Freeform 6"/>
          <p:cNvSpPr>
            <a:spLocks/>
          </p:cNvSpPr>
          <p:nvPr/>
        </p:nvSpPr>
        <p:spPr bwMode="auto">
          <a:xfrm>
            <a:off x="7251700" y="4021138"/>
            <a:ext cx="271463"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p>
            <a:endParaRPr lang="zh-CN" altLang="en-US"/>
          </a:p>
        </p:txBody>
      </p:sp>
      <p:sp>
        <p:nvSpPr>
          <p:cNvPr id="70663" name="Freeform 7"/>
          <p:cNvSpPr>
            <a:spLocks/>
          </p:cNvSpPr>
          <p:nvPr/>
        </p:nvSpPr>
        <p:spPr bwMode="auto">
          <a:xfrm>
            <a:off x="6529388" y="4021138"/>
            <a:ext cx="271462"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p>
            <a:endParaRPr lang="zh-CN" altLang="en-US"/>
          </a:p>
        </p:txBody>
      </p:sp>
      <p:sp>
        <p:nvSpPr>
          <p:cNvPr id="70664" name="Freeform 8"/>
          <p:cNvSpPr>
            <a:spLocks/>
          </p:cNvSpPr>
          <p:nvPr/>
        </p:nvSpPr>
        <p:spPr bwMode="auto">
          <a:xfrm>
            <a:off x="6167438" y="4021138"/>
            <a:ext cx="271462"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p>
            <a:endParaRPr lang="zh-CN" altLang="en-US"/>
          </a:p>
        </p:txBody>
      </p:sp>
      <p:sp>
        <p:nvSpPr>
          <p:cNvPr id="70665" name="Freeform 9"/>
          <p:cNvSpPr>
            <a:spLocks/>
          </p:cNvSpPr>
          <p:nvPr/>
        </p:nvSpPr>
        <p:spPr bwMode="auto">
          <a:xfrm>
            <a:off x="5807075" y="4021138"/>
            <a:ext cx="269875"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p>
            <a:endParaRPr lang="zh-CN" altLang="en-US"/>
          </a:p>
        </p:txBody>
      </p:sp>
      <p:sp>
        <p:nvSpPr>
          <p:cNvPr id="70666" name="Text Box 10"/>
          <p:cNvSpPr txBox="1">
            <a:spLocks noChangeArrowheads="1"/>
          </p:cNvSpPr>
          <p:nvPr/>
        </p:nvSpPr>
        <p:spPr bwMode="auto">
          <a:xfrm>
            <a:off x="660400" y="2138363"/>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用户</a:t>
            </a:r>
          </a:p>
        </p:txBody>
      </p:sp>
      <p:sp>
        <p:nvSpPr>
          <p:cNvPr id="70667" name="Freeform 11"/>
          <p:cNvSpPr>
            <a:spLocks/>
          </p:cNvSpPr>
          <p:nvPr/>
        </p:nvSpPr>
        <p:spPr bwMode="auto">
          <a:xfrm>
            <a:off x="3186113" y="2813050"/>
            <a:ext cx="633412" cy="403225"/>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p>
            <a:endParaRPr lang="zh-CN" altLang="en-US"/>
          </a:p>
        </p:txBody>
      </p:sp>
      <p:sp>
        <p:nvSpPr>
          <p:cNvPr id="70668" name="Freeform 12"/>
          <p:cNvSpPr>
            <a:spLocks/>
          </p:cNvSpPr>
          <p:nvPr/>
        </p:nvSpPr>
        <p:spPr bwMode="auto">
          <a:xfrm>
            <a:off x="1289050" y="3619500"/>
            <a:ext cx="1265238" cy="401638"/>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FF99"/>
          </a:solidFill>
          <a:ln w="9525">
            <a:solidFill>
              <a:schemeClr val="tx1"/>
            </a:solidFill>
            <a:round/>
            <a:headEnd/>
            <a:tailEnd/>
          </a:ln>
        </p:spPr>
        <p:txBody>
          <a:bodyPr/>
          <a:lstStyle/>
          <a:p>
            <a:endParaRPr lang="zh-CN" altLang="en-US"/>
          </a:p>
        </p:txBody>
      </p:sp>
      <p:sp>
        <p:nvSpPr>
          <p:cNvPr id="70669" name="Freeform 13"/>
          <p:cNvSpPr>
            <a:spLocks/>
          </p:cNvSpPr>
          <p:nvPr/>
        </p:nvSpPr>
        <p:spPr bwMode="auto">
          <a:xfrm>
            <a:off x="1920875" y="4424363"/>
            <a:ext cx="1265238" cy="403225"/>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ECFF"/>
          </a:solidFill>
          <a:ln w="9525">
            <a:solidFill>
              <a:schemeClr val="tx1"/>
            </a:solidFill>
            <a:round/>
            <a:headEnd/>
            <a:tailEnd/>
          </a:ln>
        </p:spPr>
        <p:txBody>
          <a:bodyPr/>
          <a:lstStyle/>
          <a:p>
            <a:endParaRPr lang="zh-CN" altLang="en-US"/>
          </a:p>
        </p:txBody>
      </p:sp>
      <p:sp>
        <p:nvSpPr>
          <p:cNvPr id="70670" name="Freeform 14"/>
          <p:cNvSpPr>
            <a:spLocks/>
          </p:cNvSpPr>
          <p:nvPr/>
        </p:nvSpPr>
        <p:spPr bwMode="auto">
          <a:xfrm>
            <a:off x="2554288" y="5229225"/>
            <a:ext cx="631825" cy="403225"/>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CC00"/>
          </a:solidFill>
          <a:ln w="9525">
            <a:solidFill>
              <a:schemeClr val="tx1"/>
            </a:solidFill>
            <a:round/>
            <a:headEnd/>
            <a:tailEnd/>
          </a:ln>
        </p:spPr>
        <p:txBody>
          <a:bodyPr/>
          <a:lstStyle/>
          <a:p>
            <a:endParaRPr lang="zh-CN" altLang="en-US"/>
          </a:p>
        </p:txBody>
      </p:sp>
      <p:sp>
        <p:nvSpPr>
          <p:cNvPr id="70671" name="Text Box 15"/>
          <p:cNvSpPr txBox="1">
            <a:spLocks noChangeArrowheads="1"/>
          </p:cNvSpPr>
          <p:nvPr/>
        </p:nvSpPr>
        <p:spPr bwMode="auto">
          <a:xfrm>
            <a:off x="755650" y="2776538"/>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A</a:t>
            </a:r>
          </a:p>
        </p:txBody>
      </p:sp>
      <p:sp>
        <p:nvSpPr>
          <p:cNvPr id="70672" name="Text Box 16"/>
          <p:cNvSpPr txBox="1">
            <a:spLocks noChangeArrowheads="1"/>
          </p:cNvSpPr>
          <p:nvPr/>
        </p:nvSpPr>
        <p:spPr bwMode="auto">
          <a:xfrm>
            <a:off x="755650" y="3581400"/>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B</a:t>
            </a:r>
          </a:p>
        </p:txBody>
      </p:sp>
      <p:sp>
        <p:nvSpPr>
          <p:cNvPr id="70673" name="Text Box 17"/>
          <p:cNvSpPr txBox="1">
            <a:spLocks noChangeArrowheads="1"/>
          </p:cNvSpPr>
          <p:nvPr/>
        </p:nvSpPr>
        <p:spPr bwMode="auto">
          <a:xfrm>
            <a:off x="755650" y="4387850"/>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C</a:t>
            </a:r>
          </a:p>
        </p:txBody>
      </p:sp>
      <p:sp>
        <p:nvSpPr>
          <p:cNvPr id="70674" name="Text Box 18"/>
          <p:cNvSpPr txBox="1">
            <a:spLocks noChangeArrowheads="1"/>
          </p:cNvSpPr>
          <p:nvPr/>
        </p:nvSpPr>
        <p:spPr bwMode="auto">
          <a:xfrm>
            <a:off x="755650" y="5192713"/>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D</a:t>
            </a:r>
          </a:p>
        </p:txBody>
      </p:sp>
      <p:sp>
        <p:nvSpPr>
          <p:cNvPr id="70675" name="Line 19"/>
          <p:cNvSpPr>
            <a:spLocks noChangeShapeType="1"/>
          </p:cNvSpPr>
          <p:nvPr/>
        </p:nvSpPr>
        <p:spPr bwMode="auto">
          <a:xfrm>
            <a:off x="5535613" y="4424363"/>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676" name="Text Box 20"/>
          <p:cNvSpPr txBox="1">
            <a:spLocks noChangeArrowheads="1"/>
          </p:cNvSpPr>
          <p:nvPr/>
        </p:nvSpPr>
        <p:spPr bwMode="auto">
          <a:xfrm>
            <a:off x="3322638" y="2797175"/>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a</a:t>
            </a:r>
          </a:p>
        </p:txBody>
      </p:sp>
      <p:sp>
        <p:nvSpPr>
          <p:cNvPr id="70677" name="Text Box 21"/>
          <p:cNvSpPr txBox="1">
            <a:spLocks noChangeArrowheads="1"/>
          </p:cNvSpPr>
          <p:nvPr/>
        </p:nvSpPr>
        <p:spPr bwMode="auto">
          <a:xfrm>
            <a:off x="1477963" y="360521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b</a:t>
            </a:r>
          </a:p>
        </p:txBody>
      </p:sp>
      <p:sp>
        <p:nvSpPr>
          <p:cNvPr id="70678" name="Text Box 22"/>
          <p:cNvSpPr txBox="1">
            <a:spLocks noChangeArrowheads="1"/>
          </p:cNvSpPr>
          <p:nvPr/>
        </p:nvSpPr>
        <p:spPr bwMode="auto">
          <a:xfrm>
            <a:off x="2705100" y="440055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c</a:t>
            </a:r>
          </a:p>
        </p:txBody>
      </p:sp>
      <p:sp>
        <p:nvSpPr>
          <p:cNvPr id="70679" name="Text Box 23"/>
          <p:cNvSpPr txBox="1">
            <a:spLocks noChangeArrowheads="1"/>
          </p:cNvSpPr>
          <p:nvPr/>
        </p:nvSpPr>
        <p:spPr bwMode="auto">
          <a:xfrm>
            <a:off x="2708275" y="5229225"/>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d</a:t>
            </a:r>
          </a:p>
        </p:txBody>
      </p:sp>
      <p:sp>
        <p:nvSpPr>
          <p:cNvPr id="70680" name="Text Box 24"/>
          <p:cNvSpPr txBox="1">
            <a:spLocks noChangeArrowheads="1"/>
          </p:cNvSpPr>
          <p:nvPr/>
        </p:nvSpPr>
        <p:spPr bwMode="auto">
          <a:xfrm>
            <a:off x="4067175" y="2852738"/>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t</a:t>
            </a:r>
          </a:p>
        </p:txBody>
      </p:sp>
      <p:sp>
        <p:nvSpPr>
          <p:cNvPr id="70681" name="Text Box 25"/>
          <p:cNvSpPr txBox="1">
            <a:spLocks noChangeArrowheads="1"/>
          </p:cNvSpPr>
          <p:nvPr/>
        </p:nvSpPr>
        <p:spPr bwMode="auto">
          <a:xfrm>
            <a:off x="4067175" y="3676650"/>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t</a:t>
            </a:r>
          </a:p>
        </p:txBody>
      </p:sp>
      <p:sp>
        <p:nvSpPr>
          <p:cNvPr id="70682" name="Text Box 26"/>
          <p:cNvSpPr txBox="1">
            <a:spLocks noChangeArrowheads="1"/>
          </p:cNvSpPr>
          <p:nvPr/>
        </p:nvSpPr>
        <p:spPr bwMode="auto">
          <a:xfrm>
            <a:off x="4067175" y="4502150"/>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t</a:t>
            </a:r>
          </a:p>
        </p:txBody>
      </p:sp>
      <p:sp>
        <p:nvSpPr>
          <p:cNvPr id="70683" name="Text Box 27"/>
          <p:cNvSpPr txBox="1">
            <a:spLocks noChangeArrowheads="1"/>
          </p:cNvSpPr>
          <p:nvPr/>
        </p:nvSpPr>
        <p:spPr bwMode="auto">
          <a:xfrm>
            <a:off x="4067175" y="5326063"/>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t</a:t>
            </a:r>
          </a:p>
        </p:txBody>
      </p:sp>
      <p:sp>
        <p:nvSpPr>
          <p:cNvPr id="70684" name="Text Box 28"/>
          <p:cNvSpPr txBox="1">
            <a:spLocks noChangeArrowheads="1"/>
          </p:cNvSpPr>
          <p:nvPr/>
        </p:nvSpPr>
        <p:spPr bwMode="auto">
          <a:xfrm>
            <a:off x="8426450" y="4002088"/>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t</a:t>
            </a:r>
          </a:p>
        </p:txBody>
      </p:sp>
      <p:sp>
        <p:nvSpPr>
          <p:cNvPr id="70685" name="Line 29"/>
          <p:cNvSpPr>
            <a:spLocks noChangeShapeType="1"/>
          </p:cNvSpPr>
          <p:nvPr/>
        </p:nvSpPr>
        <p:spPr bwMode="auto">
          <a:xfrm>
            <a:off x="1920875" y="3921125"/>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6" name="Line 30"/>
          <p:cNvSpPr>
            <a:spLocks noChangeShapeType="1"/>
          </p:cNvSpPr>
          <p:nvPr/>
        </p:nvSpPr>
        <p:spPr bwMode="auto">
          <a:xfrm>
            <a:off x="2554288" y="4725988"/>
            <a:ext cx="0"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7" name="Line 31"/>
          <p:cNvSpPr>
            <a:spLocks noChangeShapeType="1"/>
          </p:cNvSpPr>
          <p:nvPr/>
        </p:nvSpPr>
        <p:spPr bwMode="auto">
          <a:xfrm>
            <a:off x="3186113" y="3921125"/>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8" name="Line 32"/>
          <p:cNvSpPr>
            <a:spLocks noChangeShapeType="1"/>
          </p:cNvSpPr>
          <p:nvPr/>
        </p:nvSpPr>
        <p:spPr bwMode="auto">
          <a:xfrm>
            <a:off x="1920875" y="5532438"/>
            <a:ext cx="0"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9" name="Line 33"/>
          <p:cNvSpPr>
            <a:spLocks noChangeShapeType="1"/>
          </p:cNvSpPr>
          <p:nvPr/>
        </p:nvSpPr>
        <p:spPr bwMode="auto">
          <a:xfrm>
            <a:off x="3819525" y="4725988"/>
            <a:ext cx="0"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0" name="Line 34"/>
          <p:cNvSpPr>
            <a:spLocks noChangeShapeType="1"/>
          </p:cNvSpPr>
          <p:nvPr/>
        </p:nvSpPr>
        <p:spPr bwMode="auto">
          <a:xfrm>
            <a:off x="3819525" y="5532438"/>
            <a:ext cx="0"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1" name="Line 35"/>
          <p:cNvSpPr>
            <a:spLocks noChangeShapeType="1"/>
          </p:cNvSpPr>
          <p:nvPr/>
        </p:nvSpPr>
        <p:spPr bwMode="auto">
          <a:xfrm>
            <a:off x="5716588" y="4525963"/>
            <a:ext cx="0" cy="200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2" name="Line 36"/>
          <p:cNvSpPr>
            <a:spLocks noChangeShapeType="1"/>
          </p:cNvSpPr>
          <p:nvPr/>
        </p:nvSpPr>
        <p:spPr bwMode="auto">
          <a:xfrm>
            <a:off x="6438900" y="4525963"/>
            <a:ext cx="0" cy="200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3" name="Line 37"/>
          <p:cNvSpPr>
            <a:spLocks noChangeShapeType="1"/>
          </p:cNvSpPr>
          <p:nvPr/>
        </p:nvSpPr>
        <p:spPr bwMode="auto">
          <a:xfrm>
            <a:off x="7161213" y="4525963"/>
            <a:ext cx="0" cy="200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4" name="Line 38"/>
          <p:cNvSpPr>
            <a:spLocks noChangeShapeType="1"/>
          </p:cNvSpPr>
          <p:nvPr/>
        </p:nvSpPr>
        <p:spPr bwMode="auto">
          <a:xfrm>
            <a:off x="5716588" y="4625975"/>
            <a:ext cx="722312"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695" name="Line 39"/>
          <p:cNvSpPr>
            <a:spLocks noChangeShapeType="1"/>
          </p:cNvSpPr>
          <p:nvPr/>
        </p:nvSpPr>
        <p:spPr bwMode="auto">
          <a:xfrm>
            <a:off x="6438900" y="4625975"/>
            <a:ext cx="722313"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696" name="Line 40"/>
          <p:cNvSpPr>
            <a:spLocks noChangeShapeType="1"/>
          </p:cNvSpPr>
          <p:nvPr/>
        </p:nvSpPr>
        <p:spPr bwMode="auto">
          <a:xfrm>
            <a:off x="7161213" y="4625975"/>
            <a:ext cx="723900"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697" name="Text Box 41"/>
          <p:cNvSpPr txBox="1">
            <a:spLocks noChangeArrowheads="1"/>
          </p:cNvSpPr>
          <p:nvPr/>
        </p:nvSpPr>
        <p:spPr bwMode="auto">
          <a:xfrm>
            <a:off x="6076950" y="5330825"/>
            <a:ext cx="1763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3 </a:t>
            </a:r>
            <a:r>
              <a:rPr kumimoji="1" lang="zh-CN" altLang="en-US" sz="2000">
                <a:solidFill>
                  <a:srgbClr val="333399"/>
                </a:solidFill>
                <a:latin typeface="Arial" charset="0"/>
                <a:ea typeface="黑体" pitchFamily="2" charset="-122"/>
              </a:rPr>
              <a:t>个 </a:t>
            </a:r>
            <a:r>
              <a:rPr kumimoji="1" lang="en-US" altLang="zh-CN" sz="2000">
                <a:solidFill>
                  <a:srgbClr val="333399"/>
                </a:solidFill>
                <a:latin typeface="Arial" charset="0"/>
                <a:ea typeface="黑体" pitchFamily="2" charset="-122"/>
              </a:rPr>
              <a:t>STDM </a:t>
            </a:r>
            <a:r>
              <a:rPr kumimoji="1" lang="zh-CN" altLang="en-US" sz="2000">
                <a:solidFill>
                  <a:srgbClr val="333399"/>
                </a:solidFill>
                <a:latin typeface="Arial" charset="0"/>
                <a:ea typeface="黑体" pitchFamily="2" charset="-122"/>
              </a:rPr>
              <a:t>帧</a:t>
            </a:r>
          </a:p>
        </p:txBody>
      </p:sp>
      <p:sp>
        <p:nvSpPr>
          <p:cNvPr id="70698" name="Text Box 42"/>
          <p:cNvSpPr txBox="1">
            <a:spLocks noChangeArrowheads="1"/>
          </p:cNvSpPr>
          <p:nvPr/>
        </p:nvSpPr>
        <p:spPr bwMode="auto">
          <a:xfrm>
            <a:off x="5826125" y="45339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#1</a:t>
            </a:r>
          </a:p>
        </p:txBody>
      </p:sp>
      <p:sp>
        <p:nvSpPr>
          <p:cNvPr id="70699" name="Line 43"/>
          <p:cNvSpPr>
            <a:spLocks noChangeShapeType="1"/>
          </p:cNvSpPr>
          <p:nvPr/>
        </p:nvSpPr>
        <p:spPr bwMode="auto">
          <a:xfrm>
            <a:off x="4284663" y="3213100"/>
            <a:ext cx="1160462" cy="808038"/>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700" name="Line 44"/>
          <p:cNvSpPr>
            <a:spLocks noChangeShapeType="1"/>
          </p:cNvSpPr>
          <p:nvPr/>
        </p:nvSpPr>
        <p:spPr bwMode="auto">
          <a:xfrm>
            <a:off x="4356100" y="4005263"/>
            <a:ext cx="998538" cy="217487"/>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701" name="Line 45"/>
          <p:cNvSpPr>
            <a:spLocks noChangeShapeType="1"/>
          </p:cNvSpPr>
          <p:nvPr/>
        </p:nvSpPr>
        <p:spPr bwMode="auto">
          <a:xfrm flipV="1">
            <a:off x="4356100" y="4424363"/>
            <a:ext cx="998538" cy="373062"/>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702" name="Line 46"/>
          <p:cNvSpPr>
            <a:spLocks noChangeShapeType="1"/>
          </p:cNvSpPr>
          <p:nvPr/>
        </p:nvSpPr>
        <p:spPr bwMode="auto">
          <a:xfrm flipV="1">
            <a:off x="4284663" y="4625975"/>
            <a:ext cx="1160462" cy="96361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703" name="Text Box 47"/>
          <p:cNvSpPr txBox="1">
            <a:spLocks noChangeArrowheads="1"/>
          </p:cNvSpPr>
          <p:nvPr/>
        </p:nvSpPr>
        <p:spPr bwMode="auto">
          <a:xfrm>
            <a:off x="4356100" y="494188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④</a:t>
            </a:r>
          </a:p>
        </p:txBody>
      </p:sp>
      <p:sp>
        <p:nvSpPr>
          <p:cNvPr id="70704" name="Text Box 48"/>
          <p:cNvSpPr txBox="1">
            <a:spLocks noChangeArrowheads="1"/>
          </p:cNvSpPr>
          <p:nvPr/>
        </p:nvSpPr>
        <p:spPr bwMode="auto">
          <a:xfrm>
            <a:off x="4284663" y="42926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③</a:t>
            </a:r>
          </a:p>
        </p:txBody>
      </p:sp>
      <p:sp>
        <p:nvSpPr>
          <p:cNvPr id="70705" name="Text Box 49"/>
          <p:cNvSpPr txBox="1">
            <a:spLocks noChangeArrowheads="1"/>
          </p:cNvSpPr>
          <p:nvPr/>
        </p:nvSpPr>
        <p:spPr bwMode="auto">
          <a:xfrm>
            <a:off x="4284663" y="36449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②</a:t>
            </a:r>
          </a:p>
        </p:txBody>
      </p:sp>
      <p:sp>
        <p:nvSpPr>
          <p:cNvPr id="70706" name="Text Box 50"/>
          <p:cNvSpPr txBox="1">
            <a:spLocks noChangeArrowheads="1"/>
          </p:cNvSpPr>
          <p:nvPr/>
        </p:nvSpPr>
        <p:spPr bwMode="auto">
          <a:xfrm>
            <a:off x="4427538" y="29972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①</a:t>
            </a:r>
          </a:p>
        </p:txBody>
      </p:sp>
      <p:sp>
        <p:nvSpPr>
          <p:cNvPr id="70707" name="Freeform 51"/>
          <p:cNvSpPr>
            <a:spLocks/>
          </p:cNvSpPr>
          <p:nvPr/>
        </p:nvSpPr>
        <p:spPr bwMode="auto">
          <a:xfrm>
            <a:off x="1289050" y="2813050"/>
            <a:ext cx="631825" cy="403225"/>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p>
            <a:endParaRPr lang="zh-CN" altLang="en-US"/>
          </a:p>
        </p:txBody>
      </p:sp>
      <p:sp>
        <p:nvSpPr>
          <p:cNvPr id="70708" name="Line 52"/>
          <p:cNvSpPr>
            <a:spLocks noChangeShapeType="1"/>
          </p:cNvSpPr>
          <p:nvPr/>
        </p:nvSpPr>
        <p:spPr bwMode="auto">
          <a:xfrm>
            <a:off x="3819525" y="3921125"/>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9" name="Line 53"/>
          <p:cNvSpPr>
            <a:spLocks noChangeShapeType="1"/>
          </p:cNvSpPr>
          <p:nvPr/>
        </p:nvSpPr>
        <p:spPr bwMode="auto">
          <a:xfrm>
            <a:off x="1379538" y="5532438"/>
            <a:ext cx="0"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0" name="Text Box 54"/>
          <p:cNvSpPr txBox="1">
            <a:spLocks noChangeArrowheads="1"/>
          </p:cNvSpPr>
          <p:nvPr/>
        </p:nvSpPr>
        <p:spPr bwMode="auto">
          <a:xfrm>
            <a:off x="1447800" y="278130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a</a:t>
            </a:r>
          </a:p>
        </p:txBody>
      </p:sp>
      <p:sp>
        <p:nvSpPr>
          <p:cNvPr id="70711" name="Text Box 55"/>
          <p:cNvSpPr txBox="1">
            <a:spLocks noChangeArrowheads="1"/>
          </p:cNvSpPr>
          <p:nvPr/>
        </p:nvSpPr>
        <p:spPr bwMode="auto">
          <a:xfrm>
            <a:off x="2068513" y="438785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c</a:t>
            </a:r>
          </a:p>
        </p:txBody>
      </p:sp>
      <p:sp>
        <p:nvSpPr>
          <p:cNvPr id="70712" name="Text Box 56"/>
          <p:cNvSpPr txBox="1">
            <a:spLocks noChangeArrowheads="1"/>
          </p:cNvSpPr>
          <p:nvPr/>
        </p:nvSpPr>
        <p:spPr bwMode="auto">
          <a:xfrm>
            <a:off x="2098675" y="360838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b</a:t>
            </a:r>
          </a:p>
        </p:txBody>
      </p:sp>
      <p:sp>
        <p:nvSpPr>
          <p:cNvPr id="70713" name="Line 57"/>
          <p:cNvSpPr>
            <a:spLocks noChangeShapeType="1"/>
          </p:cNvSpPr>
          <p:nvPr/>
        </p:nvSpPr>
        <p:spPr bwMode="auto">
          <a:xfrm>
            <a:off x="6529388" y="4324350"/>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4" name="Line 58"/>
          <p:cNvSpPr>
            <a:spLocks noChangeShapeType="1"/>
          </p:cNvSpPr>
          <p:nvPr/>
        </p:nvSpPr>
        <p:spPr bwMode="auto">
          <a:xfrm>
            <a:off x="6800850" y="4324350"/>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5" name="Line 59"/>
          <p:cNvSpPr>
            <a:spLocks noChangeShapeType="1"/>
          </p:cNvSpPr>
          <p:nvPr/>
        </p:nvSpPr>
        <p:spPr bwMode="auto">
          <a:xfrm>
            <a:off x="7885113" y="4525963"/>
            <a:ext cx="0" cy="200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6" name="Line 60"/>
          <p:cNvSpPr>
            <a:spLocks noChangeShapeType="1"/>
          </p:cNvSpPr>
          <p:nvPr/>
        </p:nvSpPr>
        <p:spPr bwMode="auto">
          <a:xfrm>
            <a:off x="7885113" y="4324350"/>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7" name="Text Box 61"/>
          <p:cNvSpPr txBox="1">
            <a:spLocks noChangeArrowheads="1"/>
          </p:cNvSpPr>
          <p:nvPr/>
        </p:nvSpPr>
        <p:spPr bwMode="auto">
          <a:xfrm>
            <a:off x="7951788" y="40052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a</a:t>
            </a:r>
          </a:p>
        </p:txBody>
      </p:sp>
      <p:sp>
        <p:nvSpPr>
          <p:cNvPr id="70718" name="Text Box 62"/>
          <p:cNvSpPr txBox="1">
            <a:spLocks noChangeArrowheads="1"/>
          </p:cNvSpPr>
          <p:nvPr/>
        </p:nvSpPr>
        <p:spPr bwMode="auto">
          <a:xfrm>
            <a:off x="6145213" y="40052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b</a:t>
            </a:r>
          </a:p>
        </p:txBody>
      </p:sp>
      <p:sp>
        <p:nvSpPr>
          <p:cNvPr id="70719" name="Text Box 63"/>
          <p:cNvSpPr txBox="1">
            <a:spLocks noChangeArrowheads="1"/>
          </p:cNvSpPr>
          <p:nvPr/>
        </p:nvSpPr>
        <p:spPr bwMode="auto">
          <a:xfrm>
            <a:off x="6484938" y="40052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b</a:t>
            </a:r>
          </a:p>
        </p:txBody>
      </p:sp>
      <p:sp>
        <p:nvSpPr>
          <p:cNvPr id="70720" name="Text Box 64"/>
          <p:cNvSpPr txBox="1">
            <a:spLocks noChangeArrowheads="1"/>
          </p:cNvSpPr>
          <p:nvPr/>
        </p:nvSpPr>
        <p:spPr bwMode="auto">
          <a:xfrm>
            <a:off x="6845300" y="400526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c</a:t>
            </a:r>
          </a:p>
        </p:txBody>
      </p:sp>
      <p:sp>
        <p:nvSpPr>
          <p:cNvPr id="70721" name="Text Box 65"/>
          <p:cNvSpPr txBox="1">
            <a:spLocks noChangeArrowheads="1"/>
          </p:cNvSpPr>
          <p:nvPr/>
        </p:nvSpPr>
        <p:spPr bwMode="auto">
          <a:xfrm>
            <a:off x="5776913" y="40052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a</a:t>
            </a:r>
          </a:p>
        </p:txBody>
      </p:sp>
      <p:sp>
        <p:nvSpPr>
          <p:cNvPr id="70722" name="Text Box 66"/>
          <p:cNvSpPr txBox="1">
            <a:spLocks noChangeArrowheads="1"/>
          </p:cNvSpPr>
          <p:nvPr/>
        </p:nvSpPr>
        <p:spPr bwMode="auto">
          <a:xfrm>
            <a:off x="7218363" y="400526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c</a:t>
            </a:r>
          </a:p>
        </p:txBody>
      </p:sp>
      <p:sp>
        <p:nvSpPr>
          <p:cNvPr id="70723" name="Text Box 67"/>
          <p:cNvSpPr txBox="1">
            <a:spLocks noChangeArrowheads="1"/>
          </p:cNvSpPr>
          <p:nvPr/>
        </p:nvSpPr>
        <p:spPr bwMode="auto">
          <a:xfrm>
            <a:off x="7569200" y="4005263"/>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d</a:t>
            </a:r>
          </a:p>
        </p:txBody>
      </p:sp>
      <p:sp>
        <p:nvSpPr>
          <p:cNvPr id="70724" name="Freeform 68"/>
          <p:cNvSpPr>
            <a:spLocks/>
          </p:cNvSpPr>
          <p:nvPr/>
        </p:nvSpPr>
        <p:spPr bwMode="auto">
          <a:xfrm>
            <a:off x="5716588" y="4021138"/>
            <a:ext cx="90487"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725" name="Freeform 69"/>
          <p:cNvSpPr>
            <a:spLocks/>
          </p:cNvSpPr>
          <p:nvPr/>
        </p:nvSpPr>
        <p:spPr bwMode="auto">
          <a:xfrm>
            <a:off x="6076950" y="4021138"/>
            <a:ext cx="90488"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726" name="Freeform 70"/>
          <p:cNvSpPr>
            <a:spLocks/>
          </p:cNvSpPr>
          <p:nvPr/>
        </p:nvSpPr>
        <p:spPr bwMode="auto">
          <a:xfrm>
            <a:off x="6438900" y="4021138"/>
            <a:ext cx="90488"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727" name="Freeform 71"/>
          <p:cNvSpPr>
            <a:spLocks/>
          </p:cNvSpPr>
          <p:nvPr/>
        </p:nvSpPr>
        <p:spPr bwMode="auto">
          <a:xfrm>
            <a:off x="6800850" y="4021138"/>
            <a:ext cx="90488"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728" name="Freeform 72"/>
          <p:cNvSpPr>
            <a:spLocks/>
          </p:cNvSpPr>
          <p:nvPr/>
        </p:nvSpPr>
        <p:spPr bwMode="auto">
          <a:xfrm>
            <a:off x="7161213" y="4021138"/>
            <a:ext cx="90487"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729" name="Freeform 73"/>
          <p:cNvSpPr>
            <a:spLocks/>
          </p:cNvSpPr>
          <p:nvPr/>
        </p:nvSpPr>
        <p:spPr bwMode="auto">
          <a:xfrm>
            <a:off x="7523163" y="4021138"/>
            <a:ext cx="90487"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730" name="Freeform 74"/>
          <p:cNvSpPr>
            <a:spLocks/>
          </p:cNvSpPr>
          <p:nvPr/>
        </p:nvSpPr>
        <p:spPr bwMode="auto">
          <a:xfrm>
            <a:off x="7885113" y="4021138"/>
            <a:ext cx="90487"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731" name="Text Box 75"/>
          <p:cNvSpPr txBox="1">
            <a:spLocks noChangeArrowheads="1"/>
          </p:cNvSpPr>
          <p:nvPr/>
        </p:nvSpPr>
        <p:spPr bwMode="auto">
          <a:xfrm>
            <a:off x="6529388" y="45212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#2</a:t>
            </a:r>
          </a:p>
        </p:txBody>
      </p:sp>
      <p:sp>
        <p:nvSpPr>
          <p:cNvPr id="70732" name="Text Box 76"/>
          <p:cNvSpPr txBox="1">
            <a:spLocks noChangeArrowheads="1"/>
          </p:cNvSpPr>
          <p:nvPr/>
        </p:nvSpPr>
        <p:spPr bwMode="auto">
          <a:xfrm>
            <a:off x="7232650" y="45085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#3</a:t>
            </a:r>
          </a:p>
        </p:txBody>
      </p:sp>
      <p:sp>
        <p:nvSpPr>
          <p:cNvPr id="70733" name="Text Box 77"/>
          <p:cNvSpPr txBox="1">
            <a:spLocks noChangeArrowheads="1"/>
          </p:cNvSpPr>
          <p:nvPr/>
        </p:nvSpPr>
        <p:spPr bwMode="auto">
          <a:xfrm>
            <a:off x="4270375" y="2473325"/>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统计时分复用</a:t>
            </a:r>
          </a:p>
        </p:txBody>
      </p:sp>
      <p:sp>
        <p:nvSpPr>
          <p:cNvPr id="70734" name="Line 78"/>
          <p:cNvSpPr>
            <a:spLocks noChangeShapeType="1"/>
          </p:cNvSpPr>
          <p:nvPr/>
        </p:nvSpPr>
        <p:spPr bwMode="auto">
          <a:xfrm>
            <a:off x="6076950" y="4927600"/>
            <a:ext cx="633413"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5" name="Line 79"/>
          <p:cNvSpPr>
            <a:spLocks noChangeShapeType="1"/>
          </p:cNvSpPr>
          <p:nvPr/>
        </p:nvSpPr>
        <p:spPr bwMode="auto">
          <a:xfrm>
            <a:off x="6800850" y="4927600"/>
            <a:ext cx="0"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6" name="Line 80"/>
          <p:cNvSpPr>
            <a:spLocks noChangeShapeType="1"/>
          </p:cNvSpPr>
          <p:nvPr/>
        </p:nvSpPr>
        <p:spPr bwMode="auto">
          <a:xfrm flipH="1">
            <a:off x="6981825" y="4927600"/>
            <a:ext cx="450850"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7" name="Line 81"/>
          <p:cNvSpPr>
            <a:spLocks noChangeShapeType="1"/>
          </p:cNvSpPr>
          <p:nvPr/>
        </p:nvSpPr>
        <p:spPr bwMode="auto">
          <a:xfrm>
            <a:off x="1198563" y="3216275"/>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738" name="Line 82"/>
          <p:cNvSpPr>
            <a:spLocks noChangeShapeType="1"/>
          </p:cNvSpPr>
          <p:nvPr/>
        </p:nvSpPr>
        <p:spPr bwMode="auto">
          <a:xfrm>
            <a:off x="1198563" y="4021138"/>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739" name="Line 83"/>
          <p:cNvSpPr>
            <a:spLocks noChangeShapeType="1"/>
          </p:cNvSpPr>
          <p:nvPr/>
        </p:nvSpPr>
        <p:spPr bwMode="auto">
          <a:xfrm>
            <a:off x="1198563" y="4827588"/>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740" name="Line 84"/>
          <p:cNvSpPr>
            <a:spLocks noChangeShapeType="1"/>
          </p:cNvSpPr>
          <p:nvPr/>
        </p:nvSpPr>
        <p:spPr bwMode="auto">
          <a:xfrm>
            <a:off x="1198563" y="5632450"/>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741" name="Line 85"/>
          <p:cNvSpPr>
            <a:spLocks noChangeShapeType="1"/>
          </p:cNvSpPr>
          <p:nvPr/>
        </p:nvSpPr>
        <p:spPr bwMode="auto">
          <a:xfrm>
            <a:off x="5710238" y="3716338"/>
            <a:ext cx="0" cy="1079500"/>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2" name="Line 86"/>
          <p:cNvSpPr>
            <a:spLocks noChangeShapeType="1"/>
          </p:cNvSpPr>
          <p:nvPr/>
        </p:nvSpPr>
        <p:spPr bwMode="auto">
          <a:xfrm>
            <a:off x="6434138" y="3716338"/>
            <a:ext cx="0" cy="1079500"/>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3" name="Line 87"/>
          <p:cNvSpPr>
            <a:spLocks noChangeShapeType="1"/>
          </p:cNvSpPr>
          <p:nvPr/>
        </p:nvSpPr>
        <p:spPr bwMode="auto">
          <a:xfrm>
            <a:off x="7158038" y="3716338"/>
            <a:ext cx="0" cy="1079500"/>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4" name="Line 88"/>
          <p:cNvSpPr>
            <a:spLocks noChangeShapeType="1"/>
          </p:cNvSpPr>
          <p:nvPr/>
        </p:nvSpPr>
        <p:spPr bwMode="auto">
          <a:xfrm>
            <a:off x="7880350" y="3716338"/>
            <a:ext cx="0" cy="1079500"/>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med">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zh-CN" altLang="en-US" sz="3400" smtClean="0"/>
              <a:t>频分复用 </a:t>
            </a:r>
            <a:r>
              <a:rPr lang="en-US" altLang="zh-CN" sz="3400" smtClean="0"/>
              <a:t>FDM</a:t>
            </a:r>
            <a:br>
              <a:rPr lang="en-US" altLang="zh-CN" sz="3400" smtClean="0"/>
            </a:br>
            <a:r>
              <a:rPr lang="en-US" altLang="zh-CN" sz="3400" smtClean="0"/>
              <a:t>(Frequency Division Multiplexing) </a:t>
            </a:r>
          </a:p>
        </p:txBody>
      </p:sp>
      <p:sp>
        <p:nvSpPr>
          <p:cNvPr id="71683" name="Rectangle 3"/>
          <p:cNvSpPr>
            <a:spLocks noGrp="1" noChangeArrowheads="1"/>
          </p:cNvSpPr>
          <p:nvPr>
            <p:ph type="body" idx="1"/>
          </p:nvPr>
        </p:nvSpPr>
        <p:spPr>
          <a:xfrm>
            <a:off x="500063" y="1628775"/>
            <a:ext cx="8315325" cy="1800225"/>
          </a:xfrm>
        </p:spPr>
        <p:txBody>
          <a:bodyPr/>
          <a:lstStyle/>
          <a:p>
            <a:pPr eaLnBrk="1" hangingPunct="1"/>
            <a:r>
              <a:rPr lang="zh-CN" altLang="en-US" sz="2400" smtClean="0"/>
              <a:t>用户在分配到一定的频带后，在通信过程中自始至终都占用这个频带。</a:t>
            </a:r>
          </a:p>
          <a:p>
            <a:pPr eaLnBrk="1" hangingPunct="1"/>
            <a:r>
              <a:rPr lang="zh-CN" altLang="en-US" sz="2400" smtClean="0"/>
              <a:t>所有用户在同样的时间占用不同的带宽资源（请注意，这里的</a:t>
            </a:r>
            <a:r>
              <a:rPr lang="zh-CN" altLang="en-US" sz="2400" smtClean="0">
                <a:latin typeface="Arial" charset="0"/>
              </a:rPr>
              <a:t>“</a:t>
            </a:r>
            <a:r>
              <a:rPr lang="zh-CN" altLang="en-US" sz="2400" smtClean="0"/>
              <a:t>带宽</a:t>
            </a:r>
            <a:r>
              <a:rPr lang="zh-CN" altLang="en-US" sz="2400" smtClean="0">
                <a:latin typeface="Arial" charset="0"/>
              </a:rPr>
              <a:t>”</a:t>
            </a:r>
            <a:r>
              <a:rPr lang="zh-CN" altLang="en-US" sz="2400" smtClean="0"/>
              <a:t>是频率带宽） </a:t>
            </a:r>
          </a:p>
        </p:txBody>
      </p:sp>
      <p:grpSp>
        <p:nvGrpSpPr>
          <p:cNvPr id="71684" name="Group 4"/>
          <p:cNvGrpSpPr>
            <a:grpSpLocks/>
          </p:cNvGrpSpPr>
          <p:nvPr/>
        </p:nvGrpSpPr>
        <p:grpSpPr bwMode="auto">
          <a:xfrm>
            <a:off x="1392238" y="3357563"/>
            <a:ext cx="7500937" cy="2990850"/>
            <a:chOff x="494" y="2310"/>
            <a:chExt cx="4725" cy="2100"/>
          </a:xfrm>
        </p:grpSpPr>
        <p:sp>
          <p:nvSpPr>
            <p:cNvPr id="71685" name="Line 5"/>
            <p:cNvSpPr>
              <a:spLocks noChangeShapeType="1"/>
            </p:cNvSpPr>
            <p:nvPr/>
          </p:nvSpPr>
          <p:spPr bwMode="auto">
            <a:xfrm flipV="1">
              <a:off x="930" y="4284"/>
              <a:ext cx="3853" cy="7"/>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86" name="Text Box 6"/>
            <p:cNvSpPr txBox="1">
              <a:spLocks noChangeArrowheads="1"/>
            </p:cNvSpPr>
            <p:nvPr/>
          </p:nvSpPr>
          <p:spPr bwMode="auto">
            <a:xfrm>
              <a:off x="494" y="2310"/>
              <a:ext cx="436"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90000"/>
                </a:lnSpc>
              </a:pPr>
              <a:r>
                <a:rPr kumimoji="1" lang="zh-CN" altLang="en-US" sz="2000">
                  <a:solidFill>
                    <a:srgbClr val="333399"/>
                  </a:solidFill>
                  <a:latin typeface="Times New Roman" pitchFamily="18" charset="0"/>
                  <a:ea typeface="黑体" pitchFamily="2" charset="-122"/>
                </a:rPr>
                <a:t>频率</a:t>
              </a:r>
            </a:p>
          </p:txBody>
        </p:sp>
        <p:sp>
          <p:nvSpPr>
            <p:cNvPr id="71687" name="Text Box 7"/>
            <p:cNvSpPr txBox="1">
              <a:spLocks noChangeArrowheads="1"/>
            </p:cNvSpPr>
            <p:nvPr/>
          </p:nvSpPr>
          <p:spPr bwMode="auto">
            <a:xfrm>
              <a:off x="4783" y="4152"/>
              <a:ext cx="436"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90000"/>
                </a:lnSpc>
              </a:pPr>
              <a:r>
                <a:rPr kumimoji="1" lang="zh-CN" altLang="en-US" sz="2000">
                  <a:solidFill>
                    <a:srgbClr val="333399"/>
                  </a:solidFill>
                  <a:latin typeface="Times New Roman" pitchFamily="18" charset="0"/>
                  <a:ea typeface="黑体" pitchFamily="2" charset="-122"/>
                </a:rPr>
                <a:t>时间</a:t>
              </a:r>
            </a:p>
          </p:txBody>
        </p:sp>
        <p:sp>
          <p:nvSpPr>
            <p:cNvPr id="71688" name="Rectangle 8"/>
            <p:cNvSpPr>
              <a:spLocks noChangeArrowheads="1"/>
            </p:cNvSpPr>
            <p:nvPr/>
          </p:nvSpPr>
          <p:spPr bwMode="auto">
            <a:xfrm>
              <a:off x="930" y="2567"/>
              <a:ext cx="3492" cy="272"/>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1689" name="Rectangle 9"/>
            <p:cNvSpPr>
              <a:spLocks noChangeArrowheads="1"/>
            </p:cNvSpPr>
            <p:nvPr/>
          </p:nvSpPr>
          <p:spPr bwMode="auto">
            <a:xfrm>
              <a:off x="930" y="2839"/>
              <a:ext cx="3492" cy="27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1690" name="Rectangle 10"/>
            <p:cNvSpPr>
              <a:spLocks noChangeArrowheads="1"/>
            </p:cNvSpPr>
            <p:nvPr/>
          </p:nvSpPr>
          <p:spPr bwMode="auto">
            <a:xfrm>
              <a:off x="930" y="3111"/>
              <a:ext cx="3492" cy="27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1691" name="Rectangle 11"/>
            <p:cNvSpPr>
              <a:spLocks noChangeArrowheads="1"/>
            </p:cNvSpPr>
            <p:nvPr/>
          </p:nvSpPr>
          <p:spPr bwMode="auto">
            <a:xfrm>
              <a:off x="930" y="3383"/>
              <a:ext cx="3492" cy="27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1692" name="Rectangle 12"/>
            <p:cNvSpPr>
              <a:spLocks noChangeArrowheads="1"/>
            </p:cNvSpPr>
            <p:nvPr/>
          </p:nvSpPr>
          <p:spPr bwMode="auto">
            <a:xfrm>
              <a:off x="930" y="3655"/>
              <a:ext cx="3492" cy="27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1693" name="Text Box 13"/>
            <p:cNvSpPr txBox="1">
              <a:spLocks noChangeArrowheads="1"/>
            </p:cNvSpPr>
            <p:nvPr/>
          </p:nvSpPr>
          <p:spPr bwMode="auto">
            <a:xfrm>
              <a:off x="2426" y="3696"/>
              <a:ext cx="569"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90000"/>
                </a:lnSpc>
              </a:pPr>
              <a:r>
                <a:rPr kumimoji="1" lang="zh-CN" altLang="en-US" sz="2000">
                  <a:solidFill>
                    <a:srgbClr val="333399"/>
                  </a:solidFill>
                  <a:latin typeface="Arial" charset="0"/>
                  <a:ea typeface="黑体" pitchFamily="2" charset="-122"/>
                </a:rPr>
                <a:t>频率 </a:t>
              </a:r>
              <a:r>
                <a:rPr kumimoji="1" lang="en-US" altLang="zh-CN" sz="2000">
                  <a:solidFill>
                    <a:srgbClr val="333399"/>
                  </a:solidFill>
                  <a:latin typeface="Arial" charset="0"/>
                  <a:ea typeface="黑体" pitchFamily="2" charset="-122"/>
                </a:rPr>
                <a:t>1</a:t>
              </a:r>
            </a:p>
          </p:txBody>
        </p:sp>
        <p:sp>
          <p:nvSpPr>
            <p:cNvPr id="71694" name="Text Box 14"/>
            <p:cNvSpPr txBox="1">
              <a:spLocks noChangeArrowheads="1"/>
            </p:cNvSpPr>
            <p:nvPr/>
          </p:nvSpPr>
          <p:spPr bwMode="auto">
            <a:xfrm>
              <a:off x="2426" y="3422"/>
              <a:ext cx="569"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90000"/>
                </a:lnSpc>
              </a:pPr>
              <a:r>
                <a:rPr kumimoji="1" lang="zh-CN" altLang="en-US" sz="2000">
                  <a:solidFill>
                    <a:srgbClr val="333399"/>
                  </a:solidFill>
                  <a:latin typeface="Arial" charset="0"/>
                  <a:ea typeface="黑体" pitchFamily="2" charset="-122"/>
                </a:rPr>
                <a:t>频率 </a:t>
              </a:r>
              <a:r>
                <a:rPr kumimoji="1" lang="en-US" altLang="zh-CN" sz="2000">
                  <a:solidFill>
                    <a:srgbClr val="333399"/>
                  </a:solidFill>
                  <a:latin typeface="Arial" charset="0"/>
                  <a:ea typeface="黑体" pitchFamily="2" charset="-122"/>
                </a:rPr>
                <a:t>2</a:t>
              </a:r>
            </a:p>
          </p:txBody>
        </p:sp>
        <p:sp>
          <p:nvSpPr>
            <p:cNvPr id="71695" name="Text Box 15"/>
            <p:cNvSpPr txBox="1">
              <a:spLocks noChangeArrowheads="1"/>
            </p:cNvSpPr>
            <p:nvPr/>
          </p:nvSpPr>
          <p:spPr bwMode="auto">
            <a:xfrm>
              <a:off x="2426" y="3147"/>
              <a:ext cx="56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90000"/>
                </a:lnSpc>
              </a:pPr>
              <a:r>
                <a:rPr kumimoji="1" lang="zh-CN" altLang="en-US" sz="2000">
                  <a:solidFill>
                    <a:schemeClr val="bg1"/>
                  </a:solidFill>
                  <a:latin typeface="Arial" charset="0"/>
                  <a:ea typeface="黑体" pitchFamily="2" charset="-122"/>
                </a:rPr>
                <a:t>频率 </a:t>
              </a:r>
              <a:r>
                <a:rPr kumimoji="1" lang="en-US" altLang="zh-CN" sz="2000">
                  <a:solidFill>
                    <a:schemeClr val="bg1"/>
                  </a:solidFill>
                  <a:latin typeface="Arial" charset="0"/>
                  <a:ea typeface="黑体" pitchFamily="2" charset="-122"/>
                </a:rPr>
                <a:t>3</a:t>
              </a:r>
            </a:p>
          </p:txBody>
        </p:sp>
        <p:sp>
          <p:nvSpPr>
            <p:cNvPr id="71696" name="Text Box 16"/>
            <p:cNvSpPr txBox="1">
              <a:spLocks noChangeArrowheads="1"/>
            </p:cNvSpPr>
            <p:nvPr/>
          </p:nvSpPr>
          <p:spPr bwMode="auto">
            <a:xfrm>
              <a:off x="2426" y="2872"/>
              <a:ext cx="56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90000"/>
                </a:lnSpc>
              </a:pPr>
              <a:r>
                <a:rPr kumimoji="1" lang="zh-CN" altLang="en-US" sz="2000">
                  <a:solidFill>
                    <a:srgbClr val="333399"/>
                  </a:solidFill>
                  <a:latin typeface="Arial" charset="0"/>
                  <a:ea typeface="黑体" pitchFamily="2" charset="-122"/>
                </a:rPr>
                <a:t>频率 </a:t>
              </a:r>
              <a:r>
                <a:rPr kumimoji="1" lang="en-US" altLang="zh-CN" sz="2000">
                  <a:solidFill>
                    <a:srgbClr val="333399"/>
                  </a:solidFill>
                  <a:latin typeface="Arial" charset="0"/>
                  <a:ea typeface="黑体" pitchFamily="2" charset="-122"/>
                </a:rPr>
                <a:t>4</a:t>
              </a:r>
            </a:p>
          </p:txBody>
        </p:sp>
        <p:sp>
          <p:nvSpPr>
            <p:cNvPr id="71697" name="Text Box 17"/>
            <p:cNvSpPr txBox="1">
              <a:spLocks noChangeArrowheads="1"/>
            </p:cNvSpPr>
            <p:nvPr/>
          </p:nvSpPr>
          <p:spPr bwMode="auto">
            <a:xfrm>
              <a:off x="2426" y="2598"/>
              <a:ext cx="56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90000"/>
                </a:lnSpc>
              </a:pPr>
              <a:r>
                <a:rPr kumimoji="1" lang="zh-CN" altLang="en-US" sz="2000">
                  <a:solidFill>
                    <a:schemeClr val="bg1"/>
                  </a:solidFill>
                  <a:latin typeface="Arial" charset="0"/>
                  <a:ea typeface="黑体" pitchFamily="2" charset="-122"/>
                </a:rPr>
                <a:t>频率 </a:t>
              </a:r>
              <a:r>
                <a:rPr kumimoji="1" lang="en-US" altLang="zh-CN" sz="2000">
                  <a:solidFill>
                    <a:schemeClr val="bg1"/>
                  </a:solidFill>
                  <a:latin typeface="Arial" charset="0"/>
                  <a:ea typeface="黑体" pitchFamily="2" charset="-122"/>
                </a:rPr>
                <a:t>5</a:t>
              </a:r>
            </a:p>
          </p:txBody>
        </p:sp>
        <p:sp>
          <p:nvSpPr>
            <p:cNvPr id="71698" name="Line 18"/>
            <p:cNvSpPr>
              <a:spLocks noChangeShapeType="1"/>
            </p:cNvSpPr>
            <p:nvPr/>
          </p:nvSpPr>
          <p:spPr bwMode="auto">
            <a:xfrm rot="-5400000">
              <a:off x="-5" y="3353"/>
              <a:ext cx="1870"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spd="med">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flipH="1">
            <a:off x="6746875" y="2906713"/>
            <a:ext cx="2220913"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115000"/>
              </a:lnSpc>
            </a:pPr>
            <a:r>
              <a:rPr kumimoji="1" lang="zh-CN" altLang="en-US" sz="2000">
                <a:solidFill>
                  <a:srgbClr val="333399"/>
                </a:solidFill>
                <a:latin typeface="Arial" charset="0"/>
              </a:rPr>
              <a:t> </a:t>
            </a:r>
            <a:r>
              <a:rPr kumimoji="1" lang="en-US" altLang="zh-CN" sz="2000">
                <a:solidFill>
                  <a:srgbClr val="333399"/>
                </a:solidFill>
                <a:latin typeface="Arial" charset="0"/>
              </a:rPr>
              <a:t>1550 nm           0 </a:t>
            </a:r>
          </a:p>
          <a:p>
            <a:pPr eaLnBrk="1" hangingPunct="1">
              <a:lnSpc>
                <a:spcPct val="115000"/>
              </a:lnSpc>
            </a:pPr>
            <a:r>
              <a:rPr kumimoji="1" lang="en-US" altLang="zh-CN" sz="2000">
                <a:solidFill>
                  <a:srgbClr val="333399"/>
                </a:solidFill>
                <a:latin typeface="Arial" charset="0"/>
              </a:rPr>
              <a:t> 1551 nm           1</a:t>
            </a:r>
          </a:p>
          <a:p>
            <a:pPr eaLnBrk="1" hangingPunct="1">
              <a:lnSpc>
                <a:spcPct val="115000"/>
              </a:lnSpc>
            </a:pPr>
            <a:r>
              <a:rPr kumimoji="1" lang="en-US" altLang="zh-CN" sz="2000">
                <a:solidFill>
                  <a:srgbClr val="333399"/>
                </a:solidFill>
                <a:latin typeface="Arial" charset="0"/>
              </a:rPr>
              <a:t> 1552 nm           2</a:t>
            </a:r>
          </a:p>
          <a:p>
            <a:pPr eaLnBrk="1" hangingPunct="1">
              <a:lnSpc>
                <a:spcPct val="115000"/>
              </a:lnSpc>
            </a:pPr>
            <a:r>
              <a:rPr kumimoji="1" lang="en-US" altLang="zh-CN" sz="2000">
                <a:solidFill>
                  <a:srgbClr val="333399"/>
                </a:solidFill>
                <a:latin typeface="Arial" charset="0"/>
              </a:rPr>
              <a:t> 1553 nm           3</a:t>
            </a:r>
          </a:p>
          <a:p>
            <a:pPr eaLnBrk="1" hangingPunct="1">
              <a:lnSpc>
                <a:spcPct val="115000"/>
              </a:lnSpc>
            </a:pPr>
            <a:r>
              <a:rPr kumimoji="1" lang="en-US" altLang="zh-CN" sz="2000">
                <a:solidFill>
                  <a:srgbClr val="333399"/>
                </a:solidFill>
                <a:latin typeface="Arial" charset="0"/>
              </a:rPr>
              <a:t> 1554 nm           4</a:t>
            </a:r>
          </a:p>
          <a:p>
            <a:pPr eaLnBrk="1" hangingPunct="1">
              <a:lnSpc>
                <a:spcPct val="115000"/>
              </a:lnSpc>
            </a:pPr>
            <a:r>
              <a:rPr kumimoji="1" lang="en-US" altLang="zh-CN" sz="2000">
                <a:solidFill>
                  <a:srgbClr val="333399"/>
                </a:solidFill>
                <a:latin typeface="Arial" charset="0"/>
              </a:rPr>
              <a:t> 1555 nm           5</a:t>
            </a:r>
          </a:p>
          <a:p>
            <a:pPr eaLnBrk="1" hangingPunct="1">
              <a:lnSpc>
                <a:spcPct val="115000"/>
              </a:lnSpc>
            </a:pPr>
            <a:r>
              <a:rPr kumimoji="1" lang="en-US" altLang="zh-CN" sz="2000">
                <a:solidFill>
                  <a:srgbClr val="333399"/>
                </a:solidFill>
                <a:latin typeface="Arial" charset="0"/>
              </a:rPr>
              <a:t> 1556 nm           6</a:t>
            </a:r>
          </a:p>
          <a:p>
            <a:pPr eaLnBrk="1" hangingPunct="1">
              <a:lnSpc>
                <a:spcPct val="115000"/>
              </a:lnSpc>
            </a:pPr>
            <a:r>
              <a:rPr kumimoji="1" lang="en-US" altLang="zh-CN" sz="2000">
                <a:solidFill>
                  <a:srgbClr val="333399"/>
                </a:solidFill>
                <a:latin typeface="Arial" charset="0"/>
              </a:rPr>
              <a:t> 1557 nm           7</a:t>
            </a:r>
          </a:p>
        </p:txBody>
      </p:sp>
      <p:sp>
        <p:nvSpPr>
          <p:cNvPr id="72707" name="Text Box 3"/>
          <p:cNvSpPr txBox="1">
            <a:spLocks noChangeArrowheads="1"/>
          </p:cNvSpPr>
          <p:nvPr/>
        </p:nvSpPr>
        <p:spPr bwMode="auto">
          <a:xfrm>
            <a:off x="179388" y="2943225"/>
            <a:ext cx="2290762"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115000"/>
              </a:lnSpc>
            </a:pPr>
            <a:r>
              <a:rPr kumimoji="1" lang="en-US" altLang="zh-CN" sz="2000">
                <a:solidFill>
                  <a:srgbClr val="333399"/>
                </a:solidFill>
                <a:latin typeface="Arial" charset="0"/>
                <a:ea typeface="黑体" pitchFamily="2" charset="-122"/>
              </a:rPr>
              <a:t>0          1550 nm    </a:t>
            </a:r>
          </a:p>
          <a:p>
            <a:pPr eaLnBrk="1" hangingPunct="1">
              <a:lnSpc>
                <a:spcPct val="115000"/>
              </a:lnSpc>
            </a:pPr>
            <a:r>
              <a:rPr kumimoji="1" lang="en-US" altLang="zh-CN" sz="2000">
                <a:solidFill>
                  <a:srgbClr val="333399"/>
                </a:solidFill>
                <a:latin typeface="Arial" charset="0"/>
                <a:ea typeface="黑体" pitchFamily="2" charset="-122"/>
              </a:rPr>
              <a:t>1          1551 nm  </a:t>
            </a:r>
          </a:p>
          <a:p>
            <a:pPr eaLnBrk="1" hangingPunct="1">
              <a:lnSpc>
                <a:spcPct val="115000"/>
              </a:lnSpc>
            </a:pPr>
            <a:r>
              <a:rPr kumimoji="1" lang="en-US" altLang="zh-CN" sz="2000">
                <a:solidFill>
                  <a:srgbClr val="333399"/>
                </a:solidFill>
                <a:latin typeface="Arial" charset="0"/>
                <a:ea typeface="黑体" pitchFamily="2" charset="-122"/>
              </a:rPr>
              <a:t>2          1552 nm  </a:t>
            </a:r>
          </a:p>
          <a:p>
            <a:pPr eaLnBrk="1" hangingPunct="1">
              <a:lnSpc>
                <a:spcPct val="115000"/>
              </a:lnSpc>
            </a:pPr>
            <a:r>
              <a:rPr kumimoji="1" lang="en-US" altLang="zh-CN" sz="2000">
                <a:solidFill>
                  <a:srgbClr val="333399"/>
                </a:solidFill>
                <a:latin typeface="Arial" charset="0"/>
                <a:ea typeface="黑体" pitchFamily="2" charset="-122"/>
              </a:rPr>
              <a:t>3          1553 nm  </a:t>
            </a:r>
          </a:p>
          <a:p>
            <a:pPr eaLnBrk="1" hangingPunct="1">
              <a:lnSpc>
                <a:spcPct val="115000"/>
              </a:lnSpc>
            </a:pPr>
            <a:r>
              <a:rPr kumimoji="1" lang="en-US" altLang="zh-CN" sz="2000">
                <a:solidFill>
                  <a:srgbClr val="333399"/>
                </a:solidFill>
                <a:latin typeface="Arial" charset="0"/>
                <a:ea typeface="黑体" pitchFamily="2" charset="-122"/>
              </a:rPr>
              <a:t>4          1554 nm  </a:t>
            </a:r>
          </a:p>
          <a:p>
            <a:pPr eaLnBrk="1" hangingPunct="1">
              <a:lnSpc>
                <a:spcPct val="115000"/>
              </a:lnSpc>
            </a:pPr>
            <a:r>
              <a:rPr kumimoji="1" lang="en-US" altLang="zh-CN" sz="2000">
                <a:solidFill>
                  <a:srgbClr val="333399"/>
                </a:solidFill>
                <a:latin typeface="Arial" charset="0"/>
                <a:ea typeface="黑体" pitchFamily="2" charset="-122"/>
              </a:rPr>
              <a:t>5          1555 nm  </a:t>
            </a:r>
          </a:p>
          <a:p>
            <a:pPr eaLnBrk="1" hangingPunct="1">
              <a:lnSpc>
                <a:spcPct val="115000"/>
              </a:lnSpc>
            </a:pPr>
            <a:r>
              <a:rPr kumimoji="1" lang="en-US" altLang="zh-CN" sz="2000">
                <a:solidFill>
                  <a:srgbClr val="333399"/>
                </a:solidFill>
                <a:latin typeface="Arial" charset="0"/>
                <a:ea typeface="黑体" pitchFamily="2" charset="-122"/>
              </a:rPr>
              <a:t>6          1556 nm  </a:t>
            </a:r>
          </a:p>
          <a:p>
            <a:pPr eaLnBrk="1" hangingPunct="1">
              <a:lnSpc>
                <a:spcPct val="115000"/>
              </a:lnSpc>
            </a:pPr>
            <a:r>
              <a:rPr kumimoji="1" lang="en-US" altLang="zh-CN" sz="2000">
                <a:solidFill>
                  <a:srgbClr val="333399"/>
                </a:solidFill>
                <a:latin typeface="Arial" charset="0"/>
                <a:ea typeface="黑体" pitchFamily="2" charset="-122"/>
              </a:rPr>
              <a:t>7          1557 nm  </a:t>
            </a:r>
          </a:p>
        </p:txBody>
      </p:sp>
      <p:sp>
        <p:nvSpPr>
          <p:cNvPr id="72708" name="Rectangle 4"/>
          <p:cNvSpPr>
            <a:spLocks noGrp="1" noChangeArrowheads="1"/>
          </p:cNvSpPr>
          <p:nvPr>
            <p:ph type="title"/>
          </p:nvPr>
        </p:nvSpPr>
        <p:spPr>
          <a:xfrm>
            <a:off x="611188" y="0"/>
            <a:ext cx="7793037" cy="1462088"/>
          </a:xfrm>
        </p:spPr>
        <p:txBody>
          <a:bodyPr/>
          <a:lstStyle/>
          <a:p>
            <a:pPr eaLnBrk="1" hangingPunct="1"/>
            <a:r>
              <a:rPr lang="zh-CN" altLang="en-US" sz="3200" smtClean="0"/>
              <a:t>波分复用 </a:t>
            </a:r>
            <a:r>
              <a:rPr lang="en-US" altLang="zh-CN" sz="3200" smtClean="0"/>
              <a:t>WDM</a:t>
            </a:r>
            <a:br>
              <a:rPr lang="en-US" altLang="zh-CN" sz="3200" smtClean="0"/>
            </a:br>
            <a:r>
              <a:rPr lang="en-US" altLang="zh-CN" sz="3200" smtClean="0"/>
              <a:t>(Wavelength Division Multiplexing)  </a:t>
            </a:r>
          </a:p>
        </p:txBody>
      </p:sp>
      <p:sp>
        <p:nvSpPr>
          <p:cNvPr id="1098757" name="Rectangle 5"/>
          <p:cNvSpPr>
            <a:spLocks noGrp="1" noChangeArrowheads="1"/>
          </p:cNvSpPr>
          <p:nvPr>
            <p:ph type="body" idx="1"/>
          </p:nvPr>
        </p:nvSpPr>
        <p:spPr>
          <a:xfrm>
            <a:off x="539750" y="1773238"/>
            <a:ext cx="8280400" cy="4114800"/>
          </a:xfrm>
        </p:spPr>
        <p:txBody>
          <a:bodyPr/>
          <a:lstStyle/>
          <a:p>
            <a:pPr eaLnBrk="1" hangingPunct="1"/>
            <a:r>
              <a:rPr lang="zh-CN" altLang="en-US" smtClean="0"/>
              <a:t>波分复用就是光的频分复用。 </a:t>
            </a:r>
          </a:p>
        </p:txBody>
      </p:sp>
      <p:sp>
        <p:nvSpPr>
          <p:cNvPr id="72710" name="Text Box 6"/>
          <p:cNvSpPr txBox="1">
            <a:spLocks noChangeArrowheads="1"/>
          </p:cNvSpPr>
          <p:nvPr/>
        </p:nvSpPr>
        <p:spPr bwMode="auto">
          <a:xfrm>
            <a:off x="3360738" y="2278063"/>
            <a:ext cx="1571625" cy="711200"/>
          </a:xfrm>
          <a:prstGeom prst="rect">
            <a:avLst/>
          </a:prstGeom>
          <a:noFill/>
          <a:ln w="9525">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kumimoji="1" lang="en-US" altLang="zh-CN" sz="2000">
                <a:solidFill>
                  <a:srgbClr val="333399"/>
                </a:solidFill>
                <a:latin typeface="Arial" charset="0"/>
              </a:rPr>
              <a:t>8 </a:t>
            </a:r>
            <a:r>
              <a:rPr kumimoji="1" lang="en-US" altLang="zh-CN" sz="2000">
                <a:solidFill>
                  <a:srgbClr val="333399"/>
                </a:solidFill>
                <a:latin typeface="Arial" charset="0"/>
                <a:sym typeface="Symbol" pitchFamily="18" charset="2"/>
              </a:rPr>
              <a:t> </a:t>
            </a:r>
            <a:r>
              <a:rPr kumimoji="1" lang="en-US" altLang="zh-CN" sz="2000">
                <a:solidFill>
                  <a:srgbClr val="333399"/>
                </a:solidFill>
                <a:latin typeface="Arial" charset="0"/>
              </a:rPr>
              <a:t>2.5 Gb/s</a:t>
            </a:r>
          </a:p>
          <a:p>
            <a:pPr algn="ctr" eaLnBrk="1" hangingPunct="1"/>
            <a:r>
              <a:rPr kumimoji="1" lang="en-US" altLang="zh-CN" sz="2000">
                <a:solidFill>
                  <a:srgbClr val="333399"/>
                </a:solidFill>
                <a:latin typeface="Arial" charset="0"/>
              </a:rPr>
              <a:t>1310 nm</a:t>
            </a:r>
          </a:p>
        </p:txBody>
      </p:sp>
      <p:sp>
        <p:nvSpPr>
          <p:cNvPr id="72711" name="Line 7"/>
          <p:cNvSpPr>
            <a:spLocks noChangeShapeType="1"/>
          </p:cNvSpPr>
          <p:nvPr/>
        </p:nvSpPr>
        <p:spPr bwMode="auto">
          <a:xfrm>
            <a:off x="6873875" y="3317875"/>
            <a:ext cx="2090738"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12" name="Line 8"/>
          <p:cNvSpPr>
            <a:spLocks noChangeShapeType="1"/>
          </p:cNvSpPr>
          <p:nvPr/>
        </p:nvSpPr>
        <p:spPr bwMode="auto">
          <a:xfrm>
            <a:off x="6873875" y="3668713"/>
            <a:ext cx="2090738"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13" name="Line 9"/>
          <p:cNvSpPr>
            <a:spLocks noChangeShapeType="1"/>
          </p:cNvSpPr>
          <p:nvPr/>
        </p:nvSpPr>
        <p:spPr bwMode="auto">
          <a:xfrm>
            <a:off x="6873875" y="4017963"/>
            <a:ext cx="2090738"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14" name="Line 10"/>
          <p:cNvSpPr>
            <a:spLocks noChangeShapeType="1"/>
          </p:cNvSpPr>
          <p:nvPr/>
        </p:nvSpPr>
        <p:spPr bwMode="auto">
          <a:xfrm>
            <a:off x="6873875" y="4370388"/>
            <a:ext cx="2090738"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15" name="Line 11"/>
          <p:cNvSpPr>
            <a:spLocks noChangeShapeType="1"/>
          </p:cNvSpPr>
          <p:nvPr/>
        </p:nvSpPr>
        <p:spPr bwMode="auto">
          <a:xfrm>
            <a:off x="6873875" y="4719638"/>
            <a:ext cx="2090738"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16" name="Line 12"/>
          <p:cNvSpPr>
            <a:spLocks noChangeShapeType="1"/>
          </p:cNvSpPr>
          <p:nvPr/>
        </p:nvSpPr>
        <p:spPr bwMode="auto">
          <a:xfrm>
            <a:off x="6873875" y="5072063"/>
            <a:ext cx="2090738"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17" name="Line 13"/>
          <p:cNvSpPr>
            <a:spLocks noChangeShapeType="1"/>
          </p:cNvSpPr>
          <p:nvPr/>
        </p:nvSpPr>
        <p:spPr bwMode="auto">
          <a:xfrm>
            <a:off x="6873875" y="5421313"/>
            <a:ext cx="2090738"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18" name="Line 14"/>
          <p:cNvSpPr>
            <a:spLocks noChangeShapeType="1"/>
          </p:cNvSpPr>
          <p:nvPr/>
        </p:nvSpPr>
        <p:spPr bwMode="auto">
          <a:xfrm>
            <a:off x="6873875" y="5773738"/>
            <a:ext cx="2090738"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19" name="Line 15"/>
          <p:cNvSpPr>
            <a:spLocks noChangeShapeType="1"/>
          </p:cNvSpPr>
          <p:nvPr/>
        </p:nvSpPr>
        <p:spPr bwMode="auto">
          <a:xfrm>
            <a:off x="179388" y="3317875"/>
            <a:ext cx="2090737"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20" name="Line 16"/>
          <p:cNvSpPr>
            <a:spLocks noChangeShapeType="1"/>
          </p:cNvSpPr>
          <p:nvPr/>
        </p:nvSpPr>
        <p:spPr bwMode="auto">
          <a:xfrm>
            <a:off x="179388" y="3668713"/>
            <a:ext cx="2090737"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21" name="Line 17"/>
          <p:cNvSpPr>
            <a:spLocks noChangeShapeType="1"/>
          </p:cNvSpPr>
          <p:nvPr/>
        </p:nvSpPr>
        <p:spPr bwMode="auto">
          <a:xfrm>
            <a:off x="179388" y="4017963"/>
            <a:ext cx="2090737"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22" name="Line 18"/>
          <p:cNvSpPr>
            <a:spLocks noChangeShapeType="1"/>
          </p:cNvSpPr>
          <p:nvPr/>
        </p:nvSpPr>
        <p:spPr bwMode="auto">
          <a:xfrm>
            <a:off x="179388" y="4370388"/>
            <a:ext cx="2090737"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23" name="Line 19"/>
          <p:cNvSpPr>
            <a:spLocks noChangeShapeType="1"/>
          </p:cNvSpPr>
          <p:nvPr/>
        </p:nvSpPr>
        <p:spPr bwMode="auto">
          <a:xfrm>
            <a:off x="179388" y="4719638"/>
            <a:ext cx="2090737"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24" name="Line 20"/>
          <p:cNvSpPr>
            <a:spLocks noChangeShapeType="1"/>
          </p:cNvSpPr>
          <p:nvPr/>
        </p:nvSpPr>
        <p:spPr bwMode="auto">
          <a:xfrm>
            <a:off x="179388" y="5072063"/>
            <a:ext cx="2090737"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25" name="Line 21"/>
          <p:cNvSpPr>
            <a:spLocks noChangeShapeType="1"/>
          </p:cNvSpPr>
          <p:nvPr/>
        </p:nvSpPr>
        <p:spPr bwMode="auto">
          <a:xfrm>
            <a:off x="179388" y="5421313"/>
            <a:ext cx="2090737"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26" name="Line 22"/>
          <p:cNvSpPr>
            <a:spLocks noChangeShapeType="1"/>
          </p:cNvSpPr>
          <p:nvPr/>
        </p:nvSpPr>
        <p:spPr bwMode="auto">
          <a:xfrm>
            <a:off x="179388" y="5773738"/>
            <a:ext cx="2090737"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27" name="Line 23"/>
          <p:cNvSpPr>
            <a:spLocks noChangeShapeType="1"/>
          </p:cNvSpPr>
          <p:nvPr/>
        </p:nvSpPr>
        <p:spPr bwMode="auto">
          <a:xfrm>
            <a:off x="2319338" y="4540250"/>
            <a:ext cx="449897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8" name="AutoShape 24"/>
          <p:cNvSpPr>
            <a:spLocks noChangeArrowheads="1"/>
          </p:cNvSpPr>
          <p:nvPr/>
        </p:nvSpPr>
        <p:spPr bwMode="auto">
          <a:xfrm rot="5400000">
            <a:off x="3163887" y="4387851"/>
            <a:ext cx="354013" cy="296862"/>
          </a:xfrm>
          <a:prstGeom prst="triangle">
            <a:avLst>
              <a:gd name="adj" fmla="val 50000"/>
            </a:avLst>
          </a:prstGeom>
          <a:solidFill>
            <a:srgbClr val="FF0066"/>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29" name="Rectangle 25"/>
          <p:cNvSpPr>
            <a:spLocks noChangeArrowheads="1"/>
          </p:cNvSpPr>
          <p:nvPr/>
        </p:nvSpPr>
        <p:spPr bwMode="auto">
          <a:xfrm>
            <a:off x="633413" y="3221038"/>
            <a:ext cx="496887" cy="1968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30" name="Rectangle 26"/>
          <p:cNvSpPr>
            <a:spLocks noChangeArrowheads="1"/>
          </p:cNvSpPr>
          <p:nvPr/>
        </p:nvSpPr>
        <p:spPr bwMode="auto">
          <a:xfrm>
            <a:off x="633413" y="3570288"/>
            <a:ext cx="496887" cy="195262"/>
          </a:xfrm>
          <a:prstGeom prst="rect">
            <a:avLst/>
          </a:prstGeom>
          <a:solidFill>
            <a:srgbClr val="CC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31" name="Rectangle 27"/>
          <p:cNvSpPr>
            <a:spLocks noChangeArrowheads="1"/>
          </p:cNvSpPr>
          <p:nvPr/>
        </p:nvSpPr>
        <p:spPr bwMode="auto">
          <a:xfrm>
            <a:off x="633413" y="3921125"/>
            <a:ext cx="496887" cy="195263"/>
          </a:xfrm>
          <a:prstGeom prst="rect">
            <a:avLst/>
          </a:prstGeom>
          <a:solidFill>
            <a:srgbClr val="CCCC00"/>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32" name="Rectangle 28"/>
          <p:cNvSpPr>
            <a:spLocks noChangeArrowheads="1"/>
          </p:cNvSpPr>
          <p:nvPr/>
        </p:nvSpPr>
        <p:spPr bwMode="auto">
          <a:xfrm>
            <a:off x="633413" y="4271963"/>
            <a:ext cx="496887" cy="195262"/>
          </a:xfrm>
          <a:prstGeom prst="rect">
            <a:avLst/>
          </a:prstGeom>
          <a:solidFill>
            <a:srgbClr val="00CC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33" name="Rectangle 29"/>
          <p:cNvSpPr>
            <a:spLocks noChangeArrowheads="1"/>
          </p:cNvSpPr>
          <p:nvPr/>
        </p:nvSpPr>
        <p:spPr bwMode="auto">
          <a:xfrm>
            <a:off x="633413" y="4622800"/>
            <a:ext cx="496887" cy="195263"/>
          </a:xfrm>
          <a:prstGeom prst="rect">
            <a:avLst/>
          </a:prstGeom>
          <a:solidFill>
            <a:srgbClr val="FF99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34" name="Rectangle 30"/>
          <p:cNvSpPr>
            <a:spLocks noChangeArrowheads="1"/>
          </p:cNvSpPr>
          <p:nvPr/>
        </p:nvSpPr>
        <p:spPr bwMode="auto">
          <a:xfrm>
            <a:off x="633413" y="4973638"/>
            <a:ext cx="496887" cy="195262"/>
          </a:xfrm>
          <a:prstGeom prst="rect">
            <a:avLst/>
          </a:prstGeom>
          <a:solidFill>
            <a:srgbClr val="00CC00"/>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35" name="Rectangle 31"/>
          <p:cNvSpPr>
            <a:spLocks noChangeArrowheads="1"/>
          </p:cNvSpPr>
          <p:nvPr/>
        </p:nvSpPr>
        <p:spPr bwMode="auto">
          <a:xfrm>
            <a:off x="633413" y="5324475"/>
            <a:ext cx="496887" cy="195263"/>
          </a:xfrm>
          <a:prstGeom prst="rect">
            <a:avLst/>
          </a:prstGeom>
          <a:solidFill>
            <a:srgbClr val="FF00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36" name="Rectangle 32"/>
          <p:cNvSpPr>
            <a:spLocks noChangeArrowheads="1"/>
          </p:cNvSpPr>
          <p:nvPr/>
        </p:nvSpPr>
        <p:spPr bwMode="auto">
          <a:xfrm>
            <a:off x="633413" y="5673725"/>
            <a:ext cx="496887" cy="196850"/>
          </a:xfrm>
          <a:prstGeom prst="rect">
            <a:avLst/>
          </a:prstGeom>
          <a:solidFill>
            <a:srgbClr val="3399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37" name="Text Box 33"/>
          <p:cNvSpPr txBox="1">
            <a:spLocks noChangeArrowheads="1"/>
          </p:cNvSpPr>
          <p:nvPr/>
        </p:nvSpPr>
        <p:spPr bwMode="auto">
          <a:xfrm>
            <a:off x="3406775" y="3494088"/>
            <a:ext cx="1071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rPr>
              <a:t>20 Gb/s</a:t>
            </a:r>
          </a:p>
        </p:txBody>
      </p:sp>
      <p:sp>
        <p:nvSpPr>
          <p:cNvPr id="1098786" name="AutoShape 34"/>
          <p:cNvSpPr>
            <a:spLocks noChangeArrowheads="1"/>
          </p:cNvSpPr>
          <p:nvPr/>
        </p:nvSpPr>
        <p:spPr bwMode="auto">
          <a:xfrm rot="-5400000">
            <a:off x="799307" y="4296569"/>
            <a:ext cx="3240087" cy="498475"/>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defRPr/>
            </a:pPr>
            <a:endParaRPr lang="zh-CN" altLang="en-US"/>
          </a:p>
        </p:txBody>
      </p:sp>
      <p:sp>
        <p:nvSpPr>
          <p:cNvPr id="1098787" name="AutoShape 35"/>
          <p:cNvSpPr>
            <a:spLocks noChangeArrowheads="1"/>
          </p:cNvSpPr>
          <p:nvPr/>
        </p:nvSpPr>
        <p:spPr bwMode="auto">
          <a:xfrm rot="5400000" flipH="1">
            <a:off x="5005388" y="4297363"/>
            <a:ext cx="3240087" cy="496887"/>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ln>
            <a:headEnd/>
            <a:tailEnd/>
          </a:ln>
        </p:spPr>
        <p:style>
          <a:lnRef idx="1">
            <a:schemeClr val="accent6"/>
          </a:lnRef>
          <a:fillRef idx="3">
            <a:schemeClr val="accent6"/>
          </a:fillRef>
          <a:effectRef idx="2">
            <a:schemeClr val="accent6"/>
          </a:effectRef>
          <a:fontRef idx="minor">
            <a:schemeClr val="lt1"/>
          </a:fontRef>
        </p:style>
        <p:txBody>
          <a:bodyPr wrap="none" anchor="ctr"/>
          <a:lstStyle/>
          <a:p>
            <a:pPr>
              <a:defRPr/>
            </a:pPr>
            <a:endParaRPr lang="zh-CN" altLang="en-US"/>
          </a:p>
        </p:txBody>
      </p:sp>
      <p:sp>
        <p:nvSpPr>
          <p:cNvPr id="72740" name="Rectangle 36"/>
          <p:cNvSpPr>
            <a:spLocks noChangeArrowheads="1"/>
          </p:cNvSpPr>
          <p:nvPr/>
        </p:nvSpPr>
        <p:spPr bwMode="auto">
          <a:xfrm>
            <a:off x="7985125" y="3221038"/>
            <a:ext cx="496888" cy="1968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41" name="Rectangle 37"/>
          <p:cNvSpPr>
            <a:spLocks noChangeArrowheads="1"/>
          </p:cNvSpPr>
          <p:nvPr/>
        </p:nvSpPr>
        <p:spPr bwMode="auto">
          <a:xfrm>
            <a:off x="7985125" y="3570288"/>
            <a:ext cx="496888" cy="195262"/>
          </a:xfrm>
          <a:prstGeom prst="rect">
            <a:avLst/>
          </a:prstGeom>
          <a:solidFill>
            <a:srgbClr val="CC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42" name="Rectangle 38"/>
          <p:cNvSpPr>
            <a:spLocks noChangeArrowheads="1"/>
          </p:cNvSpPr>
          <p:nvPr/>
        </p:nvSpPr>
        <p:spPr bwMode="auto">
          <a:xfrm>
            <a:off x="7985125" y="3921125"/>
            <a:ext cx="496888" cy="195263"/>
          </a:xfrm>
          <a:prstGeom prst="rect">
            <a:avLst/>
          </a:prstGeom>
          <a:solidFill>
            <a:srgbClr val="CCCC00"/>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43" name="Rectangle 39"/>
          <p:cNvSpPr>
            <a:spLocks noChangeArrowheads="1"/>
          </p:cNvSpPr>
          <p:nvPr/>
        </p:nvSpPr>
        <p:spPr bwMode="auto">
          <a:xfrm>
            <a:off x="7985125" y="4271963"/>
            <a:ext cx="496888" cy="195262"/>
          </a:xfrm>
          <a:prstGeom prst="rect">
            <a:avLst/>
          </a:prstGeom>
          <a:solidFill>
            <a:srgbClr val="00CC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44" name="Rectangle 40"/>
          <p:cNvSpPr>
            <a:spLocks noChangeArrowheads="1"/>
          </p:cNvSpPr>
          <p:nvPr/>
        </p:nvSpPr>
        <p:spPr bwMode="auto">
          <a:xfrm>
            <a:off x="7985125" y="4622800"/>
            <a:ext cx="496888" cy="195263"/>
          </a:xfrm>
          <a:prstGeom prst="rect">
            <a:avLst/>
          </a:prstGeom>
          <a:solidFill>
            <a:srgbClr val="FF99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45" name="Rectangle 41"/>
          <p:cNvSpPr>
            <a:spLocks noChangeArrowheads="1"/>
          </p:cNvSpPr>
          <p:nvPr/>
        </p:nvSpPr>
        <p:spPr bwMode="auto">
          <a:xfrm>
            <a:off x="7985125" y="4973638"/>
            <a:ext cx="496888" cy="195262"/>
          </a:xfrm>
          <a:prstGeom prst="rect">
            <a:avLst/>
          </a:prstGeom>
          <a:solidFill>
            <a:srgbClr val="00CC00"/>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46" name="Rectangle 42"/>
          <p:cNvSpPr>
            <a:spLocks noChangeArrowheads="1"/>
          </p:cNvSpPr>
          <p:nvPr/>
        </p:nvSpPr>
        <p:spPr bwMode="auto">
          <a:xfrm>
            <a:off x="7985125" y="5324475"/>
            <a:ext cx="496888" cy="195263"/>
          </a:xfrm>
          <a:prstGeom prst="rect">
            <a:avLst/>
          </a:prstGeom>
          <a:solidFill>
            <a:srgbClr val="FF00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47" name="Rectangle 43"/>
          <p:cNvSpPr>
            <a:spLocks noChangeArrowheads="1"/>
          </p:cNvSpPr>
          <p:nvPr/>
        </p:nvSpPr>
        <p:spPr bwMode="auto">
          <a:xfrm>
            <a:off x="7985125" y="5673725"/>
            <a:ext cx="496888" cy="196850"/>
          </a:xfrm>
          <a:prstGeom prst="rect">
            <a:avLst/>
          </a:prstGeom>
          <a:solidFill>
            <a:srgbClr val="3399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48" name="AutoShape 44"/>
          <p:cNvSpPr>
            <a:spLocks noChangeArrowheads="1"/>
          </p:cNvSpPr>
          <p:nvPr/>
        </p:nvSpPr>
        <p:spPr bwMode="auto">
          <a:xfrm rot="5400000">
            <a:off x="4339431" y="4388644"/>
            <a:ext cx="354013" cy="295275"/>
          </a:xfrm>
          <a:prstGeom prst="triangle">
            <a:avLst>
              <a:gd name="adj" fmla="val 50000"/>
            </a:avLst>
          </a:prstGeom>
          <a:solidFill>
            <a:srgbClr val="FF0066"/>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49" name="AutoShape 45"/>
          <p:cNvSpPr>
            <a:spLocks noChangeArrowheads="1"/>
          </p:cNvSpPr>
          <p:nvPr/>
        </p:nvSpPr>
        <p:spPr bwMode="auto">
          <a:xfrm rot="5400000">
            <a:off x="5551487" y="4387851"/>
            <a:ext cx="354013" cy="296862"/>
          </a:xfrm>
          <a:prstGeom prst="triangle">
            <a:avLst>
              <a:gd name="adj" fmla="val 50000"/>
            </a:avLst>
          </a:prstGeom>
          <a:solidFill>
            <a:srgbClr val="FF0066"/>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50" name="Line 46"/>
          <p:cNvSpPr>
            <a:spLocks noChangeShapeType="1"/>
          </p:cNvSpPr>
          <p:nvPr/>
        </p:nvSpPr>
        <p:spPr bwMode="auto">
          <a:xfrm flipH="1">
            <a:off x="3759200" y="3908425"/>
            <a:ext cx="128588" cy="62230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51" name="Text Box 47"/>
          <p:cNvSpPr txBox="1">
            <a:spLocks noChangeArrowheads="1"/>
          </p:cNvSpPr>
          <p:nvPr/>
        </p:nvSpPr>
        <p:spPr bwMode="auto">
          <a:xfrm>
            <a:off x="2195513" y="4006850"/>
            <a:ext cx="438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chemeClr val="bg1"/>
                </a:solidFill>
                <a:latin typeface="Times New Roman" pitchFamily="18" charset="0"/>
                <a:ea typeface="黑体" pitchFamily="2" charset="-122"/>
              </a:rPr>
              <a:t>复</a:t>
            </a:r>
          </a:p>
          <a:p>
            <a:pPr eaLnBrk="1" hangingPunct="1"/>
            <a:r>
              <a:rPr kumimoji="1" lang="zh-CN" altLang="en-US" sz="2000">
                <a:solidFill>
                  <a:schemeClr val="bg1"/>
                </a:solidFill>
                <a:latin typeface="Times New Roman" pitchFamily="18" charset="0"/>
                <a:ea typeface="黑体" pitchFamily="2" charset="-122"/>
              </a:rPr>
              <a:t>用</a:t>
            </a:r>
          </a:p>
          <a:p>
            <a:pPr eaLnBrk="1" hangingPunct="1"/>
            <a:r>
              <a:rPr kumimoji="1" lang="zh-CN" altLang="en-US" sz="2000">
                <a:solidFill>
                  <a:schemeClr val="bg1"/>
                </a:solidFill>
                <a:latin typeface="Times New Roman" pitchFamily="18" charset="0"/>
                <a:ea typeface="黑体" pitchFamily="2" charset="-122"/>
              </a:rPr>
              <a:t>器</a:t>
            </a:r>
          </a:p>
        </p:txBody>
      </p:sp>
      <p:sp>
        <p:nvSpPr>
          <p:cNvPr id="72752" name="Text Box 48"/>
          <p:cNvSpPr txBox="1">
            <a:spLocks noChangeArrowheads="1"/>
          </p:cNvSpPr>
          <p:nvPr/>
        </p:nvSpPr>
        <p:spPr bwMode="auto">
          <a:xfrm>
            <a:off x="6405563" y="4006850"/>
            <a:ext cx="441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chemeClr val="bg1"/>
                </a:solidFill>
                <a:latin typeface="Times New Roman" pitchFamily="18" charset="0"/>
                <a:ea typeface="黑体" pitchFamily="2" charset="-122"/>
              </a:rPr>
              <a:t>分</a:t>
            </a:r>
            <a:endParaRPr kumimoji="1" lang="en-US" altLang="zh-CN" sz="2000">
              <a:solidFill>
                <a:schemeClr val="bg1"/>
              </a:solidFill>
              <a:latin typeface="Times New Roman" pitchFamily="18" charset="0"/>
              <a:ea typeface="黑体" pitchFamily="2" charset="-122"/>
            </a:endParaRPr>
          </a:p>
          <a:p>
            <a:pPr eaLnBrk="1" hangingPunct="1"/>
            <a:r>
              <a:rPr kumimoji="1" lang="zh-CN" altLang="en-US" sz="2000">
                <a:solidFill>
                  <a:schemeClr val="bg1"/>
                </a:solidFill>
                <a:latin typeface="Times New Roman" pitchFamily="18" charset="0"/>
                <a:ea typeface="黑体" pitchFamily="2" charset="-122"/>
              </a:rPr>
              <a:t>解</a:t>
            </a:r>
          </a:p>
          <a:p>
            <a:pPr eaLnBrk="1" hangingPunct="1"/>
            <a:r>
              <a:rPr kumimoji="1" lang="zh-CN" altLang="en-US" sz="2000">
                <a:solidFill>
                  <a:schemeClr val="bg1"/>
                </a:solidFill>
                <a:latin typeface="Times New Roman" pitchFamily="18" charset="0"/>
                <a:ea typeface="黑体" pitchFamily="2" charset="-122"/>
              </a:rPr>
              <a:t>器</a:t>
            </a:r>
          </a:p>
        </p:txBody>
      </p:sp>
      <p:sp>
        <p:nvSpPr>
          <p:cNvPr id="72753" name="Text Box 49"/>
          <p:cNvSpPr txBox="1">
            <a:spLocks noChangeArrowheads="1"/>
          </p:cNvSpPr>
          <p:nvPr/>
        </p:nvSpPr>
        <p:spPr bwMode="auto">
          <a:xfrm>
            <a:off x="4584700" y="3594100"/>
            <a:ext cx="86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rPr>
              <a:t>EDFA</a:t>
            </a:r>
          </a:p>
        </p:txBody>
      </p:sp>
      <p:sp>
        <p:nvSpPr>
          <p:cNvPr id="72754" name="Line 50"/>
          <p:cNvSpPr>
            <a:spLocks noChangeShapeType="1"/>
          </p:cNvSpPr>
          <p:nvPr/>
        </p:nvSpPr>
        <p:spPr bwMode="auto">
          <a:xfrm flipH="1">
            <a:off x="4545013" y="4005263"/>
            <a:ext cx="438150" cy="43180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55" name="Line 51"/>
          <p:cNvSpPr>
            <a:spLocks noChangeShapeType="1"/>
          </p:cNvSpPr>
          <p:nvPr/>
        </p:nvSpPr>
        <p:spPr bwMode="auto">
          <a:xfrm>
            <a:off x="3290888" y="4791075"/>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56" name="Line 52"/>
          <p:cNvSpPr>
            <a:spLocks noChangeShapeType="1"/>
          </p:cNvSpPr>
          <p:nvPr/>
        </p:nvSpPr>
        <p:spPr bwMode="auto">
          <a:xfrm>
            <a:off x="4484688" y="4791075"/>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57" name="Line 53"/>
          <p:cNvSpPr>
            <a:spLocks noChangeShapeType="1"/>
          </p:cNvSpPr>
          <p:nvPr/>
        </p:nvSpPr>
        <p:spPr bwMode="auto">
          <a:xfrm>
            <a:off x="3287713" y="4887913"/>
            <a:ext cx="1195387"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58" name="Text Box 54"/>
          <p:cNvSpPr txBox="1">
            <a:spLocks noChangeArrowheads="1"/>
          </p:cNvSpPr>
          <p:nvPr/>
        </p:nvSpPr>
        <p:spPr bwMode="auto">
          <a:xfrm>
            <a:off x="3306763" y="4872038"/>
            <a:ext cx="101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120 km</a:t>
            </a:r>
          </a:p>
        </p:txBody>
      </p:sp>
      <p:sp>
        <p:nvSpPr>
          <p:cNvPr id="72759" name="Text Box 55"/>
          <p:cNvSpPr txBox="1">
            <a:spLocks noChangeArrowheads="1"/>
          </p:cNvSpPr>
          <p:nvPr/>
        </p:nvSpPr>
        <p:spPr bwMode="auto">
          <a:xfrm>
            <a:off x="250825" y="2276475"/>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zh-CN" altLang="en-US" sz="2400">
                <a:solidFill>
                  <a:srgbClr val="333399"/>
                </a:solidFill>
                <a:latin typeface="Tahoma" pitchFamily="34" charset="0"/>
                <a:ea typeface="黑体" pitchFamily="2" charset="-122"/>
              </a:rPr>
              <a:t>光调制器</a:t>
            </a:r>
          </a:p>
        </p:txBody>
      </p:sp>
      <p:sp>
        <p:nvSpPr>
          <p:cNvPr id="72760" name="Line 56"/>
          <p:cNvSpPr>
            <a:spLocks noChangeShapeType="1"/>
          </p:cNvSpPr>
          <p:nvPr/>
        </p:nvSpPr>
        <p:spPr bwMode="auto">
          <a:xfrm>
            <a:off x="900113" y="2708275"/>
            <a:ext cx="0" cy="504825"/>
          </a:xfrm>
          <a:prstGeom prst="line">
            <a:avLst/>
          </a:prstGeom>
          <a:noFill/>
          <a:ln w="952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61" name="Text Box 57"/>
          <p:cNvSpPr txBox="1">
            <a:spLocks noChangeArrowheads="1"/>
          </p:cNvSpPr>
          <p:nvPr/>
        </p:nvSpPr>
        <p:spPr bwMode="auto">
          <a:xfrm>
            <a:off x="7345363" y="2276475"/>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zh-CN" altLang="en-US" sz="2400">
                <a:solidFill>
                  <a:srgbClr val="333399"/>
                </a:solidFill>
                <a:latin typeface="Tahoma" pitchFamily="34" charset="0"/>
                <a:ea typeface="黑体" pitchFamily="2" charset="-122"/>
              </a:rPr>
              <a:t>光解调器</a:t>
            </a:r>
          </a:p>
        </p:txBody>
      </p:sp>
      <p:sp>
        <p:nvSpPr>
          <p:cNvPr id="72762" name="Line 58"/>
          <p:cNvSpPr>
            <a:spLocks noChangeShapeType="1"/>
          </p:cNvSpPr>
          <p:nvPr/>
        </p:nvSpPr>
        <p:spPr bwMode="auto">
          <a:xfrm>
            <a:off x="8243888" y="2708275"/>
            <a:ext cx="0" cy="504825"/>
          </a:xfrm>
          <a:prstGeom prst="line">
            <a:avLst/>
          </a:prstGeom>
          <a:noFill/>
          <a:ln w="952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875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5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68313" y="115888"/>
            <a:ext cx="7793037" cy="1462087"/>
          </a:xfrm>
        </p:spPr>
        <p:txBody>
          <a:bodyPr/>
          <a:lstStyle/>
          <a:p>
            <a:pPr eaLnBrk="1" hangingPunct="1"/>
            <a:r>
              <a:rPr lang="zh-CN" altLang="en-US" sz="3600" smtClean="0">
                <a:latin typeface="黑体" pitchFamily="2" charset="-122"/>
                <a:ea typeface="黑体" pitchFamily="2" charset="-122"/>
              </a:rPr>
              <a:t>码分复用</a:t>
            </a:r>
            <a:r>
              <a:rPr lang="zh-CN" altLang="en-US" sz="3600" smtClean="0"/>
              <a:t> </a:t>
            </a:r>
            <a:r>
              <a:rPr lang="en-US" altLang="zh-CN" sz="3600" smtClean="0"/>
              <a:t>CDM</a:t>
            </a:r>
            <a:br>
              <a:rPr lang="en-US" altLang="zh-CN" sz="3600" smtClean="0"/>
            </a:br>
            <a:r>
              <a:rPr lang="en-US" altLang="zh-CN" sz="3600" smtClean="0"/>
              <a:t>(Code Division Multiplexing)  </a:t>
            </a:r>
          </a:p>
        </p:txBody>
      </p:sp>
      <p:sp>
        <p:nvSpPr>
          <p:cNvPr id="1100803" name="Rectangle 3"/>
          <p:cNvSpPr>
            <a:spLocks noGrp="1" noChangeArrowheads="1"/>
          </p:cNvSpPr>
          <p:nvPr>
            <p:ph type="body" idx="1"/>
          </p:nvPr>
        </p:nvSpPr>
        <p:spPr>
          <a:xfrm>
            <a:off x="395288" y="1773238"/>
            <a:ext cx="8280400" cy="4103687"/>
          </a:xfrm>
        </p:spPr>
        <p:txBody>
          <a:bodyPr/>
          <a:lstStyle/>
          <a:p>
            <a:pPr eaLnBrk="1" hangingPunct="1">
              <a:lnSpc>
                <a:spcPct val="150000"/>
              </a:lnSpc>
            </a:pPr>
            <a:r>
              <a:rPr lang="zh-CN" altLang="en-US" sz="2800" smtClean="0"/>
              <a:t>常用的名词是</a:t>
            </a:r>
            <a:r>
              <a:rPr lang="zh-CN" altLang="en-US" sz="2800" smtClean="0">
                <a:solidFill>
                  <a:schemeClr val="hlink"/>
                </a:solidFill>
              </a:rPr>
              <a:t>码分多址</a:t>
            </a:r>
            <a:r>
              <a:rPr lang="zh-CN" altLang="en-US" sz="2800" smtClean="0"/>
              <a:t> </a:t>
            </a:r>
            <a:r>
              <a:rPr lang="en-US" altLang="zh-CN" sz="2800" smtClean="0"/>
              <a:t>CDMA(Code Division Multiple Access)</a:t>
            </a:r>
            <a:endParaRPr lang="zh-CN" altLang="en-US" sz="2800" smtClean="0"/>
          </a:p>
          <a:p>
            <a:pPr eaLnBrk="1" hangingPunct="1">
              <a:lnSpc>
                <a:spcPct val="150000"/>
              </a:lnSpc>
            </a:pPr>
            <a:r>
              <a:rPr lang="zh-CN" altLang="en-US" sz="2800" smtClean="0"/>
              <a:t>各用户使用经过特殊挑选的不同码型，因此彼此不会造成干扰。</a:t>
            </a:r>
          </a:p>
          <a:p>
            <a:pPr eaLnBrk="1" hangingPunct="1">
              <a:lnSpc>
                <a:spcPct val="150000"/>
              </a:lnSpc>
            </a:pPr>
            <a:r>
              <a:rPr lang="zh-CN" altLang="en-US" sz="2800" smtClean="0"/>
              <a:t>这种系统发送的信号有很强的抗干扰能力，其频谱类似于白噪声，不易被敌人发现</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080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08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080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zh-CN" altLang="en-US" sz="4000" smtClean="0">
                <a:latin typeface="黑体" pitchFamily="2" charset="-122"/>
                <a:ea typeface="黑体" pitchFamily="2" charset="-122"/>
              </a:rPr>
              <a:t>数据通信技术：通信方式</a:t>
            </a:r>
          </a:p>
        </p:txBody>
      </p:sp>
      <p:sp>
        <p:nvSpPr>
          <p:cNvPr id="74755" name="Rectangle 3"/>
          <p:cNvSpPr>
            <a:spLocks noGrp="1" noChangeArrowheads="1"/>
          </p:cNvSpPr>
          <p:nvPr>
            <p:ph type="body" idx="1"/>
          </p:nvPr>
        </p:nvSpPr>
        <p:spPr>
          <a:xfrm>
            <a:off x="250825" y="1785938"/>
            <a:ext cx="8893175" cy="4800600"/>
          </a:xfrm>
        </p:spPr>
        <p:txBody>
          <a:bodyPr/>
          <a:lstStyle/>
          <a:p>
            <a:pPr marL="285750" indent="-285750" eaLnBrk="1" hangingPunct="1"/>
            <a:r>
              <a:rPr lang="en-US" altLang="zh-CN" sz="2800" smtClean="0">
                <a:latin typeface="Arial" charset="0"/>
                <a:cs typeface="Arial" charset="0"/>
              </a:rPr>
              <a:t>Simplex Transmission(</a:t>
            </a:r>
            <a:r>
              <a:rPr lang="zh-CN" altLang="en-US" sz="2800" smtClean="0">
                <a:latin typeface="Arial" charset="0"/>
                <a:cs typeface="Arial" charset="0"/>
              </a:rPr>
              <a:t>单工)</a:t>
            </a:r>
          </a:p>
          <a:p>
            <a:pPr marL="819150" lvl="1" indent="-285750" eaLnBrk="1" hangingPunct="1"/>
            <a:r>
              <a:rPr lang="en-US" altLang="zh-CN" sz="2800" smtClean="0">
                <a:latin typeface="Arial" charset="0"/>
                <a:cs typeface="Arial" charset="0"/>
              </a:rPr>
              <a:t>Unidirectional—signal travels in only one direction</a:t>
            </a:r>
          </a:p>
          <a:p>
            <a:pPr marL="819150" lvl="1" indent="-285750" eaLnBrk="1" hangingPunct="1"/>
            <a:r>
              <a:rPr lang="en-US" altLang="zh-CN" sz="2800" smtClean="0">
                <a:latin typeface="Arial" charset="0"/>
                <a:cs typeface="Arial" charset="0"/>
              </a:rPr>
              <a:t>Television is an example.</a:t>
            </a:r>
          </a:p>
          <a:p>
            <a:pPr marL="285750" indent="-285750" eaLnBrk="1" hangingPunct="1"/>
            <a:r>
              <a:rPr lang="en-US" altLang="zh-CN" sz="2800" smtClean="0">
                <a:latin typeface="Arial" charset="0"/>
                <a:cs typeface="Arial" charset="0"/>
              </a:rPr>
              <a:t>Half-Duplex Transmission（</a:t>
            </a:r>
            <a:r>
              <a:rPr lang="zh-CN" altLang="en-US" sz="2800" smtClean="0">
                <a:latin typeface="Arial" charset="0"/>
                <a:cs typeface="Arial" charset="0"/>
              </a:rPr>
              <a:t>半双工）</a:t>
            </a:r>
          </a:p>
          <a:p>
            <a:pPr marL="819150" lvl="1" indent="-285750" eaLnBrk="1" hangingPunct="1"/>
            <a:r>
              <a:rPr lang="en-US" altLang="zh-CN" sz="2800" smtClean="0">
                <a:latin typeface="Arial" charset="0"/>
                <a:cs typeface="Arial" charset="0"/>
              </a:rPr>
              <a:t>Signal can travel in both directions but not at the same time.</a:t>
            </a:r>
          </a:p>
          <a:p>
            <a:pPr marL="285750" indent="-285750" eaLnBrk="1" hangingPunct="1"/>
            <a:r>
              <a:rPr lang="en-US" altLang="zh-CN" sz="2800" smtClean="0">
                <a:latin typeface="Arial" charset="0"/>
                <a:cs typeface="Arial" charset="0"/>
              </a:rPr>
              <a:t>Full-Duplex Transmission（</a:t>
            </a:r>
            <a:r>
              <a:rPr lang="zh-CN" altLang="en-US" sz="2800" smtClean="0">
                <a:latin typeface="Arial" charset="0"/>
                <a:cs typeface="Arial" charset="0"/>
              </a:rPr>
              <a:t>全双工）</a:t>
            </a:r>
          </a:p>
          <a:p>
            <a:pPr marL="819150" lvl="1" indent="-285750" eaLnBrk="1" hangingPunct="1"/>
            <a:r>
              <a:rPr lang="en-US" altLang="zh-CN" sz="2800" smtClean="0">
                <a:latin typeface="Arial" charset="0"/>
                <a:cs typeface="Arial" charset="0"/>
              </a:rPr>
              <a:t>Signal can travel in both directions at the same time.</a:t>
            </a:r>
          </a:p>
          <a:p>
            <a:pPr marL="819150" lvl="1" indent="-285750" eaLnBrk="1" hangingPunct="1">
              <a:buFont typeface="Wingdings" pitchFamily="2" charset="2"/>
              <a:buNone/>
            </a:pPr>
            <a:endParaRPr lang="zh-CN" altLang="en-US" sz="2800" smtClean="0">
              <a:latin typeface="Arial" charset="0"/>
              <a:cs typeface="Arial" charset="0"/>
            </a:endParaRPr>
          </a:p>
        </p:txBody>
      </p:sp>
    </p:spTree>
  </p:cSld>
  <p:clrMapOvr>
    <a:masterClrMapping/>
  </p:clrMapOvr>
  <p:transition spd="med">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3525838" y="4149725"/>
            <a:ext cx="1066800" cy="1143000"/>
          </a:xfrm>
          <a:prstGeom prst="rect">
            <a:avLst/>
          </a:prstGeom>
          <a:solidFill>
            <a:schemeClr val="hlink"/>
          </a:solidFill>
          <a:ln w="9525">
            <a:miter lim="800000"/>
            <a:headEnd/>
            <a:tailEnd/>
          </a:ln>
          <a:scene3d>
            <a:camera prst="legacyObliqueTopLeft"/>
            <a:lightRig rig="legacyFlat3" dir="t"/>
          </a:scene3d>
          <a:sp3d extrusionH="887400" prstMaterial="legacyMatte">
            <a:bevelT w="13500" h="13500" prst="angle"/>
            <a:bevelB w="13500" h="13500" prst="angle"/>
            <a:extrusionClr>
              <a:schemeClr val="hlink"/>
            </a:extrusionClr>
          </a:sp3d>
        </p:spPr>
        <p:txBody>
          <a:bodyPr wrap="none" anchor="ctr">
            <a:flatTx/>
          </a:bodyPr>
          <a:lstStyle/>
          <a:p>
            <a:pPr algn="ctr"/>
            <a:r>
              <a:rPr kumimoji="1" lang="zh-CN" altLang="en-US" sz="2000">
                <a:solidFill>
                  <a:schemeClr val="bg1"/>
                </a:solidFill>
                <a:latin typeface="Tahoma" pitchFamily="34" charset="0"/>
              </a:rPr>
              <a:t>接收方</a:t>
            </a:r>
          </a:p>
        </p:txBody>
      </p:sp>
      <p:sp>
        <p:nvSpPr>
          <p:cNvPr id="75779" name="Rectangle 3"/>
          <p:cNvSpPr>
            <a:spLocks noGrp="1" noChangeArrowheads="1"/>
          </p:cNvSpPr>
          <p:nvPr>
            <p:ph type="title"/>
          </p:nvPr>
        </p:nvSpPr>
        <p:spPr/>
        <p:txBody>
          <a:bodyPr/>
          <a:lstStyle/>
          <a:p>
            <a:pPr eaLnBrk="1" hangingPunct="1"/>
            <a:r>
              <a:rPr lang="zh-CN" altLang="en-US" sz="4000" smtClean="0">
                <a:latin typeface="黑体" pitchFamily="2" charset="-122"/>
                <a:ea typeface="黑体" pitchFamily="2" charset="-122"/>
              </a:rPr>
              <a:t>数据通信技术：通信方式</a:t>
            </a:r>
          </a:p>
        </p:txBody>
      </p:sp>
      <p:sp>
        <p:nvSpPr>
          <p:cNvPr id="78853" name="Rectangle 5"/>
          <p:cNvSpPr>
            <a:spLocks noChangeArrowheads="1"/>
          </p:cNvSpPr>
          <p:nvPr/>
        </p:nvSpPr>
        <p:spPr bwMode="auto">
          <a:xfrm>
            <a:off x="500063" y="1714500"/>
            <a:ext cx="8532812" cy="4186238"/>
          </a:xfrm>
          <a:prstGeom prst="rect">
            <a:avLst/>
          </a:prstGeom>
          <a:noFill/>
          <a:ln w="9525">
            <a:noFill/>
            <a:miter lim="800000"/>
            <a:headEnd/>
            <a:tailEnd/>
          </a:ln>
        </p:spPr>
        <p:txBody>
          <a:bodyPr/>
          <a:lstStyle/>
          <a:p>
            <a:pPr marL="342900" indent="-342900">
              <a:spcBef>
                <a:spcPct val="20000"/>
              </a:spcBef>
              <a:buClr>
                <a:schemeClr val="accent6"/>
              </a:buClr>
              <a:buFont typeface="Wingdings" pitchFamily="2" charset="2"/>
              <a:buChar char="n"/>
              <a:defRPr/>
            </a:pPr>
            <a:r>
              <a:rPr kumimoji="1" lang="zh-CN" altLang="en-US" sz="2400" dirty="0">
                <a:latin typeface="Times New Roman" pitchFamily="18" charset="0"/>
              </a:rPr>
              <a:t>并行传输与串行传输</a:t>
            </a:r>
          </a:p>
          <a:p>
            <a:pPr marL="742950" lvl="1" indent="-285750">
              <a:spcBef>
                <a:spcPct val="20000"/>
              </a:spcBef>
              <a:buClr>
                <a:schemeClr val="accent6"/>
              </a:buClr>
              <a:buFont typeface="Wingdings" pitchFamily="2" charset="2"/>
              <a:buChar char="n"/>
              <a:defRPr/>
            </a:pPr>
            <a:r>
              <a:rPr kumimoji="1" lang="zh-CN" altLang="en-US" sz="2400" dirty="0">
                <a:latin typeface="Times New Roman" pitchFamily="18" charset="0"/>
              </a:rPr>
              <a:t>并行传输：由0和1组成的二进制数据可以组成每组</a:t>
            </a:r>
            <a:r>
              <a:rPr kumimoji="1" lang="en-US" altLang="zh-CN" sz="2400" dirty="0">
                <a:latin typeface="Times New Roman" pitchFamily="18" charset="0"/>
              </a:rPr>
              <a:t>n</a:t>
            </a:r>
            <a:r>
              <a:rPr kumimoji="1" lang="zh-CN" altLang="en-US" sz="2400" dirty="0">
                <a:latin typeface="Times New Roman" pitchFamily="18" charset="0"/>
              </a:rPr>
              <a:t>比特的位组，并行传输同时发送这种位组而非单独的比特</a:t>
            </a:r>
          </a:p>
          <a:p>
            <a:pPr marL="742950" lvl="1" indent="-285750">
              <a:spcBef>
                <a:spcPct val="20000"/>
              </a:spcBef>
              <a:buClr>
                <a:schemeClr val="accent6"/>
              </a:buClr>
              <a:buFont typeface="Wingdings" pitchFamily="2" charset="2"/>
              <a:buChar char="n"/>
              <a:defRPr/>
            </a:pPr>
            <a:r>
              <a:rPr kumimoji="1" lang="zh-CN" altLang="en-US" sz="2400" dirty="0">
                <a:latin typeface="Times New Roman" pitchFamily="18" charset="0"/>
              </a:rPr>
              <a:t>串行传输：每次传输1位比特</a:t>
            </a:r>
          </a:p>
          <a:p>
            <a:pPr marL="342900" indent="-342900">
              <a:spcBef>
                <a:spcPct val="20000"/>
              </a:spcBef>
              <a:buClr>
                <a:schemeClr val="folHlink"/>
              </a:buClr>
              <a:buSzPct val="60000"/>
              <a:buFont typeface="Wingdings" pitchFamily="82" charset="2"/>
              <a:buChar char="n"/>
              <a:defRPr/>
            </a:pPr>
            <a:endParaRPr kumimoji="1" lang="zh-CN" altLang="en-US" sz="2400" dirty="0">
              <a:latin typeface="Tahoma" pitchFamily="34" charset="0"/>
            </a:endParaRPr>
          </a:p>
        </p:txBody>
      </p:sp>
      <p:sp>
        <p:nvSpPr>
          <p:cNvPr id="75781" name="Rectangle 7"/>
          <p:cNvSpPr>
            <a:spLocks noChangeArrowheads="1"/>
          </p:cNvSpPr>
          <p:nvPr/>
        </p:nvSpPr>
        <p:spPr bwMode="auto">
          <a:xfrm>
            <a:off x="1239838" y="4149725"/>
            <a:ext cx="1066800" cy="1143000"/>
          </a:xfrm>
          <a:prstGeom prst="rect">
            <a:avLst/>
          </a:prstGeom>
          <a:solidFill>
            <a:schemeClr val="hlink"/>
          </a:solidFill>
          <a:ln w="9525">
            <a:miter lim="800000"/>
            <a:headEnd/>
            <a:tailEnd/>
          </a:ln>
          <a:scene3d>
            <a:camera prst="legacyObliqueTopLeft"/>
            <a:lightRig rig="legacyFlat3" dir="t"/>
          </a:scene3d>
          <a:sp3d extrusionH="887400" prstMaterial="legacyMatte">
            <a:bevelT w="13500" h="13500" prst="angle"/>
            <a:bevelB w="13500" h="13500" prst="angle"/>
            <a:extrusionClr>
              <a:schemeClr val="hlink"/>
            </a:extrusionClr>
          </a:sp3d>
        </p:spPr>
        <p:txBody>
          <a:bodyPr wrap="none" anchor="ctr">
            <a:flatTx/>
          </a:bodyPr>
          <a:lstStyle/>
          <a:p>
            <a:pPr algn="ctr"/>
            <a:r>
              <a:rPr kumimoji="1" lang="zh-CN" altLang="en-US" sz="2000">
                <a:solidFill>
                  <a:schemeClr val="bg1"/>
                </a:solidFill>
                <a:latin typeface="Tahoma" pitchFamily="34" charset="0"/>
              </a:rPr>
              <a:t>发送方</a:t>
            </a:r>
          </a:p>
        </p:txBody>
      </p:sp>
      <p:sp>
        <p:nvSpPr>
          <p:cNvPr id="78856" name="Line 8"/>
          <p:cNvSpPr>
            <a:spLocks noChangeShapeType="1"/>
          </p:cNvSpPr>
          <p:nvPr/>
        </p:nvSpPr>
        <p:spPr bwMode="auto">
          <a:xfrm>
            <a:off x="2306638" y="4149725"/>
            <a:ext cx="1143000" cy="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78857" name="Line 9"/>
          <p:cNvSpPr>
            <a:spLocks noChangeShapeType="1"/>
          </p:cNvSpPr>
          <p:nvPr/>
        </p:nvSpPr>
        <p:spPr bwMode="auto">
          <a:xfrm>
            <a:off x="2306638" y="4302125"/>
            <a:ext cx="1143000" cy="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78858" name="Line 10"/>
          <p:cNvSpPr>
            <a:spLocks noChangeShapeType="1"/>
          </p:cNvSpPr>
          <p:nvPr/>
        </p:nvSpPr>
        <p:spPr bwMode="auto">
          <a:xfrm>
            <a:off x="2306638" y="4454525"/>
            <a:ext cx="1143000" cy="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78859" name="Line 11"/>
          <p:cNvSpPr>
            <a:spLocks noChangeShapeType="1"/>
          </p:cNvSpPr>
          <p:nvPr/>
        </p:nvSpPr>
        <p:spPr bwMode="auto">
          <a:xfrm>
            <a:off x="2306638" y="4606925"/>
            <a:ext cx="1143000" cy="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78860" name="Line 12"/>
          <p:cNvSpPr>
            <a:spLocks noChangeShapeType="1"/>
          </p:cNvSpPr>
          <p:nvPr/>
        </p:nvSpPr>
        <p:spPr bwMode="auto">
          <a:xfrm>
            <a:off x="2306638" y="4759325"/>
            <a:ext cx="1143000" cy="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78861" name="Line 13"/>
          <p:cNvSpPr>
            <a:spLocks noChangeShapeType="1"/>
          </p:cNvSpPr>
          <p:nvPr/>
        </p:nvSpPr>
        <p:spPr bwMode="auto">
          <a:xfrm>
            <a:off x="2306638" y="4911725"/>
            <a:ext cx="1143000" cy="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78862" name="Line 14"/>
          <p:cNvSpPr>
            <a:spLocks noChangeShapeType="1"/>
          </p:cNvSpPr>
          <p:nvPr/>
        </p:nvSpPr>
        <p:spPr bwMode="auto">
          <a:xfrm>
            <a:off x="2306638" y="5064125"/>
            <a:ext cx="1143000" cy="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78863" name="Line 15"/>
          <p:cNvSpPr>
            <a:spLocks noChangeShapeType="1"/>
          </p:cNvSpPr>
          <p:nvPr/>
        </p:nvSpPr>
        <p:spPr bwMode="auto">
          <a:xfrm flipV="1">
            <a:off x="2306638" y="5216525"/>
            <a:ext cx="1143000" cy="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75790" name="Text Box 16"/>
          <p:cNvSpPr txBox="1">
            <a:spLocks noChangeArrowheads="1"/>
          </p:cNvSpPr>
          <p:nvPr/>
        </p:nvSpPr>
        <p:spPr bwMode="auto">
          <a:xfrm>
            <a:off x="838200" y="5429250"/>
            <a:ext cx="3713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并行：8根线一次发送01001010</a:t>
            </a:r>
          </a:p>
        </p:txBody>
      </p:sp>
      <p:sp>
        <p:nvSpPr>
          <p:cNvPr id="75791" name="Rectangle 17"/>
          <p:cNvSpPr>
            <a:spLocks noChangeArrowheads="1"/>
          </p:cNvSpPr>
          <p:nvPr/>
        </p:nvSpPr>
        <p:spPr bwMode="auto">
          <a:xfrm>
            <a:off x="7162800" y="4149725"/>
            <a:ext cx="1066800" cy="1143000"/>
          </a:xfrm>
          <a:prstGeom prst="rect">
            <a:avLst/>
          </a:prstGeom>
          <a:solidFill>
            <a:schemeClr val="hlink"/>
          </a:solidFill>
          <a:ln w="9525">
            <a:miter lim="800000"/>
            <a:headEnd/>
            <a:tailEnd/>
          </a:ln>
          <a:scene3d>
            <a:camera prst="legacyObliqueTopLeft"/>
            <a:lightRig rig="legacyFlat3" dir="t"/>
          </a:scene3d>
          <a:sp3d extrusionH="887400" prstMaterial="legacyMatte">
            <a:bevelT w="13500" h="13500" prst="angle"/>
            <a:bevelB w="13500" h="13500" prst="angle"/>
            <a:extrusionClr>
              <a:schemeClr val="hlink"/>
            </a:extrusionClr>
          </a:sp3d>
        </p:spPr>
        <p:txBody>
          <a:bodyPr wrap="none" anchor="ctr">
            <a:flatTx/>
          </a:bodyPr>
          <a:lstStyle/>
          <a:p>
            <a:pPr algn="ctr"/>
            <a:r>
              <a:rPr kumimoji="1" lang="zh-CN" altLang="en-US" sz="2000">
                <a:solidFill>
                  <a:schemeClr val="bg1"/>
                </a:solidFill>
                <a:latin typeface="Tahoma" pitchFamily="34" charset="0"/>
              </a:rPr>
              <a:t>接收方</a:t>
            </a:r>
          </a:p>
        </p:txBody>
      </p:sp>
      <p:sp>
        <p:nvSpPr>
          <p:cNvPr id="75792" name="Text Box 18"/>
          <p:cNvSpPr txBox="1">
            <a:spLocks noChangeArrowheads="1"/>
          </p:cNvSpPr>
          <p:nvPr/>
        </p:nvSpPr>
        <p:spPr bwMode="auto">
          <a:xfrm>
            <a:off x="5943600" y="4194175"/>
            <a:ext cx="914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kumimoji="1" lang="zh-CN" altLang="en-US" sz="4000">
              <a:latin typeface="Tahoma" pitchFamily="34" charset="0"/>
            </a:endParaRPr>
          </a:p>
        </p:txBody>
      </p:sp>
      <p:sp>
        <p:nvSpPr>
          <p:cNvPr id="75793" name="Rectangle 19"/>
          <p:cNvSpPr>
            <a:spLocks noChangeArrowheads="1"/>
          </p:cNvSpPr>
          <p:nvPr/>
        </p:nvSpPr>
        <p:spPr bwMode="auto">
          <a:xfrm>
            <a:off x="5029200" y="4194175"/>
            <a:ext cx="1066800" cy="1143000"/>
          </a:xfrm>
          <a:prstGeom prst="rect">
            <a:avLst/>
          </a:prstGeom>
          <a:solidFill>
            <a:schemeClr val="hlink"/>
          </a:solidFill>
          <a:ln w="9525">
            <a:miter lim="800000"/>
            <a:headEnd/>
            <a:tailEnd/>
          </a:ln>
          <a:scene3d>
            <a:camera prst="legacyObliqueTopLeft"/>
            <a:lightRig rig="legacyFlat3" dir="t"/>
          </a:scene3d>
          <a:sp3d extrusionH="887400" prstMaterial="legacyMatte">
            <a:bevelT w="13500" h="13500" prst="angle"/>
            <a:bevelB w="13500" h="13500" prst="angle"/>
            <a:extrusionClr>
              <a:schemeClr val="hlink"/>
            </a:extrusionClr>
          </a:sp3d>
        </p:spPr>
        <p:txBody>
          <a:bodyPr wrap="none" anchor="ctr">
            <a:flatTx/>
          </a:bodyPr>
          <a:lstStyle/>
          <a:p>
            <a:pPr algn="ctr"/>
            <a:r>
              <a:rPr kumimoji="1" lang="zh-CN" altLang="en-US" sz="2000">
                <a:solidFill>
                  <a:schemeClr val="bg1"/>
                </a:solidFill>
                <a:latin typeface="Tahoma" pitchFamily="34" charset="0"/>
              </a:rPr>
              <a:t>发送方</a:t>
            </a:r>
          </a:p>
        </p:txBody>
      </p:sp>
      <p:sp>
        <p:nvSpPr>
          <p:cNvPr id="75794" name="Text Box 20"/>
          <p:cNvSpPr txBox="1">
            <a:spLocks noChangeArrowheads="1"/>
          </p:cNvSpPr>
          <p:nvPr/>
        </p:nvSpPr>
        <p:spPr bwMode="auto">
          <a:xfrm>
            <a:off x="4648200" y="5445125"/>
            <a:ext cx="3851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串行：1根线分8次发送01001010</a:t>
            </a:r>
          </a:p>
        </p:txBody>
      </p:sp>
      <p:sp>
        <p:nvSpPr>
          <p:cNvPr id="78869" name="Line 21"/>
          <p:cNvSpPr>
            <a:spLocks noChangeShapeType="1"/>
          </p:cNvSpPr>
          <p:nvPr/>
        </p:nvSpPr>
        <p:spPr bwMode="auto">
          <a:xfrm>
            <a:off x="6096000" y="4683125"/>
            <a:ext cx="914400" cy="0"/>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wrap="none"/>
          <a:lstStyle/>
          <a:p>
            <a:pPr>
              <a:defRPr/>
            </a:pPr>
            <a:endParaRPr lang="zh-CN" altLang="en-US"/>
          </a:p>
        </p:txBody>
      </p:sp>
    </p:spTree>
  </p:cSld>
  <p:clrMapOvr>
    <a:masterClrMapping/>
  </p:clrMapOvr>
  <p:transition spd="med">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zh-CN" altLang="en-US" sz="4400" smtClean="0">
                <a:latin typeface="黑体" pitchFamily="2" charset="-122"/>
                <a:ea typeface="黑体" pitchFamily="2" charset="-122"/>
              </a:rPr>
              <a:t>习 题</a:t>
            </a:r>
          </a:p>
        </p:txBody>
      </p:sp>
      <p:sp>
        <p:nvSpPr>
          <p:cNvPr id="76803" name="Rectangle 3"/>
          <p:cNvSpPr>
            <a:spLocks noGrp="1" noChangeArrowheads="1"/>
          </p:cNvSpPr>
          <p:nvPr>
            <p:ph type="body" idx="1"/>
          </p:nvPr>
        </p:nvSpPr>
        <p:spPr>
          <a:xfrm>
            <a:off x="214313" y="1752600"/>
            <a:ext cx="8929687" cy="4267200"/>
          </a:xfrm>
        </p:spPr>
        <p:txBody>
          <a:bodyPr/>
          <a:lstStyle/>
          <a:p>
            <a:pPr eaLnBrk="1" hangingPunct="1"/>
            <a:r>
              <a:rPr lang="zh-CN" altLang="en-US" sz="3600" smtClean="0"/>
              <a:t>请写出下列两个比特串编码后的结果（所有编码方式）：</a:t>
            </a:r>
          </a:p>
          <a:p>
            <a:pPr lvl="1" eaLnBrk="1" hangingPunct="1"/>
            <a:r>
              <a:rPr lang="zh-CN" altLang="en-US" sz="3600" smtClean="0"/>
              <a:t>010001101111</a:t>
            </a:r>
          </a:p>
          <a:p>
            <a:pPr lvl="1" eaLnBrk="1" hangingPunct="1"/>
            <a:r>
              <a:rPr lang="zh-CN" altLang="en-US" sz="3600" smtClean="0"/>
              <a:t>100011110001</a:t>
            </a:r>
          </a:p>
        </p:txBody>
      </p:sp>
    </p:spTree>
  </p:cSld>
  <p:clrMapOvr>
    <a:masterClrMapping/>
  </p:clrMapOvr>
  <p:transition spd="med">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图片 7" descr="04.png"/>
          <p:cNvPicPr>
            <a:picLocks noChangeAspect="1"/>
          </p:cNvPicPr>
          <p:nvPr/>
        </p:nvPicPr>
        <p:blipFill>
          <a:blip r:embed="rId4">
            <a:lum contrast="20000"/>
            <a:extLst>
              <a:ext uri="{28A0092B-C50C-407E-A947-70E740481C1C}">
                <a14:useLocalDpi xmlns:a14="http://schemas.microsoft.com/office/drawing/2010/main" val="0"/>
              </a:ext>
            </a:extLst>
          </a:blip>
          <a:srcRect/>
          <a:stretch>
            <a:fillRect/>
          </a:stretch>
        </p:blipFill>
        <p:spPr bwMode="auto">
          <a:xfrm>
            <a:off x="0" y="0"/>
            <a:ext cx="91440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0" y="1238250"/>
            <a:ext cx="9144000" cy="61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TextBox 38"/>
          <p:cNvSpPr txBox="1"/>
          <p:nvPr/>
        </p:nvSpPr>
        <p:spPr>
          <a:xfrm>
            <a:off x="3786182" y="2857496"/>
            <a:ext cx="1871025" cy="707886"/>
          </a:xfrm>
          <a:prstGeom prst="rect">
            <a:avLst/>
          </a:prstGeom>
          <a:noFill/>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fontAlgn="auto">
              <a:spcBef>
                <a:spcPts val="0"/>
              </a:spcBef>
              <a:spcAft>
                <a:spcPts val="0"/>
              </a:spcAft>
              <a:defRPr/>
            </a:pPr>
            <a:r>
              <a:rPr lang="zh-CN" altLang="en-US" sz="4000" b="1" cap="all" dirty="0">
                <a:ln w="0"/>
                <a:solidFill>
                  <a:srgbClr val="006600"/>
                </a:solidFill>
                <a:effectLst>
                  <a:reflection blurRad="6350" stA="50000" endA="300" endPos="50000" dist="29997" dir="5400000" sy="-100000" algn="bl" rotWithShape="0"/>
                </a:effectLst>
                <a:latin typeface="Arial" pitchFamily="34" charset="0"/>
                <a:ea typeface="+mn-ea"/>
                <a:cs typeface="Arial" pitchFamily="34" charset="0"/>
              </a:rPr>
              <a:t>谢 谢！</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afterGroup">
                            <p:stCondLst>
                              <p:cond delay="500"/>
                            </p:stCondLst>
                            <p:childTnLst>
                              <p:par>
                                <p:cTn id="9" presetID="42"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anim calcmode="lin" valueType="num">
                                      <p:cBhvr>
                                        <p:cTn id="12" dur="500" fill="hold"/>
                                        <p:tgtEl>
                                          <p:spTgt spid="39"/>
                                        </p:tgtEl>
                                        <p:attrNameLst>
                                          <p:attrName>ppt_x</p:attrName>
                                        </p:attrNameLst>
                                      </p:cBhvr>
                                      <p:tavLst>
                                        <p:tav tm="0">
                                          <p:val>
                                            <p:strVal val="#ppt_x"/>
                                          </p:val>
                                        </p:tav>
                                        <p:tav tm="100000">
                                          <p:val>
                                            <p:strVal val="#ppt_x"/>
                                          </p:val>
                                        </p:tav>
                                      </p:tavLst>
                                    </p:anim>
                                    <p:anim calcmode="lin" valueType="num">
                                      <p:cBhvr>
                                        <p:cTn id="13"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ChangeArrowheads="1"/>
          </p:cNvSpPr>
          <p:nvPr/>
        </p:nvSpPr>
        <p:spPr bwMode="auto">
          <a:xfrm>
            <a:off x="357188" y="457200"/>
            <a:ext cx="87868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000">
                <a:solidFill>
                  <a:schemeClr val="tx2"/>
                </a:solidFill>
                <a:latin typeface="Tahoma" pitchFamily="34" charset="0"/>
              </a:rPr>
              <a:t>LAN Media—Disadvantages of STP and ScTP</a:t>
            </a:r>
          </a:p>
        </p:txBody>
      </p:sp>
      <p:sp>
        <p:nvSpPr>
          <p:cNvPr id="376835" name="Text Box 3"/>
          <p:cNvSpPr txBox="1">
            <a:spLocks noChangeArrowheads="1"/>
          </p:cNvSpPr>
          <p:nvPr/>
        </p:nvSpPr>
        <p:spPr bwMode="auto">
          <a:xfrm>
            <a:off x="428625" y="1700213"/>
            <a:ext cx="85010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6075" indent="-346075"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Clr>
                <a:schemeClr val="accent2"/>
              </a:buClr>
              <a:buFont typeface="Wingdings" pitchFamily="2" charset="2"/>
              <a:buChar char="p"/>
            </a:pPr>
            <a:r>
              <a:rPr lang="en-US" altLang="zh-CN" sz="3200">
                <a:latin typeface="Tahoma" pitchFamily="34" charset="0"/>
              </a:rPr>
              <a:t>cannot run cable as far as some other types of networking media without signal being repeated</a:t>
            </a:r>
          </a:p>
          <a:p>
            <a:pPr eaLnBrk="1" hangingPunct="1">
              <a:spcBef>
                <a:spcPct val="50000"/>
              </a:spcBef>
              <a:buClr>
                <a:schemeClr val="accent2"/>
              </a:buClr>
              <a:buFont typeface="Wingdings" pitchFamily="2" charset="2"/>
              <a:buChar char="p"/>
            </a:pPr>
            <a:r>
              <a:rPr lang="en-US" altLang="zh-CN" sz="3200">
                <a:latin typeface="Tahoma" pitchFamily="34" charset="0"/>
              </a:rPr>
              <a:t>insulation adds considerably to size, weight, and cost of cable</a:t>
            </a:r>
          </a:p>
          <a:p>
            <a:pPr eaLnBrk="1" hangingPunct="1">
              <a:spcBef>
                <a:spcPct val="50000"/>
              </a:spcBef>
              <a:buClr>
                <a:schemeClr val="accent2"/>
              </a:buClr>
              <a:buFont typeface="Wingdings" pitchFamily="2" charset="2"/>
              <a:buChar char="p"/>
            </a:pPr>
            <a:r>
              <a:rPr lang="en-US" altLang="zh-CN" sz="3200">
                <a:latin typeface="Tahoma" pitchFamily="34" charset="0"/>
              </a:rPr>
              <a:t>shielding materials make terminations more difficult and susceptible to poor workmanship</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76834"/>
                                        </p:tgtEl>
                                        <p:attrNameLst>
                                          <p:attrName>style.visibility</p:attrName>
                                        </p:attrNameLst>
                                      </p:cBhvr>
                                      <p:to>
                                        <p:strVal val="visible"/>
                                      </p:to>
                                    </p:set>
                                    <p:animEffect transition="in" filter="blinds(vertical)">
                                      <p:cBhvr>
                                        <p:cTn id="7" dur="500"/>
                                        <p:tgtEl>
                                          <p:spTgt spid="376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6835">
                                            <p:txEl>
                                              <p:pRg st="0" end="0"/>
                                            </p:txEl>
                                          </p:spTgt>
                                        </p:tgtEl>
                                        <p:attrNameLst>
                                          <p:attrName>style.visibility</p:attrName>
                                        </p:attrNameLst>
                                      </p:cBhvr>
                                      <p:to>
                                        <p:strVal val="visible"/>
                                      </p:to>
                                    </p:set>
                                    <p:animEffect transition="in" filter="dissolve">
                                      <p:cBhvr>
                                        <p:cTn id="12" dur="500"/>
                                        <p:tgtEl>
                                          <p:spTgt spid="37683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6835">
                                            <p:txEl>
                                              <p:pRg st="1" end="1"/>
                                            </p:txEl>
                                          </p:spTgt>
                                        </p:tgtEl>
                                        <p:attrNameLst>
                                          <p:attrName>style.visibility</p:attrName>
                                        </p:attrNameLst>
                                      </p:cBhvr>
                                      <p:to>
                                        <p:strVal val="visible"/>
                                      </p:to>
                                    </p:set>
                                    <p:animEffect transition="in" filter="dissolve">
                                      <p:cBhvr>
                                        <p:cTn id="17" dur="500"/>
                                        <p:tgtEl>
                                          <p:spTgt spid="37683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76835">
                                            <p:txEl>
                                              <p:pRg st="2" end="2"/>
                                            </p:txEl>
                                          </p:spTgt>
                                        </p:tgtEl>
                                        <p:attrNameLst>
                                          <p:attrName>style.visibility</p:attrName>
                                        </p:attrNameLst>
                                      </p:cBhvr>
                                      <p:to>
                                        <p:strVal val="visible"/>
                                      </p:to>
                                    </p:set>
                                    <p:animEffect transition="in" filter="dissolve">
                                      <p:cBhvr>
                                        <p:cTn id="22" dur="500"/>
                                        <p:tgtEl>
                                          <p:spTgt spid="3768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4" grpId="0" autoUpdateAnimBg="0"/>
      <p:bldP spid="376835"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50825" y="1773238"/>
            <a:ext cx="5486400" cy="4344987"/>
            <a:chOff x="288" y="1152"/>
            <a:chExt cx="3456" cy="2737"/>
          </a:xfrm>
        </p:grpSpPr>
        <p:graphicFrame>
          <p:nvGraphicFramePr>
            <p:cNvPr id="15365" name="Object 1024">
              <a:hlinkHover r:id="rId4"/>
            </p:cNvPr>
            <p:cNvGraphicFramePr>
              <a:graphicFrameLocks noChangeAspect="1"/>
            </p:cNvGraphicFramePr>
            <p:nvPr/>
          </p:nvGraphicFramePr>
          <p:xfrm>
            <a:off x="432" y="1152"/>
            <a:ext cx="3312" cy="2737"/>
          </p:xfrm>
          <a:graphic>
            <a:graphicData uri="http://schemas.openxmlformats.org/presentationml/2006/ole">
              <mc:AlternateContent xmlns:mc="http://schemas.openxmlformats.org/markup-compatibility/2006">
                <mc:Choice xmlns:v="urn:schemas-microsoft-com:vml" Requires="v">
                  <p:oleObj spid="_x0000_s15433" name="Bitmap Image" r:id="rId5" imgW="3952381" imgH="3266667" progId="Paint.Picture">
                    <p:embed/>
                  </p:oleObj>
                </mc:Choice>
                <mc:Fallback>
                  <p:oleObj name="Bitmap Image" r:id="rId5" imgW="3952381" imgH="3266667" progId="Paint.Picture">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 y="1152"/>
                          <a:ext cx="3312" cy="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6" name="Line 4"/>
            <p:cNvSpPr>
              <a:spLocks noChangeShapeType="1"/>
            </p:cNvSpPr>
            <p:nvPr/>
          </p:nvSpPr>
          <p:spPr bwMode="auto">
            <a:xfrm>
              <a:off x="288" y="2880"/>
              <a:ext cx="336" cy="384"/>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367" name="Line 5"/>
            <p:cNvSpPr>
              <a:spLocks noChangeShapeType="1"/>
            </p:cNvSpPr>
            <p:nvPr/>
          </p:nvSpPr>
          <p:spPr bwMode="auto">
            <a:xfrm flipH="1">
              <a:off x="2160" y="3600"/>
              <a:ext cx="864"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378886" name="Rectangle 6"/>
          <p:cNvSpPr>
            <a:spLocks noChangeArrowheads="1"/>
          </p:cNvSpPr>
          <p:nvPr/>
        </p:nvSpPr>
        <p:spPr bwMode="auto">
          <a:xfrm>
            <a:off x="539750" y="4048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400">
                <a:solidFill>
                  <a:schemeClr val="tx2"/>
                </a:solidFill>
                <a:latin typeface="Tahoma" pitchFamily="34" charset="0"/>
              </a:rPr>
              <a:t>LAN Media--UTP</a:t>
            </a:r>
          </a:p>
        </p:txBody>
      </p:sp>
      <p:sp>
        <p:nvSpPr>
          <p:cNvPr id="378887" name="Text Box 7"/>
          <p:cNvSpPr txBox="1">
            <a:spLocks noChangeArrowheads="1"/>
          </p:cNvSpPr>
          <p:nvPr/>
        </p:nvSpPr>
        <p:spPr bwMode="auto">
          <a:xfrm>
            <a:off x="5791200" y="1628775"/>
            <a:ext cx="33528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chemeClr val="accent2"/>
              </a:buClr>
              <a:buFont typeface="Wingdings" pitchFamily="2" charset="2"/>
              <a:buChar char="p"/>
            </a:pPr>
            <a:r>
              <a:rPr lang="en-US" altLang="zh-CN" sz="2400" dirty="0">
                <a:latin typeface="Tahoma" pitchFamily="34" charset="0"/>
              </a:rPr>
              <a:t>relies solely on the cancellation effect, produced by twisted wire pairs to limit signal degradation caused by EMI and RFI</a:t>
            </a:r>
          </a:p>
          <a:p>
            <a:pPr>
              <a:buClr>
                <a:schemeClr val="accent2"/>
              </a:buClr>
              <a:buFont typeface="Wingdings" pitchFamily="2" charset="2"/>
              <a:buChar char="p"/>
            </a:pPr>
            <a:r>
              <a:rPr lang="en-US" altLang="zh-CN" sz="2400" dirty="0">
                <a:latin typeface="Tahoma" pitchFamily="34" charset="0"/>
              </a:rPr>
              <a:t>has four pairs of copper wire</a:t>
            </a:r>
          </a:p>
          <a:p>
            <a:pPr>
              <a:buClr>
                <a:schemeClr val="accent2"/>
              </a:buClr>
              <a:buFont typeface="Wingdings" pitchFamily="2" charset="2"/>
              <a:buChar char="p"/>
            </a:pPr>
            <a:r>
              <a:rPr lang="en-US" altLang="zh-CN" sz="2400" dirty="0">
                <a:latin typeface="Tahoma" pitchFamily="34" charset="0"/>
              </a:rPr>
              <a:t>has impedance of 100 Ohms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78886"/>
                                        </p:tgtEl>
                                        <p:attrNameLst>
                                          <p:attrName>style.visibility</p:attrName>
                                        </p:attrNameLst>
                                      </p:cBhvr>
                                      <p:to>
                                        <p:strVal val="visible"/>
                                      </p:to>
                                    </p:set>
                                    <p:animEffect transition="in" filter="blinds(vertical)">
                                      <p:cBhvr>
                                        <p:cTn id="7" dur="500"/>
                                        <p:tgtEl>
                                          <p:spTgt spid="378886"/>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8887">
                                            <p:txEl>
                                              <p:pRg st="0" end="0"/>
                                            </p:txEl>
                                          </p:spTgt>
                                        </p:tgtEl>
                                        <p:attrNameLst>
                                          <p:attrName>style.visibility</p:attrName>
                                        </p:attrNameLst>
                                      </p:cBhvr>
                                      <p:to>
                                        <p:strVal val="visible"/>
                                      </p:to>
                                    </p:set>
                                    <p:animEffect transition="in" filter="dissolve">
                                      <p:cBhvr>
                                        <p:cTn id="17" dur="500"/>
                                        <p:tgtEl>
                                          <p:spTgt spid="37888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78887">
                                            <p:txEl>
                                              <p:pRg st="1" end="1"/>
                                            </p:txEl>
                                          </p:spTgt>
                                        </p:tgtEl>
                                        <p:attrNameLst>
                                          <p:attrName>style.visibility</p:attrName>
                                        </p:attrNameLst>
                                      </p:cBhvr>
                                      <p:to>
                                        <p:strVal val="visible"/>
                                      </p:to>
                                    </p:set>
                                    <p:animEffect transition="in" filter="dissolve">
                                      <p:cBhvr>
                                        <p:cTn id="22" dur="500"/>
                                        <p:tgtEl>
                                          <p:spTgt spid="378887">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78887">
                                            <p:txEl>
                                              <p:pRg st="2" end="2"/>
                                            </p:txEl>
                                          </p:spTgt>
                                        </p:tgtEl>
                                        <p:attrNameLst>
                                          <p:attrName>style.visibility</p:attrName>
                                        </p:attrNameLst>
                                      </p:cBhvr>
                                      <p:to>
                                        <p:strVal val="visible"/>
                                      </p:to>
                                    </p:set>
                                    <p:animEffect transition="in" filter="dissolve">
                                      <p:cBhvr>
                                        <p:cTn id="27" dur="500"/>
                                        <p:tgtEl>
                                          <p:spTgt spid="3788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6" grpId="0" autoUpdateAnimBg="0"/>
      <p:bldP spid="378887"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Text Box 2"/>
          <p:cNvSpPr txBox="1">
            <a:spLocks noChangeArrowheads="1"/>
          </p:cNvSpPr>
          <p:nvPr/>
        </p:nvSpPr>
        <p:spPr bwMode="auto">
          <a:xfrm>
            <a:off x="3995738" y="1700213"/>
            <a:ext cx="5033962" cy="442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0988" indent="-280988"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90000"/>
              </a:lnSpc>
              <a:spcBef>
                <a:spcPct val="25000"/>
              </a:spcBef>
              <a:buClr>
                <a:schemeClr val="accent2"/>
              </a:buClr>
              <a:buFont typeface="Wingdings" pitchFamily="2" charset="2"/>
              <a:buChar char="p"/>
            </a:pPr>
            <a:r>
              <a:rPr lang="en-US" altLang="zh-CN" sz="2300" u="sng" dirty="0">
                <a:latin typeface="Tahoma" pitchFamily="34" charset="0"/>
                <a:cs typeface="Arial" charset="0"/>
              </a:rPr>
              <a:t>easy to install</a:t>
            </a:r>
            <a:r>
              <a:rPr lang="en-US" altLang="zh-CN" sz="2300" dirty="0">
                <a:latin typeface="Tahoma" pitchFamily="34" charset="0"/>
                <a:cs typeface="Arial" charset="0"/>
              </a:rPr>
              <a:t> and </a:t>
            </a:r>
            <a:r>
              <a:rPr lang="en-US" altLang="zh-CN" sz="2300" u="sng" dirty="0">
                <a:latin typeface="Tahoma" pitchFamily="34" charset="0"/>
                <a:cs typeface="Arial" charset="0"/>
              </a:rPr>
              <a:t>is less expensive</a:t>
            </a:r>
            <a:r>
              <a:rPr lang="en-US" altLang="zh-CN" sz="2300" dirty="0">
                <a:latin typeface="Tahoma" pitchFamily="34" charset="0"/>
                <a:cs typeface="Arial" charset="0"/>
              </a:rPr>
              <a:t> </a:t>
            </a:r>
          </a:p>
          <a:p>
            <a:pPr eaLnBrk="1" hangingPunct="1">
              <a:lnSpc>
                <a:spcPct val="90000"/>
              </a:lnSpc>
              <a:spcBef>
                <a:spcPct val="25000"/>
              </a:spcBef>
              <a:buClr>
                <a:schemeClr val="accent2"/>
              </a:buClr>
              <a:buFont typeface="Wingdings" pitchFamily="2" charset="2"/>
              <a:buChar char="p"/>
            </a:pPr>
            <a:r>
              <a:rPr lang="en-US" altLang="zh-CN" sz="2300" u="sng" dirty="0">
                <a:latin typeface="Tahoma" pitchFamily="34" charset="0"/>
                <a:cs typeface="Arial" charset="0"/>
              </a:rPr>
              <a:t>costs less per meter</a:t>
            </a:r>
            <a:r>
              <a:rPr lang="en-US" altLang="zh-CN" sz="2300" dirty="0">
                <a:latin typeface="Tahoma" pitchFamily="34" charset="0"/>
                <a:cs typeface="Arial" charset="0"/>
              </a:rPr>
              <a:t> than any other type of LAN cabling</a:t>
            </a:r>
          </a:p>
          <a:p>
            <a:pPr eaLnBrk="1" hangingPunct="1">
              <a:spcBef>
                <a:spcPct val="25000"/>
              </a:spcBef>
              <a:buClr>
                <a:schemeClr val="accent2"/>
              </a:buClr>
              <a:buFont typeface="Wingdings" pitchFamily="2" charset="2"/>
              <a:buChar char="p"/>
            </a:pPr>
            <a:r>
              <a:rPr lang="en-US" altLang="zh-CN" sz="2300" u="sng" dirty="0">
                <a:latin typeface="Tahoma" pitchFamily="34" charset="0"/>
                <a:cs typeface="Arial" charset="0"/>
              </a:rPr>
              <a:t>small external diameter</a:t>
            </a:r>
            <a:r>
              <a:rPr lang="en-US" altLang="zh-CN" sz="2300" dirty="0">
                <a:latin typeface="Tahoma" pitchFamily="34" charset="0"/>
                <a:cs typeface="Arial" charset="0"/>
              </a:rPr>
              <a:t> does not fill up wiring ducts as rapidly as other types of cable</a:t>
            </a:r>
          </a:p>
          <a:p>
            <a:pPr eaLnBrk="1" hangingPunct="1">
              <a:spcBef>
                <a:spcPct val="25000"/>
              </a:spcBef>
              <a:buClr>
                <a:schemeClr val="accent2"/>
              </a:buClr>
              <a:buFont typeface="Wingdings" pitchFamily="2" charset="2"/>
              <a:buChar char="p"/>
            </a:pPr>
            <a:r>
              <a:rPr lang="en-US" altLang="zh-CN" sz="2300" dirty="0">
                <a:latin typeface="Tahoma" pitchFamily="34" charset="0"/>
                <a:cs typeface="Arial" charset="0"/>
              </a:rPr>
              <a:t>is installed </a:t>
            </a:r>
            <a:r>
              <a:rPr lang="en-US" altLang="zh-CN" sz="2300" u="sng" dirty="0">
                <a:latin typeface="Tahoma" pitchFamily="34" charset="0"/>
                <a:cs typeface="Arial" charset="0"/>
              </a:rPr>
              <a:t>using an RJ connector</a:t>
            </a:r>
            <a:r>
              <a:rPr lang="en-US" altLang="zh-CN" sz="2300" dirty="0">
                <a:latin typeface="Tahoma" pitchFamily="34" charset="0"/>
                <a:cs typeface="Arial" charset="0"/>
              </a:rPr>
              <a:t> so potential sources of network noise are greatly reduced and a good solid connection is practically guaranteed</a:t>
            </a:r>
          </a:p>
        </p:txBody>
      </p:sp>
      <p:sp>
        <p:nvSpPr>
          <p:cNvPr id="380931" name="Rectangle 3"/>
          <p:cNvSpPr>
            <a:spLocks noChangeArrowheads="1"/>
          </p:cNvSpPr>
          <p:nvPr/>
        </p:nvSpPr>
        <p:spPr bwMode="auto">
          <a:xfrm>
            <a:off x="395288" y="333375"/>
            <a:ext cx="73358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000">
                <a:solidFill>
                  <a:schemeClr val="tx2"/>
                </a:solidFill>
                <a:latin typeface="Tahoma" pitchFamily="34" charset="0"/>
              </a:rPr>
              <a:t>LAN Media—Advantages of UTP</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773238"/>
            <a:ext cx="35814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80931">
                                            <p:txEl>
                                              <p:pRg st="0" end="0"/>
                                            </p:txEl>
                                          </p:spTgt>
                                        </p:tgtEl>
                                        <p:attrNameLst>
                                          <p:attrName>style.visibility</p:attrName>
                                        </p:attrNameLst>
                                      </p:cBhvr>
                                      <p:to>
                                        <p:strVal val="visible"/>
                                      </p:to>
                                    </p:set>
                                    <p:animEffect transition="in" filter="randombar(horizontal)">
                                      <p:cBhvr>
                                        <p:cTn id="7" dur="500"/>
                                        <p:tgtEl>
                                          <p:spTgt spid="3809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80930">
                                            <p:txEl>
                                              <p:pRg st="0" end="0"/>
                                            </p:txEl>
                                          </p:spTgt>
                                        </p:tgtEl>
                                        <p:attrNameLst>
                                          <p:attrName>style.visibility</p:attrName>
                                        </p:attrNameLst>
                                      </p:cBhvr>
                                      <p:to>
                                        <p:strVal val="visible"/>
                                      </p:to>
                                    </p:set>
                                    <p:animEffect transition="in" filter="randombar(horizontal)">
                                      <p:cBhvr>
                                        <p:cTn id="12" dur="500"/>
                                        <p:tgtEl>
                                          <p:spTgt spid="38093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80930">
                                            <p:txEl>
                                              <p:pRg st="1" end="1"/>
                                            </p:txEl>
                                          </p:spTgt>
                                        </p:tgtEl>
                                        <p:attrNameLst>
                                          <p:attrName>style.visibility</p:attrName>
                                        </p:attrNameLst>
                                      </p:cBhvr>
                                      <p:to>
                                        <p:strVal val="visible"/>
                                      </p:to>
                                    </p:set>
                                    <p:animEffect transition="in" filter="randombar(horizontal)">
                                      <p:cBhvr>
                                        <p:cTn id="17" dur="500"/>
                                        <p:tgtEl>
                                          <p:spTgt spid="380930">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80930">
                                            <p:txEl>
                                              <p:pRg st="2" end="2"/>
                                            </p:txEl>
                                          </p:spTgt>
                                        </p:tgtEl>
                                        <p:attrNameLst>
                                          <p:attrName>style.visibility</p:attrName>
                                        </p:attrNameLst>
                                      </p:cBhvr>
                                      <p:to>
                                        <p:strVal val="visible"/>
                                      </p:to>
                                    </p:set>
                                    <p:animEffect transition="in" filter="randombar(horizontal)">
                                      <p:cBhvr>
                                        <p:cTn id="22" dur="500"/>
                                        <p:tgtEl>
                                          <p:spTgt spid="380930">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80930">
                                            <p:txEl>
                                              <p:pRg st="3" end="3"/>
                                            </p:txEl>
                                          </p:spTgt>
                                        </p:tgtEl>
                                        <p:attrNameLst>
                                          <p:attrName>style.visibility</p:attrName>
                                        </p:attrNameLst>
                                      </p:cBhvr>
                                      <p:to>
                                        <p:strVal val="visible"/>
                                      </p:to>
                                    </p:set>
                                    <p:animEffect transition="in" filter="randombar(horizontal)">
                                      <p:cBhvr>
                                        <p:cTn id="27" dur="500"/>
                                        <p:tgtEl>
                                          <p:spTgt spid="3809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0" grpId="0" build="p" autoUpdateAnimBg="0"/>
      <p:bldP spid="380931" grpId="0" build="p" autoUpdateAnimBg="0" advAuto="0"/>
    </p:bld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ea typeface="宋体" charset="-122"/>
          </a:defRPr>
        </a:defPPr>
      </a:lstStyle>
    </a:spDef>
    <a:lnDef>
      <a:spPr bwMode="auto">
        <a:ln>
          <a:headEnd type="none" w="med" len="med"/>
          <a:tailEnd type="none" w="med" len="med"/>
        </a:ln>
      </a:spPr>
      <a:bodyPr/>
      <a:lstStyle/>
      <a:style>
        <a:lnRef idx="2">
          <a:schemeClr val="dk1"/>
        </a:lnRef>
        <a:fillRef idx="0">
          <a:schemeClr val="dk1"/>
        </a:fillRef>
        <a:effectRef idx="1">
          <a:schemeClr val="dk1"/>
        </a:effectRef>
        <a:fontRef idx="minor">
          <a:schemeClr val="tx1"/>
        </a:fontRef>
      </a: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7041</TotalTime>
  <Words>5718</Words>
  <Application>Microsoft Office PowerPoint</Application>
  <PresentationFormat>全屏显示(4:3)</PresentationFormat>
  <Paragraphs>726</Paragraphs>
  <Slides>67</Slides>
  <Notes>66</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4</vt:i4>
      </vt:variant>
      <vt:variant>
        <vt:lpstr>幻灯片标题</vt:lpstr>
      </vt:variant>
      <vt:variant>
        <vt:i4>67</vt:i4>
      </vt:variant>
    </vt:vector>
  </HeadingPairs>
  <TitlesOfParts>
    <vt:vector size="82" baseType="lpstr">
      <vt:lpstr>Arial Unicode MS</vt:lpstr>
      <vt:lpstr>黑体</vt:lpstr>
      <vt:lpstr>宋体</vt:lpstr>
      <vt:lpstr>Arial</vt:lpstr>
      <vt:lpstr>Symbol</vt:lpstr>
      <vt:lpstr>Tahoma</vt:lpstr>
      <vt:lpstr>Times New Roman</vt:lpstr>
      <vt:lpstr>Verdana</vt:lpstr>
      <vt:lpstr>Wingdings</vt:lpstr>
      <vt:lpstr>Wingdings 3</vt:lpstr>
      <vt:lpstr>Profile</vt:lpstr>
      <vt:lpstr>位图图像</vt:lpstr>
      <vt:lpstr>Bitmap Image</vt:lpstr>
      <vt:lpstr>Visio</vt:lpstr>
      <vt:lpstr>Equation</vt:lpstr>
      <vt:lpstr>OSI Layer 1: Physical Layer</vt:lpstr>
      <vt:lpstr>PowerPoint 演示文稿</vt:lpstr>
      <vt:lpstr>OSI Layer1: Physical Layer</vt:lpstr>
      <vt:lpstr>LAN Media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OSI Layer1: Physical Layer</vt:lpstr>
      <vt:lpstr>PowerPoint 演示文稿</vt:lpstr>
      <vt:lpstr>PowerPoint 演示文稿</vt:lpstr>
      <vt:lpstr>PowerPoint 演示文稿</vt:lpstr>
      <vt:lpstr>PowerPoint 演示文稿</vt:lpstr>
      <vt:lpstr>PowerPoint 演示文稿</vt:lpstr>
      <vt:lpstr>Straight Cable</vt:lpstr>
      <vt:lpstr>PowerPoint 演示文稿</vt:lpstr>
      <vt:lpstr>Configuring Devices with Console</vt:lpstr>
      <vt:lpstr>PowerPoint 演示文稿</vt:lpstr>
      <vt:lpstr>OSI Layer1: Physical Layer</vt:lpstr>
      <vt:lpstr>PowerPoint 演示文稿</vt:lpstr>
      <vt:lpstr>PowerPoint 演示文稿</vt:lpstr>
      <vt:lpstr>PowerPoint 演示文稿</vt:lpstr>
      <vt:lpstr>5-4-3-2-1 Rule</vt:lpstr>
      <vt:lpstr>OSI Layer1: Physical Layer</vt:lpstr>
      <vt:lpstr>数据通信基本知识</vt:lpstr>
      <vt:lpstr>基本术语</vt:lpstr>
      <vt:lpstr>理论基础:信号处理</vt:lpstr>
      <vt:lpstr>理论基础:信号处理</vt:lpstr>
      <vt:lpstr>PowerPoint 演示文稿</vt:lpstr>
      <vt:lpstr>数字信号通过实际的信道 </vt:lpstr>
      <vt:lpstr>无噪声信道的最高传输速率</vt:lpstr>
      <vt:lpstr>噪声信道的最高传输速率</vt:lpstr>
      <vt:lpstr>香农公式的含义 </vt:lpstr>
      <vt:lpstr>理论基础:波特率和比特率</vt:lpstr>
      <vt:lpstr>数据通信系统的模型 </vt:lpstr>
      <vt:lpstr>数据通信技术：数字数据编码</vt:lpstr>
      <vt:lpstr>将数字数据转换到模拟信号：调制</vt:lpstr>
      <vt:lpstr>将数字数据转换到数字信号：线路编码</vt:lpstr>
      <vt:lpstr>数据通信技术：编码方式</vt:lpstr>
      <vt:lpstr>单极性编码</vt:lpstr>
      <vt:lpstr>极化编码 ——不归零制码(NRZ: Non-Return to Zero)</vt:lpstr>
      <vt:lpstr>极化编码 ——不归零制码(NRZ: Non-Return to Zero)</vt:lpstr>
      <vt:lpstr>极化编码： ——归零制码（RZ: Return to Zero）</vt:lpstr>
      <vt:lpstr>极化编码： ——曼彻斯特码（Manchester）</vt:lpstr>
      <vt:lpstr>极化编码： ——差分曼彻斯特码（Differential Manchester）</vt:lpstr>
      <vt:lpstr>PowerPoint 演示文稿</vt:lpstr>
      <vt:lpstr>双极性编码： ——双极性传号交替反转码（AMI）</vt:lpstr>
      <vt:lpstr>数据通信技术：多路复用</vt:lpstr>
      <vt:lpstr>多路复用</vt:lpstr>
      <vt:lpstr>时分复用TDM (Time Division Multiplexing)</vt:lpstr>
      <vt:lpstr>时分复用可能会造成线路资源的浪费 </vt:lpstr>
      <vt:lpstr>统计时分复用 STDM (Statistic TDM)  </vt:lpstr>
      <vt:lpstr>频分复用 FDM (Frequency Division Multiplexing) </vt:lpstr>
      <vt:lpstr>波分复用 WDM (Wavelength Division Multiplexing)  </vt:lpstr>
      <vt:lpstr>码分复用 CDM (Code Division Multiplexing)  </vt:lpstr>
      <vt:lpstr>数据通信技术：通信方式</vt:lpstr>
      <vt:lpstr>数据通信技术：通信方式</vt:lpstr>
      <vt:lpstr>习 题</vt:lpstr>
      <vt:lpstr>PowerPoint 演示文稿</vt:lpstr>
    </vt:vector>
  </TitlesOfParts>
  <Company>Red Mountain High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Semester 1, Chapter 1</dc:title>
  <dc:creator>StRUT</dc:creator>
  <cp:lastModifiedBy>liufeng</cp:lastModifiedBy>
  <cp:revision>396</cp:revision>
  <cp:lastPrinted>1601-01-01T00:00:00Z</cp:lastPrinted>
  <dcterms:created xsi:type="dcterms:W3CDTF">2001-03-25T17:13:46Z</dcterms:created>
  <dcterms:modified xsi:type="dcterms:W3CDTF">2021-03-15T02:00:41Z</dcterms:modified>
</cp:coreProperties>
</file>